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7" r:id="rId2"/>
    <p:sldMasterId id="2147483712" r:id="rId3"/>
    <p:sldMasterId id="2147483720" r:id="rId4"/>
    <p:sldMasterId id="2147483724" r:id="rId5"/>
    <p:sldMasterId id="2147483770" r:id="rId6"/>
  </p:sldMasterIdLst>
  <p:notesMasterIdLst>
    <p:notesMasterId r:id="rId130"/>
  </p:notesMasterIdLst>
  <p:handoutMasterIdLst>
    <p:handoutMasterId r:id="rId131"/>
  </p:handoutMasterIdLst>
  <p:sldIdLst>
    <p:sldId id="371" r:id="rId7"/>
    <p:sldId id="1100" r:id="rId8"/>
    <p:sldId id="1077" r:id="rId9"/>
    <p:sldId id="1114" r:id="rId10"/>
    <p:sldId id="1113" r:id="rId11"/>
    <p:sldId id="1080" r:id="rId12"/>
    <p:sldId id="1115" r:id="rId13"/>
    <p:sldId id="334" r:id="rId14"/>
    <p:sldId id="1176" r:id="rId15"/>
    <p:sldId id="1101" r:id="rId16"/>
    <p:sldId id="1369" r:id="rId17"/>
    <p:sldId id="1022" r:id="rId18"/>
    <p:sldId id="1132" r:id="rId19"/>
    <p:sldId id="1133" r:id="rId20"/>
    <p:sldId id="1134" r:id="rId21"/>
    <p:sldId id="1135" r:id="rId22"/>
    <p:sldId id="1136" r:id="rId23"/>
    <p:sldId id="1137" r:id="rId24"/>
    <p:sldId id="1027" r:id="rId25"/>
    <p:sldId id="1141" r:id="rId26"/>
    <p:sldId id="1142" r:id="rId27"/>
    <p:sldId id="1143" r:id="rId28"/>
    <p:sldId id="1144" r:id="rId29"/>
    <p:sldId id="1226" r:id="rId30"/>
    <p:sldId id="1145" r:id="rId31"/>
    <p:sldId id="1146" r:id="rId32"/>
    <p:sldId id="1147" r:id="rId33"/>
    <p:sldId id="1148" r:id="rId34"/>
    <p:sldId id="1149" r:id="rId35"/>
    <p:sldId id="1232" r:id="rId36"/>
    <p:sldId id="1151" r:id="rId37"/>
    <p:sldId id="1150" r:id="rId38"/>
    <p:sldId id="1171" r:id="rId39"/>
    <p:sldId id="1065" r:id="rId40"/>
    <p:sldId id="1066" r:id="rId41"/>
    <p:sldId id="1067" r:id="rId42"/>
    <p:sldId id="1068" r:id="rId43"/>
    <p:sldId id="1036" r:id="rId44"/>
    <p:sldId id="1111" r:id="rId45"/>
    <p:sldId id="1112" r:id="rId46"/>
    <p:sldId id="1037" r:id="rId47"/>
    <p:sldId id="1038" r:id="rId48"/>
    <p:sldId id="1173" r:id="rId49"/>
    <p:sldId id="1044" r:id="rId50"/>
    <p:sldId id="1045" r:id="rId51"/>
    <p:sldId id="1046" r:id="rId52"/>
    <p:sldId id="1049" r:id="rId53"/>
    <p:sldId id="1102" r:id="rId54"/>
    <p:sldId id="1053" r:id="rId55"/>
    <p:sldId id="1103" r:id="rId56"/>
    <p:sldId id="1104" r:id="rId57"/>
    <p:sldId id="1109" r:id="rId58"/>
    <p:sldId id="1186" r:id="rId59"/>
    <p:sldId id="1187" r:id="rId60"/>
    <p:sldId id="693" r:id="rId61"/>
    <p:sldId id="1191" r:id="rId62"/>
    <p:sldId id="1196" r:id="rId63"/>
    <p:sldId id="1188" r:id="rId64"/>
    <p:sldId id="1189" r:id="rId65"/>
    <p:sldId id="1190" r:id="rId66"/>
    <p:sldId id="1192" r:id="rId67"/>
    <p:sldId id="1193" r:id="rId68"/>
    <p:sldId id="1162" r:id="rId69"/>
    <p:sldId id="1233" r:id="rId70"/>
    <p:sldId id="1234" r:id="rId71"/>
    <p:sldId id="1235" r:id="rId72"/>
    <p:sldId id="1236" r:id="rId73"/>
    <p:sldId id="886" r:id="rId74"/>
    <p:sldId id="1227" r:id="rId75"/>
    <p:sldId id="352" r:id="rId76"/>
    <p:sldId id="1238" r:id="rId77"/>
    <p:sldId id="1239" r:id="rId78"/>
    <p:sldId id="1152" r:id="rId79"/>
    <p:sldId id="1153" r:id="rId80"/>
    <p:sldId id="1154" r:id="rId81"/>
    <p:sldId id="1155" r:id="rId82"/>
    <p:sldId id="1156" r:id="rId83"/>
    <p:sldId id="1216" r:id="rId84"/>
    <p:sldId id="1217" r:id="rId85"/>
    <p:sldId id="1275" r:id="rId86"/>
    <p:sldId id="1276" r:id="rId87"/>
    <p:sldId id="1277" r:id="rId88"/>
    <p:sldId id="1278" r:id="rId89"/>
    <p:sldId id="1370" r:id="rId90"/>
    <p:sldId id="1364" r:id="rId91"/>
    <p:sldId id="1365" r:id="rId92"/>
    <p:sldId id="1366" r:id="rId93"/>
    <p:sldId id="1470" r:id="rId94"/>
    <p:sldId id="1471" r:id="rId95"/>
    <p:sldId id="1472" r:id="rId96"/>
    <p:sldId id="1473" r:id="rId97"/>
    <p:sldId id="1475" r:id="rId98"/>
    <p:sldId id="1476" r:id="rId99"/>
    <p:sldId id="1477" r:id="rId100"/>
    <p:sldId id="1478" r:id="rId101"/>
    <p:sldId id="1479" r:id="rId102"/>
    <p:sldId id="1480" r:id="rId103"/>
    <p:sldId id="1481" r:id="rId104"/>
    <p:sldId id="1482" r:id="rId105"/>
    <p:sldId id="1483" r:id="rId106"/>
    <p:sldId id="1514" r:id="rId107"/>
    <p:sldId id="1485" r:id="rId108"/>
    <p:sldId id="1486" r:id="rId109"/>
    <p:sldId id="1515" r:id="rId110"/>
    <p:sldId id="1488" r:id="rId111"/>
    <p:sldId id="1489" r:id="rId112"/>
    <p:sldId id="1490" r:id="rId113"/>
    <p:sldId id="1491" r:id="rId114"/>
    <p:sldId id="1492" r:id="rId115"/>
    <p:sldId id="1493" r:id="rId116"/>
    <p:sldId id="1494" r:id="rId117"/>
    <p:sldId id="1495" r:id="rId118"/>
    <p:sldId id="1496" r:id="rId119"/>
    <p:sldId id="1516" r:id="rId120"/>
    <p:sldId id="1499" r:id="rId121"/>
    <p:sldId id="1500" r:id="rId122"/>
    <p:sldId id="1501" r:id="rId123"/>
    <p:sldId id="1502" r:id="rId124"/>
    <p:sldId id="1503" r:id="rId125"/>
    <p:sldId id="1504" r:id="rId126"/>
    <p:sldId id="1505" r:id="rId127"/>
    <p:sldId id="1512" r:id="rId128"/>
    <p:sldId id="1513" r:id="rId12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A3E7FF"/>
    <a:srgbClr val="A0F3FE"/>
    <a:srgbClr val="CCFFFF"/>
    <a:srgbClr val="FFFF66"/>
    <a:srgbClr val="F8F8F8"/>
    <a:srgbClr val="66FF33"/>
    <a:srgbClr val="DDDDD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60" autoAdjust="0"/>
    <p:restoredTop sz="84359" autoAdjust="0"/>
  </p:normalViewPr>
  <p:slideViewPr>
    <p:cSldViewPr>
      <p:cViewPr varScale="1">
        <p:scale>
          <a:sx n="61" d="100"/>
          <a:sy n="61" d="100"/>
        </p:scale>
        <p:origin x="-13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viewProps" Target="viewProps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28" Type="http://schemas.openxmlformats.org/officeDocument/2006/relationships/slide" Target="slides/slide12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26" Type="http://schemas.openxmlformats.org/officeDocument/2006/relationships/slide" Target="slides/slide120.xml"/><Relationship Id="rId134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16" Type="http://schemas.openxmlformats.org/officeDocument/2006/relationships/slide" Target="slides/slide110.xml"/><Relationship Id="rId124" Type="http://schemas.openxmlformats.org/officeDocument/2006/relationships/slide" Target="slides/slide118.xml"/><Relationship Id="rId129" Type="http://schemas.openxmlformats.org/officeDocument/2006/relationships/slide" Target="slides/slide123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11" Type="http://schemas.openxmlformats.org/officeDocument/2006/relationships/slide" Target="slides/slide105.xml"/><Relationship Id="rId13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14" Type="http://schemas.openxmlformats.org/officeDocument/2006/relationships/slide" Target="slides/slide108.xml"/><Relationship Id="rId119" Type="http://schemas.openxmlformats.org/officeDocument/2006/relationships/slide" Target="slides/slide113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30" Type="http://schemas.openxmlformats.org/officeDocument/2006/relationships/notesMaster" Target="notesMasters/notesMaster1.xml"/><Relationship Id="rId13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handoutMaster" Target="handoutMasters/handoutMaster1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287145-7CA1-4B39-9C4E-5CA26A04A24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F3B19E92-28A3-4964-A9EE-D36CDBFFD8A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นายกรัฐมนตรี</a:t>
          </a:r>
        </a:p>
      </dgm:t>
    </dgm:pt>
    <dgm:pt modelId="{D1E771B4-5338-4256-A277-BA1AB37F7A25}" type="parTrans" cxnId="{67A2B688-A13E-435D-906D-9F1F7C29B989}">
      <dgm:prSet/>
      <dgm:spPr/>
    </dgm:pt>
    <dgm:pt modelId="{C159232D-CE4D-4E02-BC83-592E86841245}" type="sibTrans" cxnId="{67A2B688-A13E-435D-906D-9F1F7C29B989}">
      <dgm:prSet/>
      <dgm:spPr/>
    </dgm:pt>
    <dgm:pt modelId="{5B5C83AF-1CB5-43BD-9CDE-C2D5393C19B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รองนายกรัฐมนตรี</a:t>
          </a:r>
        </a:p>
      </dgm:t>
    </dgm:pt>
    <dgm:pt modelId="{6F63BB7B-E9B4-400E-93F7-98E05C75DF35}" type="parTrans" cxnId="{C1F8B776-2EC3-415C-8C50-10132D5451C0}">
      <dgm:prSet/>
      <dgm:spPr/>
    </dgm:pt>
    <dgm:pt modelId="{3FF06E3E-7FA8-43A3-9C9D-225CECE908EB}" type="sibTrans" cxnId="{C1F8B776-2EC3-415C-8C50-10132D5451C0}">
      <dgm:prSet/>
      <dgm:spPr/>
    </dgm:pt>
    <dgm:pt modelId="{00942AFB-6A5C-4A25-BD38-962B07C6682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รัฐมนตรีประจำสำนักฯ</a:t>
          </a:r>
        </a:p>
      </dgm:t>
    </dgm:pt>
    <dgm:pt modelId="{E7BD1075-FBEC-4857-A00F-418A81096808}" type="parTrans" cxnId="{19E435E0-0530-43DC-8118-474C77E95F3B}">
      <dgm:prSet/>
      <dgm:spPr/>
    </dgm:pt>
    <dgm:pt modelId="{3E094565-8158-4D58-8157-91C4B630E70E}" type="sibTrans" cxnId="{19E435E0-0530-43DC-8118-474C77E95F3B}">
      <dgm:prSet/>
      <dgm:spPr/>
    </dgm:pt>
    <dgm:pt modelId="{891C9C56-6F2B-40B5-A79C-E8198B8ADC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ปลัดสำนักนายกรัฐมนตรี</a:t>
          </a:r>
        </a:p>
      </dgm:t>
    </dgm:pt>
    <dgm:pt modelId="{EAE62DA2-69CA-413E-8CE1-27B54FE9D213}" type="parTrans" cxnId="{BAD8B228-4058-420B-9D62-22842C95831E}">
      <dgm:prSet/>
      <dgm:spPr/>
    </dgm:pt>
    <dgm:pt modelId="{6675075A-5F72-41EA-A868-5551F093EA5C}" type="sibTrans" cxnId="{BAD8B228-4058-420B-9D62-22842C95831E}">
      <dgm:prSet/>
      <dgm:spPr/>
    </dgm:pt>
    <dgm:pt modelId="{319FB78D-1B8E-4709-B7D6-02A88238C45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รองปลัดสำนักนายกรัฐมนตรี</a:t>
          </a:r>
        </a:p>
      </dgm:t>
    </dgm:pt>
    <dgm:pt modelId="{9269B9DA-E1E4-4215-9FFC-8CFCD9AFD8DE}" type="parTrans" cxnId="{CD55BCC0-3CD7-4D70-AD00-29427B5C5220}">
      <dgm:prSet/>
      <dgm:spPr/>
    </dgm:pt>
    <dgm:pt modelId="{F1A28F4F-22D7-4A1D-AD9D-7DDD65D69DC5}" type="sibTrans" cxnId="{CD55BCC0-3CD7-4D70-AD00-29427B5C5220}">
      <dgm:prSet/>
      <dgm:spPr/>
    </dgm:pt>
    <dgm:pt modelId="{5B453DD7-7089-45A4-9115-2E475CD5137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ผู้อำนวยการสำนัก/กอง</a:t>
          </a:r>
        </a:p>
      </dgm:t>
    </dgm:pt>
    <dgm:pt modelId="{99F1FC6D-55C5-4A4C-AAD6-4EAAFC684373}" type="parTrans" cxnId="{30161617-F0FF-4AE3-8364-D070F09484DE}">
      <dgm:prSet/>
      <dgm:spPr/>
    </dgm:pt>
    <dgm:pt modelId="{E752AD98-D9C9-4A37-9835-B0297DD2B4F7}" type="sibTrans" cxnId="{30161617-F0FF-4AE3-8364-D070F09484DE}">
      <dgm:prSet/>
      <dgm:spPr/>
    </dgm:pt>
    <dgm:pt modelId="{6A6CCA55-395A-49DC-A796-2FDFD573D02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ผู้อำนวยการส่วน/กลุ่ม</a:t>
          </a:r>
        </a:p>
      </dgm:t>
    </dgm:pt>
    <dgm:pt modelId="{DF44265D-B3A3-4F61-BAE6-081D480E8C9E}" type="parTrans" cxnId="{F50E7700-3C93-4EC8-81AE-8F35F8ACE481}">
      <dgm:prSet/>
      <dgm:spPr/>
    </dgm:pt>
    <dgm:pt modelId="{EEB75E5A-292D-459A-AF24-A076BD549CFC}" type="sibTrans" cxnId="{F50E7700-3C93-4EC8-81AE-8F35F8ACE481}">
      <dgm:prSet/>
      <dgm:spPr/>
    </dgm:pt>
    <dgm:pt modelId="{46C458D9-B7CD-4017-89E8-9F63E68C5EE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เจ้าหน้าที่ระดับปฏิบัติการ</a:t>
          </a:r>
        </a:p>
      </dgm:t>
    </dgm:pt>
    <dgm:pt modelId="{CDBEDF9F-4200-47F9-8C8D-AC2D86DC8DDD}" type="parTrans" cxnId="{3B8BEA92-E1B9-4AB4-AB9B-3E334AAFB1D7}">
      <dgm:prSet/>
      <dgm:spPr/>
    </dgm:pt>
    <dgm:pt modelId="{A58CF48A-F588-4DA8-A5B4-67533589C215}" type="sibTrans" cxnId="{3B8BEA92-E1B9-4AB4-AB9B-3E334AAFB1D7}">
      <dgm:prSet/>
      <dgm:spPr/>
    </dgm:pt>
    <dgm:pt modelId="{031FC3FF-DC5C-4FE4-9B1A-2DACD3DF7C07}" type="pres">
      <dgm:prSet presAssocID="{13287145-7CA1-4B39-9C4E-5CA26A04A24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19ECEE0-806D-4CAF-BB48-6A1F90EB7E0D}" type="pres">
      <dgm:prSet presAssocID="{F3B19E92-28A3-4964-A9EE-D36CDBFFD8A2}" presName="hierRoot1" presStyleCnt="0">
        <dgm:presLayoutVars>
          <dgm:hierBranch val="r"/>
        </dgm:presLayoutVars>
      </dgm:prSet>
      <dgm:spPr/>
    </dgm:pt>
    <dgm:pt modelId="{9B44C311-6675-4CA0-A17C-09FFCCC47716}" type="pres">
      <dgm:prSet presAssocID="{F3B19E92-28A3-4964-A9EE-D36CDBFFD8A2}" presName="rootComposite1" presStyleCnt="0"/>
      <dgm:spPr/>
    </dgm:pt>
    <dgm:pt modelId="{647B5324-5845-4C5E-83FF-4F16084E2F86}" type="pres">
      <dgm:prSet presAssocID="{F3B19E92-28A3-4964-A9EE-D36CDBFFD8A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F926878-B49F-4EC6-A4CB-7365472D802D}" type="pres">
      <dgm:prSet presAssocID="{F3B19E92-28A3-4964-A9EE-D36CDBFFD8A2}" presName="rootConnector1" presStyleLbl="node1" presStyleIdx="0" presStyleCnt="0"/>
      <dgm:spPr/>
      <dgm:t>
        <a:bodyPr/>
        <a:lstStyle/>
        <a:p>
          <a:endParaRPr lang="th-TH"/>
        </a:p>
      </dgm:t>
    </dgm:pt>
    <dgm:pt modelId="{8ABD2100-EEF3-43E0-B15C-3BAC1A6CB6D9}" type="pres">
      <dgm:prSet presAssocID="{F3B19E92-28A3-4964-A9EE-D36CDBFFD8A2}" presName="hierChild2" presStyleCnt="0"/>
      <dgm:spPr/>
    </dgm:pt>
    <dgm:pt modelId="{1E90E328-529B-4F3D-9D0D-778FBED3E1F3}" type="pres">
      <dgm:prSet presAssocID="{6F63BB7B-E9B4-400E-93F7-98E05C75DF35}" presName="Name50" presStyleLbl="parChTrans1D2" presStyleIdx="0" presStyleCnt="2"/>
      <dgm:spPr/>
    </dgm:pt>
    <dgm:pt modelId="{164505DD-4189-4F7A-BE82-B99C10E0FFA5}" type="pres">
      <dgm:prSet presAssocID="{5B5C83AF-1CB5-43BD-9CDE-C2D5393C19B3}" presName="hierRoot2" presStyleCnt="0">
        <dgm:presLayoutVars>
          <dgm:hierBranch/>
        </dgm:presLayoutVars>
      </dgm:prSet>
      <dgm:spPr/>
    </dgm:pt>
    <dgm:pt modelId="{A76DAF11-CE41-49C5-88D9-18897A34967B}" type="pres">
      <dgm:prSet presAssocID="{5B5C83AF-1CB5-43BD-9CDE-C2D5393C19B3}" presName="rootComposite" presStyleCnt="0"/>
      <dgm:spPr/>
    </dgm:pt>
    <dgm:pt modelId="{C2E656C5-D178-468B-9822-1767ADAE0128}" type="pres">
      <dgm:prSet presAssocID="{5B5C83AF-1CB5-43BD-9CDE-C2D5393C19B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68542E5-58E5-49DD-99FA-85335104CB56}" type="pres">
      <dgm:prSet presAssocID="{5B5C83AF-1CB5-43BD-9CDE-C2D5393C19B3}" presName="rootConnector" presStyleLbl="node2" presStyleIdx="0" presStyleCnt="2"/>
      <dgm:spPr/>
      <dgm:t>
        <a:bodyPr/>
        <a:lstStyle/>
        <a:p>
          <a:endParaRPr lang="th-TH"/>
        </a:p>
      </dgm:t>
    </dgm:pt>
    <dgm:pt modelId="{7939CFA8-93F3-4B26-857A-FCC9893EB65D}" type="pres">
      <dgm:prSet presAssocID="{5B5C83AF-1CB5-43BD-9CDE-C2D5393C19B3}" presName="hierChild4" presStyleCnt="0"/>
      <dgm:spPr/>
    </dgm:pt>
    <dgm:pt modelId="{BB54A596-CB90-45B4-85A8-06751375AD67}" type="pres">
      <dgm:prSet presAssocID="{5B5C83AF-1CB5-43BD-9CDE-C2D5393C19B3}" presName="hierChild5" presStyleCnt="0"/>
      <dgm:spPr/>
    </dgm:pt>
    <dgm:pt modelId="{7A911E38-EFC5-4193-B946-6FD03B6145C5}" type="pres">
      <dgm:prSet presAssocID="{E7BD1075-FBEC-4857-A00F-418A81096808}" presName="Name50" presStyleLbl="parChTrans1D2" presStyleIdx="1" presStyleCnt="2"/>
      <dgm:spPr/>
    </dgm:pt>
    <dgm:pt modelId="{DD0B735A-A23E-4F88-A8F4-41F07B2A8453}" type="pres">
      <dgm:prSet presAssocID="{00942AFB-6A5C-4A25-BD38-962B07C66822}" presName="hierRoot2" presStyleCnt="0">
        <dgm:presLayoutVars>
          <dgm:hierBranch/>
        </dgm:presLayoutVars>
      </dgm:prSet>
      <dgm:spPr/>
    </dgm:pt>
    <dgm:pt modelId="{B0A386FA-7E2E-4569-BF94-5F2476EBF793}" type="pres">
      <dgm:prSet presAssocID="{00942AFB-6A5C-4A25-BD38-962B07C66822}" presName="rootComposite" presStyleCnt="0"/>
      <dgm:spPr/>
    </dgm:pt>
    <dgm:pt modelId="{3539D85F-C64E-491D-92A1-86B2BEF25DE0}" type="pres">
      <dgm:prSet presAssocID="{00942AFB-6A5C-4A25-BD38-962B07C66822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CB3E647-3EBD-4506-9929-F42A99459E31}" type="pres">
      <dgm:prSet presAssocID="{00942AFB-6A5C-4A25-BD38-962B07C66822}" presName="rootConnector" presStyleLbl="node2" presStyleIdx="1" presStyleCnt="2"/>
      <dgm:spPr/>
      <dgm:t>
        <a:bodyPr/>
        <a:lstStyle/>
        <a:p>
          <a:endParaRPr lang="th-TH"/>
        </a:p>
      </dgm:t>
    </dgm:pt>
    <dgm:pt modelId="{7F51CA8C-B343-4369-ADB7-7A3BDE809260}" type="pres">
      <dgm:prSet presAssocID="{00942AFB-6A5C-4A25-BD38-962B07C66822}" presName="hierChild4" presStyleCnt="0"/>
      <dgm:spPr/>
    </dgm:pt>
    <dgm:pt modelId="{A482DFC4-EA3E-4F61-93CE-6F9A41915F89}" type="pres">
      <dgm:prSet presAssocID="{EAE62DA2-69CA-413E-8CE1-27B54FE9D213}" presName="Name35" presStyleLbl="parChTrans1D3" presStyleIdx="0" presStyleCnt="1"/>
      <dgm:spPr/>
    </dgm:pt>
    <dgm:pt modelId="{0B4F071A-0E61-447A-B23F-36A99E4460BC}" type="pres">
      <dgm:prSet presAssocID="{891C9C56-6F2B-40B5-A79C-E8198B8ADC05}" presName="hierRoot2" presStyleCnt="0">
        <dgm:presLayoutVars>
          <dgm:hierBranch val="r"/>
        </dgm:presLayoutVars>
      </dgm:prSet>
      <dgm:spPr/>
    </dgm:pt>
    <dgm:pt modelId="{AB07E92A-42F3-4D55-B38B-12259CE608EF}" type="pres">
      <dgm:prSet presAssocID="{891C9C56-6F2B-40B5-A79C-E8198B8ADC05}" presName="rootComposite" presStyleCnt="0"/>
      <dgm:spPr/>
    </dgm:pt>
    <dgm:pt modelId="{C9583640-3FED-4CCB-91E0-2CC08FC6FD15}" type="pres">
      <dgm:prSet presAssocID="{891C9C56-6F2B-40B5-A79C-E8198B8ADC05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98A9FF8-52DB-41D2-B3F8-A0CC293A4B43}" type="pres">
      <dgm:prSet presAssocID="{891C9C56-6F2B-40B5-A79C-E8198B8ADC05}" presName="rootConnector" presStyleLbl="node3" presStyleIdx="0" presStyleCnt="1"/>
      <dgm:spPr/>
      <dgm:t>
        <a:bodyPr/>
        <a:lstStyle/>
        <a:p>
          <a:endParaRPr lang="th-TH"/>
        </a:p>
      </dgm:t>
    </dgm:pt>
    <dgm:pt modelId="{083587BC-EFD7-40A0-8488-F6FD49AD0CCE}" type="pres">
      <dgm:prSet presAssocID="{891C9C56-6F2B-40B5-A79C-E8198B8ADC05}" presName="hierChild4" presStyleCnt="0"/>
      <dgm:spPr/>
    </dgm:pt>
    <dgm:pt modelId="{E8D7A86E-B2F6-4624-A1DB-752F4ACAA4C0}" type="pres">
      <dgm:prSet presAssocID="{9269B9DA-E1E4-4215-9FFC-8CFCD9AFD8DE}" presName="Name50" presStyleLbl="parChTrans1D4" presStyleIdx="0" presStyleCnt="4"/>
      <dgm:spPr/>
    </dgm:pt>
    <dgm:pt modelId="{6CAA5ED9-DC67-40EB-92CB-4B5A0EA4758F}" type="pres">
      <dgm:prSet presAssocID="{319FB78D-1B8E-4709-B7D6-02A88238C45F}" presName="hierRoot2" presStyleCnt="0">
        <dgm:presLayoutVars>
          <dgm:hierBranch val="r"/>
        </dgm:presLayoutVars>
      </dgm:prSet>
      <dgm:spPr/>
    </dgm:pt>
    <dgm:pt modelId="{6F28A5AF-1B6C-4138-A6DE-962738F41AC8}" type="pres">
      <dgm:prSet presAssocID="{319FB78D-1B8E-4709-B7D6-02A88238C45F}" presName="rootComposite" presStyleCnt="0"/>
      <dgm:spPr/>
    </dgm:pt>
    <dgm:pt modelId="{985E2184-59F0-48AF-91AD-37609B8AF692}" type="pres">
      <dgm:prSet presAssocID="{319FB78D-1B8E-4709-B7D6-02A88238C45F}" presName="rootText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BD8FB3B-00CB-4E21-BF6A-A82D3769A8F8}" type="pres">
      <dgm:prSet presAssocID="{319FB78D-1B8E-4709-B7D6-02A88238C45F}" presName="rootConnector" presStyleLbl="node4" presStyleIdx="0" presStyleCnt="4"/>
      <dgm:spPr/>
      <dgm:t>
        <a:bodyPr/>
        <a:lstStyle/>
        <a:p>
          <a:endParaRPr lang="th-TH"/>
        </a:p>
      </dgm:t>
    </dgm:pt>
    <dgm:pt modelId="{3997A32D-B363-492E-B808-74C3A9FAF0CE}" type="pres">
      <dgm:prSet presAssocID="{319FB78D-1B8E-4709-B7D6-02A88238C45F}" presName="hierChild4" presStyleCnt="0"/>
      <dgm:spPr/>
    </dgm:pt>
    <dgm:pt modelId="{72DCC1B0-1CE3-4A20-909E-FE48B8CFF0BA}" type="pres">
      <dgm:prSet presAssocID="{99F1FC6D-55C5-4A4C-AAD6-4EAAFC684373}" presName="Name50" presStyleLbl="parChTrans1D4" presStyleIdx="1" presStyleCnt="4"/>
      <dgm:spPr/>
    </dgm:pt>
    <dgm:pt modelId="{270CB6FD-4756-42DE-BF9C-E69CF1A27451}" type="pres">
      <dgm:prSet presAssocID="{5B453DD7-7089-45A4-9115-2E475CD51377}" presName="hierRoot2" presStyleCnt="0">
        <dgm:presLayoutVars>
          <dgm:hierBranch val="r"/>
        </dgm:presLayoutVars>
      </dgm:prSet>
      <dgm:spPr/>
    </dgm:pt>
    <dgm:pt modelId="{471FAE48-2539-4B38-AAB8-2C68EF0266AD}" type="pres">
      <dgm:prSet presAssocID="{5B453DD7-7089-45A4-9115-2E475CD51377}" presName="rootComposite" presStyleCnt="0"/>
      <dgm:spPr/>
    </dgm:pt>
    <dgm:pt modelId="{D55D9685-8F77-4122-AD11-5B66C2FBA3B5}" type="pres">
      <dgm:prSet presAssocID="{5B453DD7-7089-45A4-9115-2E475CD51377}" presName="rootText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64DC216-9DBC-4279-9595-23473EF48E31}" type="pres">
      <dgm:prSet presAssocID="{5B453DD7-7089-45A4-9115-2E475CD51377}" presName="rootConnector" presStyleLbl="node4" presStyleIdx="1" presStyleCnt="4"/>
      <dgm:spPr/>
      <dgm:t>
        <a:bodyPr/>
        <a:lstStyle/>
        <a:p>
          <a:endParaRPr lang="th-TH"/>
        </a:p>
      </dgm:t>
    </dgm:pt>
    <dgm:pt modelId="{3253C771-CC58-4E65-A6D4-977491DFBFB7}" type="pres">
      <dgm:prSet presAssocID="{5B453DD7-7089-45A4-9115-2E475CD51377}" presName="hierChild4" presStyleCnt="0"/>
      <dgm:spPr/>
    </dgm:pt>
    <dgm:pt modelId="{2A833899-EF83-4249-BFA0-6FFD68800D92}" type="pres">
      <dgm:prSet presAssocID="{DF44265D-B3A3-4F61-BAE6-081D480E8C9E}" presName="Name50" presStyleLbl="parChTrans1D4" presStyleIdx="2" presStyleCnt="4"/>
      <dgm:spPr/>
    </dgm:pt>
    <dgm:pt modelId="{8F9779F7-D237-4A62-9AC8-3C5D5CC0E205}" type="pres">
      <dgm:prSet presAssocID="{6A6CCA55-395A-49DC-A796-2FDFD573D02C}" presName="hierRoot2" presStyleCnt="0">
        <dgm:presLayoutVars>
          <dgm:hierBranch val="r"/>
        </dgm:presLayoutVars>
      </dgm:prSet>
      <dgm:spPr/>
    </dgm:pt>
    <dgm:pt modelId="{6299A032-A145-40B0-B725-529F42954539}" type="pres">
      <dgm:prSet presAssocID="{6A6CCA55-395A-49DC-A796-2FDFD573D02C}" presName="rootComposite" presStyleCnt="0"/>
      <dgm:spPr/>
    </dgm:pt>
    <dgm:pt modelId="{CB655839-9724-4A42-A08C-23EC8A505739}" type="pres">
      <dgm:prSet presAssocID="{6A6CCA55-395A-49DC-A796-2FDFD573D02C}" presName="rootText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789E13C-089C-41BE-8538-63644ADEF4DC}" type="pres">
      <dgm:prSet presAssocID="{6A6CCA55-395A-49DC-A796-2FDFD573D02C}" presName="rootConnector" presStyleLbl="node4" presStyleIdx="2" presStyleCnt="4"/>
      <dgm:spPr/>
      <dgm:t>
        <a:bodyPr/>
        <a:lstStyle/>
        <a:p>
          <a:endParaRPr lang="th-TH"/>
        </a:p>
      </dgm:t>
    </dgm:pt>
    <dgm:pt modelId="{427B63F0-A6CF-414B-B848-D65990673CED}" type="pres">
      <dgm:prSet presAssocID="{6A6CCA55-395A-49DC-A796-2FDFD573D02C}" presName="hierChild4" presStyleCnt="0"/>
      <dgm:spPr/>
    </dgm:pt>
    <dgm:pt modelId="{01C18250-DF07-4E69-B6B9-7911EBD54A8A}" type="pres">
      <dgm:prSet presAssocID="{CDBEDF9F-4200-47F9-8C8D-AC2D86DC8DDD}" presName="Name50" presStyleLbl="parChTrans1D4" presStyleIdx="3" presStyleCnt="4"/>
      <dgm:spPr/>
    </dgm:pt>
    <dgm:pt modelId="{8F304A3F-7A9D-4537-A5F8-4BF6332D0C22}" type="pres">
      <dgm:prSet presAssocID="{46C458D9-B7CD-4017-89E8-9F63E68C5EED}" presName="hierRoot2" presStyleCnt="0">
        <dgm:presLayoutVars>
          <dgm:hierBranch val="r"/>
        </dgm:presLayoutVars>
      </dgm:prSet>
      <dgm:spPr/>
    </dgm:pt>
    <dgm:pt modelId="{9D94F27C-20D7-4127-B394-DCF7C1325ED8}" type="pres">
      <dgm:prSet presAssocID="{46C458D9-B7CD-4017-89E8-9F63E68C5EED}" presName="rootComposite" presStyleCnt="0"/>
      <dgm:spPr/>
    </dgm:pt>
    <dgm:pt modelId="{5362505A-096D-4C41-A7F9-6FD2108935EA}" type="pres">
      <dgm:prSet presAssocID="{46C458D9-B7CD-4017-89E8-9F63E68C5EED}" presName="rootText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3167AFF-F143-4221-87F8-63DE3D41BDAD}" type="pres">
      <dgm:prSet presAssocID="{46C458D9-B7CD-4017-89E8-9F63E68C5EED}" presName="rootConnector" presStyleLbl="node4" presStyleIdx="3" presStyleCnt="4"/>
      <dgm:spPr/>
      <dgm:t>
        <a:bodyPr/>
        <a:lstStyle/>
        <a:p>
          <a:endParaRPr lang="th-TH"/>
        </a:p>
      </dgm:t>
    </dgm:pt>
    <dgm:pt modelId="{7C13E377-ED6D-4C09-A0F7-08874998C145}" type="pres">
      <dgm:prSet presAssocID="{46C458D9-B7CD-4017-89E8-9F63E68C5EED}" presName="hierChild4" presStyleCnt="0"/>
      <dgm:spPr/>
    </dgm:pt>
    <dgm:pt modelId="{BE13C6CF-7476-4FB6-8BAC-A731ABA9444B}" type="pres">
      <dgm:prSet presAssocID="{46C458D9-B7CD-4017-89E8-9F63E68C5EED}" presName="hierChild5" presStyleCnt="0"/>
      <dgm:spPr/>
    </dgm:pt>
    <dgm:pt modelId="{A59EBA86-B068-4FFD-912E-BDC8918D86E5}" type="pres">
      <dgm:prSet presAssocID="{6A6CCA55-395A-49DC-A796-2FDFD573D02C}" presName="hierChild5" presStyleCnt="0"/>
      <dgm:spPr/>
    </dgm:pt>
    <dgm:pt modelId="{32FCF87B-33DF-4A8C-8752-3BC253330AC3}" type="pres">
      <dgm:prSet presAssocID="{5B453DD7-7089-45A4-9115-2E475CD51377}" presName="hierChild5" presStyleCnt="0"/>
      <dgm:spPr/>
    </dgm:pt>
    <dgm:pt modelId="{36A0D7D1-B217-4256-A78F-57FADFE536CE}" type="pres">
      <dgm:prSet presAssocID="{319FB78D-1B8E-4709-B7D6-02A88238C45F}" presName="hierChild5" presStyleCnt="0"/>
      <dgm:spPr/>
    </dgm:pt>
    <dgm:pt modelId="{42808196-3E03-474C-8A30-CEFBEF40CE61}" type="pres">
      <dgm:prSet presAssocID="{891C9C56-6F2B-40B5-A79C-E8198B8ADC05}" presName="hierChild5" presStyleCnt="0"/>
      <dgm:spPr/>
    </dgm:pt>
    <dgm:pt modelId="{33E6920A-9328-4024-8D0A-E73A59B6D07A}" type="pres">
      <dgm:prSet presAssocID="{00942AFB-6A5C-4A25-BD38-962B07C66822}" presName="hierChild5" presStyleCnt="0"/>
      <dgm:spPr/>
    </dgm:pt>
    <dgm:pt modelId="{8ADA230E-CCCD-41C4-8539-57CE37C94118}" type="pres">
      <dgm:prSet presAssocID="{F3B19E92-28A3-4964-A9EE-D36CDBFFD8A2}" presName="hierChild3" presStyleCnt="0"/>
      <dgm:spPr/>
    </dgm:pt>
  </dgm:ptLst>
  <dgm:cxnLst>
    <dgm:cxn modelId="{8D269B4F-F0D9-4A8E-9ADA-F4B5F24AF79E}" type="presOf" srcId="{00942AFB-6A5C-4A25-BD38-962B07C66822}" destId="{4CB3E647-3EBD-4506-9929-F42A99459E31}" srcOrd="1" destOrd="0" presId="urn:microsoft.com/office/officeart/2005/8/layout/orgChart1"/>
    <dgm:cxn modelId="{3B8BEA92-E1B9-4AB4-AB9B-3E334AAFB1D7}" srcId="{6A6CCA55-395A-49DC-A796-2FDFD573D02C}" destId="{46C458D9-B7CD-4017-89E8-9F63E68C5EED}" srcOrd="0" destOrd="0" parTransId="{CDBEDF9F-4200-47F9-8C8D-AC2D86DC8DDD}" sibTransId="{A58CF48A-F588-4DA8-A5B4-67533589C215}"/>
    <dgm:cxn modelId="{A45A40BB-97D1-44D4-B0FA-75C81E7B1677}" type="presOf" srcId="{F3B19E92-28A3-4964-A9EE-D36CDBFFD8A2}" destId="{2F926878-B49F-4EC6-A4CB-7365472D802D}" srcOrd="1" destOrd="0" presId="urn:microsoft.com/office/officeart/2005/8/layout/orgChart1"/>
    <dgm:cxn modelId="{0F5E87F0-561A-4965-8D68-D61DE60CAF0F}" type="presOf" srcId="{5B5C83AF-1CB5-43BD-9CDE-C2D5393C19B3}" destId="{F68542E5-58E5-49DD-99FA-85335104CB56}" srcOrd="1" destOrd="0" presId="urn:microsoft.com/office/officeart/2005/8/layout/orgChart1"/>
    <dgm:cxn modelId="{B055C574-80F4-40BC-A5B4-3F136E039BB6}" type="presOf" srcId="{E7BD1075-FBEC-4857-A00F-418A81096808}" destId="{7A911E38-EFC5-4193-B946-6FD03B6145C5}" srcOrd="0" destOrd="0" presId="urn:microsoft.com/office/officeart/2005/8/layout/orgChart1"/>
    <dgm:cxn modelId="{AFCBA18B-BE08-472C-8CC9-C15A26051FD2}" type="presOf" srcId="{319FB78D-1B8E-4709-B7D6-02A88238C45F}" destId="{ABD8FB3B-00CB-4E21-BF6A-A82D3769A8F8}" srcOrd="1" destOrd="0" presId="urn:microsoft.com/office/officeart/2005/8/layout/orgChart1"/>
    <dgm:cxn modelId="{E55051F4-09AB-45B8-A578-A5B8921E0E60}" type="presOf" srcId="{00942AFB-6A5C-4A25-BD38-962B07C66822}" destId="{3539D85F-C64E-491D-92A1-86B2BEF25DE0}" srcOrd="0" destOrd="0" presId="urn:microsoft.com/office/officeart/2005/8/layout/orgChart1"/>
    <dgm:cxn modelId="{EED54DA8-B90D-4461-A853-CA369EAAD2BB}" type="presOf" srcId="{DF44265D-B3A3-4F61-BAE6-081D480E8C9E}" destId="{2A833899-EF83-4249-BFA0-6FFD68800D92}" srcOrd="0" destOrd="0" presId="urn:microsoft.com/office/officeart/2005/8/layout/orgChart1"/>
    <dgm:cxn modelId="{CD55BCC0-3CD7-4D70-AD00-29427B5C5220}" srcId="{891C9C56-6F2B-40B5-A79C-E8198B8ADC05}" destId="{319FB78D-1B8E-4709-B7D6-02A88238C45F}" srcOrd="0" destOrd="0" parTransId="{9269B9DA-E1E4-4215-9FFC-8CFCD9AFD8DE}" sibTransId="{F1A28F4F-22D7-4A1D-AD9D-7DDD65D69DC5}"/>
    <dgm:cxn modelId="{F50E7700-3C93-4EC8-81AE-8F35F8ACE481}" srcId="{5B453DD7-7089-45A4-9115-2E475CD51377}" destId="{6A6CCA55-395A-49DC-A796-2FDFD573D02C}" srcOrd="0" destOrd="0" parTransId="{DF44265D-B3A3-4F61-BAE6-081D480E8C9E}" sibTransId="{EEB75E5A-292D-459A-AF24-A076BD549CFC}"/>
    <dgm:cxn modelId="{30161617-F0FF-4AE3-8364-D070F09484DE}" srcId="{319FB78D-1B8E-4709-B7D6-02A88238C45F}" destId="{5B453DD7-7089-45A4-9115-2E475CD51377}" srcOrd="0" destOrd="0" parTransId="{99F1FC6D-55C5-4A4C-AAD6-4EAAFC684373}" sibTransId="{E752AD98-D9C9-4A37-9835-B0297DD2B4F7}"/>
    <dgm:cxn modelId="{14776AB2-9490-4B25-8FAD-68D284DB5BD3}" type="presOf" srcId="{319FB78D-1B8E-4709-B7D6-02A88238C45F}" destId="{985E2184-59F0-48AF-91AD-37609B8AF692}" srcOrd="0" destOrd="0" presId="urn:microsoft.com/office/officeart/2005/8/layout/orgChart1"/>
    <dgm:cxn modelId="{7D07459D-CA9A-4DB5-9FAC-FF436751E317}" type="presOf" srcId="{F3B19E92-28A3-4964-A9EE-D36CDBFFD8A2}" destId="{647B5324-5845-4C5E-83FF-4F16084E2F86}" srcOrd="0" destOrd="0" presId="urn:microsoft.com/office/officeart/2005/8/layout/orgChart1"/>
    <dgm:cxn modelId="{B316C913-16EB-4C4B-87A4-4BE1C08A5A1C}" type="presOf" srcId="{13287145-7CA1-4B39-9C4E-5CA26A04A245}" destId="{031FC3FF-DC5C-4FE4-9B1A-2DACD3DF7C07}" srcOrd="0" destOrd="0" presId="urn:microsoft.com/office/officeart/2005/8/layout/orgChart1"/>
    <dgm:cxn modelId="{37EB6B44-774A-419C-8082-4CDBDB79231B}" type="presOf" srcId="{6A6CCA55-395A-49DC-A796-2FDFD573D02C}" destId="{D789E13C-089C-41BE-8538-63644ADEF4DC}" srcOrd="1" destOrd="0" presId="urn:microsoft.com/office/officeart/2005/8/layout/orgChart1"/>
    <dgm:cxn modelId="{4292DE1F-1C22-4BDE-B72C-9EB3045468BA}" type="presOf" srcId="{5B453DD7-7089-45A4-9115-2E475CD51377}" destId="{D55D9685-8F77-4122-AD11-5B66C2FBA3B5}" srcOrd="0" destOrd="0" presId="urn:microsoft.com/office/officeart/2005/8/layout/orgChart1"/>
    <dgm:cxn modelId="{D1BAFF11-101C-42C2-B16D-FA6B30783275}" type="presOf" srcId="{6F63BB7B-E9B4-400E-93F7-98E05C75DF35}" destId="{1E90E328-529B-4F3D-9D0D-778FBED3E1F3}" srcOrd="0" destOrd="0" presId="urn:microsoft.com/office/officeart/2005/8/layout/orgChart1"/>
    <dgm:cxn modelId="{57C855F3-BF92-4DCC-B6CD-C94C780228B4}" type="presOf" srcId="{6A6CCA55-395A-49DC-A796-2FDFD573D02C}" destId="{CB655839-9724-4A42-A08C-23EC8A505739}" srcOrd="0" destOrd="0" presId="urn:microsoft.com/office/officeart/2005/8/layout/orgChart1"/>
    <dgm:cxn modelId="{0FDAC0E8-70F6-44DF-9DDE-E2D79F2B7DFA}" type="presOf" srcId="{46C458D9-B7CD-4017-89E8-9F63E68C5EED}" destId="{5362505A-096D-4C41-A7F9-6FD2108935EA}" srcOrd="0" destOrd="0" presId="urn:microsoft.com/office/officeart/2005/8/layout/orgChart1"/>
    <dgm:cxn modelId="{3F6C0F96-6B37-402F-B18C-7A74FF88F282}" type="presOf" srcId="{9269B9DA-E1E4-4215-9FFC-8CFCD9AFD8DE}" destId="{E8D7A86E-B2F6-4624-A1DB-752F4ACAA4C0}" srcOrd="0" destOrd="0" presId="urn:microsoft.com/office/officeart/2005/8/layout/orgChart1"/>
    <dgm:cxn modelId="{BAD8B228-4058-420B-9D62-22842C95831E}" srcId="{00942AFB-6A5C-4A25-BD38-962B07C66822}" destId="{891C9C56-6F2B-40B5-A79C-E8198B8ADC05}" srcOrd="0" destOrd="0" parTransId="{EAE62DA2-69CA-413E-8CE1-27B54FE9D213}" sibTransId="{6675075A-5F72-41EA-A868-5551F093EA5C}"/>
    <dgm:cxn modelId="{7F65FC37-39DE-44CA-9C20-8ACF59635350}" type="presOf" srcId="{5B5C83AF-1CB5-43BD-9CDE-C2D5393C19B3}" destId="{C2E656C5-D178-468B-9822-1767ADAE0128}" srcOrd="0" destOrd="0" presId="urn:microsoft.com/office/officeart/2005/8/layout/orgChart1"/>
    <dgm:cxn modelId="{9941842E-68CE-4A05-ABE4-073899817061}" type="presOf" srcId="{5B453DD7-7089-45A4-9115-2E475CD51377}" destId="{764DC216-9DBC-4279-9595-23473EF48E31}" srcOrd="1" destOrd="0" presId="urn:microsoft.com/office/officeart/2005/8/layout/orgChart1"/>
    <dgm:cxn modelId="{67A2B688-A13E-435D-906D-9F1F7C29B989}" srcId="{13287145-7CA1-4B39-9C4E-5CA26A04A245}" destId="{F3B19E92-28A3-4964-A9EE-D36CDBFFD8A2}" srcOrd="0" destOrd="0" parTransId="{D1E771B4-5338-4256-A277-BA1AB37F7A25}" sibTransId="{C159232D-CE4D-4E02-BC83-592E86841245}"/>
    <dgm:cxn modelId="{F93FE7E4-691C-4878-9878-AED64C7E70AE}" type="presOf" srcId="{891C9C56-6F2B-40B5-A79C-E8198B8ADC05}" destId="{A98A9FF8-52DB-41D2-B3F8-A0CC293A4B43}" srcOrd="1" destOrd="0" presId="urn:microsoft.com/office/officeart/2005/8/layout/orgChart1"/>
    <dgm:cxn modelId="{C1F8B776-2EC3-415C-8C50-10132D5451C0}" srcId="{F3B19E92-28A3-4964-A9EE-D36CDBFFD8A2}" destId="{5B5C83AF-1CB5-43BD-9CDE-C2D5393C19B3}" srcOrd="0" destOrd="0" parTransId="{6F63BB7B-E9B4-400E-93F7-98E05C75DF35}" sibTransId="{3FF06E3E-7FA8-43A3-9C9D-225CECE908EB}"/>
    <dgm:cxn modelId="{AE6E9B6B-E22C-4A6E-9F86-FD39FA6C48EE}" type="presOf" srcId="{891C9C56-6F2B-40B5-A79C-E8198B8ADC05}" destId="{C9583640-3FED-4CCB-91E0-2CC08FC6FD15}" srcOrd="0" destOrd="0" presId="urn:microsoft.com/office/officeart/2005/8/layout/orgChart1"/>
    <dgm:cxn modelId="{C26401E3-7002-4B91-BD0C-8C929FD81DA8}" type="presOf" srcId="{CDBEDF9F-4200-47F9-8C8D-AC2D86DC8DDD}" destId="{01C18250-DF07-4E69-B6B9-7911EBD54A8A}" srcOrd="0" destOrd="0" presId="urn:microsoft.com/office/officeart/2005/8/layout/orgChart1"/>
    <dgm:cxn modelId="{A7A44607-2388-443B-8343-04D2011F3FE5}" type="presOf" srcId="{46C458D9-B7CD-4017-89E8-9F63E68C5EED}" destId="{13167AFF-F143-4221-87F8-63DE3D41BDAD}" srcOrd="1" destOrd="0" presId="urn:microsoft.com/office/officeart/2005/8/layout/orgChart1"/>
    <dgm:cxn modelId="{474FF794-86CD-4CEA-9535-0F631899670E}" type="presOf" srcId="{99F1FC6D-55C5-4A4C-AAD6-4EAAFC684373}" destId="{72DCC1B0-1CE3-4A20-909E-FE48B8CFF0BA}" srcOrd="0" destOrd="0" presId="urn:microsoft.com/office/officeart/2005/8/layout/orgChart1"/>
    <dgm:cxn modelId="{19E435E0-0530-43DC-8118-474C77E95F3B}" srcId="{F3B19E92-28A3-4964-A9EE-D36CDBFFD8A2}" destId="{00942AFB-6A5C-4A25-BD38-962B07C66822}" srcOrd="1" destOrd="0" parTransId="{E7BD1075-FBEC-4857-A00F-418A81096808}" sibTransId="{3E094565-8158-4D58-8157-91C4B630E70E}"/>
    <dgm:cxn modelId="{41783A12-3150-4F34-AB2D-DA5511539AC1}" type="presOf" srcId="{EAE62DA2-69CA-413E-8CE1-27B54FE9D213}" destId="{A482DFC4-EA3E-4F61-93CE-6F9A41915F89}" srcOrd="0" destOrd="0" presId="urn:microsoft.com/office/officeart/2005/8/layout/orgChart1"/>
    <dgm:cxn modelId="{17B94BD3-C4C0-472C-A951-46418DB52ACF}" type="presParOf" srcId="{031FC3FF-DC5C-4FE4-9B1A-2DACD3DF7C07}" destId="{A19ECEE0-806D-4CAF-BB48-6A1F90EB7E0D}" srcOrd="0" destOrd="0" presId="urn:microsoft.com/office/officeart/2005/8/layout/orgChart1"/>
    <dgm:cxn modelId="{27B6D225-38A1-4A3E-B599-62219A62EA2D}" type="presParOf" srcId="{A19ECEE0-806D-4CAF-BB48-6A1F90EB7E0D}" destId="{9B44C311-6675-4CA0-A17C-09FFCCC47716}" srcOrd="0" destOrd="0" presId="urn:microsoft.com/office/officeart/2005/8/layout/orgChart1"/>
    <dgm:cxn modelId="{ECD60F8A-AD5E-49E8-B98E-75A6DFB137FA}" type="presParOf" srcId="{9B44C311-6675-4CA0-A17C-09FFCCC47716}" destId="{647B5324-5845-4C5E-83FF-4F16084E2F86}" srcOrd="0" destOrd="0" presId="urn:microsoft.com/office/officeart/2005/8/layout/orgChart1"/>
    <dgm:cxn modelId="{1B3573AE-798C-4D24-BDE9-2042ED9407F2}" type="presParOf" srcId="{9B44C311-6675-4CA0-A17C-09FFCCC47716}" destId="{2F926878-B49F-4EC6-A4CB-7365472D802D}" srcOrd="1" destOrd="0" presId="urn:microsoft.com/office/officeart/2005/8/layout/orgChart1"/>
    <dgm:cxn modelId="{1DFF747C-3E62-4DA0-8EDF-99BC8E74710A}" type="presParOf" srcId="{A19ECEE0-806D-4CAF-BB48-6A1F90EB7E0D}" destId="{8ABD2100-EEF3-43E0-B15C-3BAC1A6CB6D9}" srcOrd="1" destOrd="0" presId="urn:microsoft.com/office/officeart/2005/8/layout/orgChart1"/>
    <dgm:cxn modelId="{8E9417F4-52BC-4863-B2DD-39A6FD205D26}" type="presParOf" srcId="{8ABD2100-EEF3-43E0-B15C-3BAC1A6CB6D9}" destId="{1E90E328-529B-4F3D-9D0D-778FBED3E1F3}" srcOrd="0" destOrd="0" presId="urn:microsoft.com/office/officeart/2005/8/layout/orgChart1"/>
    <dgm:cxn modelId="{A19B008F-72CB-4813-B0C8-E30CE1C668D5}" type="presParOf" srcId="{8ABD2100-EEF3-43E0-B15C-3BAC1A6CB6D9}" destId="{164505DD-4189-4F7A-BE82-B99C10E0FFA5}" srcOrd="1" destOrd="0" presId="urn:microsoft.com/office/officeart/2005/8/layout/orgChart1"/>
    <dgm:cxn modelId="{28679ACB-1E68-45A8-99AF-30A3776C8AB8}" type="presParOf" srcId="{164505DD-4189-4F7A-BE82-B99C10E0FFA5}" destId="{A76DAF11-CE41-49C5-88D9-18897A34967B}" srcOrd="0" destOrd="0" presId="urn:microsoft.com/office/officeart/2005/8/layout/orgChart1"/>
    <dgm:cxn modelId="{283FD280-412D-4A54-BD3F-06D74A7FDB14}" type="presParOf" srcId="{A76DAF11-CE41-49C5-88D9-18897A34967B}" destId="{C2E656C5-D178-468B-9822-1767ADAE0128}" srcOrd="0" destOrd="0" presId="urn:microsoft.com/office/officeart/2005/8/layout/orgChart1"/>
    <dgm:cxn modelId="{99BD17B7-4132-4D0E-B2D8-28E7C90B3900}" type="presParOf" srcId="{A76DAF11-CE41-49C5-88D9-18897A34967B}" destId="{F68542E5-58E5-49DD-99FA-85335104CB56}" srcOrd="1" destOrd="0" presId="urn:microsoft.com/office/officeart/2005/8/layout/orgChart1"/>
    <dgm:cxn modelId="{F9A4D525-5D69-4A27-8DAC-7E7189FBF7EC}" type="presParOf" srcId="{164505DD-4189-4F7A-BE82-B99C10E0FFA5}" destId="{7939CFA8-93F3-4B26-857A-FCC9893EB65D}" srcOrd="1" destOrd="0" presId="urn:microsoft.com/office/officeart/2005/8/layout/orgChart1"/>
    <dgm:cxn modelId="{9864AA58-8213-409C-AAD3-421811A61A00}" type="presParOf" srcId="{164505DD-4189-4F7A-BE82-B99C10E0FFA5}" destId="{BB54A596-CB90-45B4-85A8-06751375AD67}" srcOrd="2" destOrd="0" presId="urn:microsoft.com/office/officeart/2005/8/layout/orgChart1"/>
    <dgm:cxn modelId="{A0CD6FD6-8833-40D9-B5BA-1182E82A659E}" type="presParOf" srcId="{8ABD2100-EEF3-43E0-B15C-3BAC1A6CB6D9}" destId="{7A911E38-EFC5-4193-B946-6FD03B6145C5}" srcOrd="2" destOrd="0" presId="urn:microsoft.com/office/officeart/2005/8/layout/orgChart1"/>
    <dgm:cxn modelId="{457D221C-887A-47CE-AD7B-9AA8054EA395}" type="presParOf" srcId="{8ABD2100-EEF3-43E0-B15C-3BAC1A6CB6D9}" destId="{DD0B735A-A23E-4F88-A8F4-41F07B2A8453}" srcOrd="3" destOrd="0" presId="urn:microsoft.com/office/officeart/2005/8/layout/orgChart1"/>
    <dgm:cxn modelId="{24ECDF56-4709-46E7-AC1B-EB001F193E30}" type="presParOf" srcId="{DD0B735A-A23E-4F88-A8F4-41F07B2A8453}" destId="{B0A386FA-7E2E-4569-BF94-5F2476EBF793}" srcOrd="0" destOrd="0" presId="urn:microsoft.com/office/officeart/2005/8/layout/orgChart1"/>
    <dgm:cxn modelId="{362F553B-9D14-407D-8BF6-63409C65843F}" type="presParOf" srcId="{B0A386FA-7E2E-4569-BF94-5F2476EBF793}" destId="{3539D85F-C64E-491D-92A1-86B2BEF25DE0}" srcOrd="0" destOrd="0" presId="urn:microsoft.com/office/officeart/2005/8/layout/orgChart1"/>
    <dgm:cxn modelId="{A1791584-FA47-4F51-BAA8-26482F5792C0}" type="presParOf" srcId="{B0A386FA-7E2E-4569-BF94-5F2476EBF793}" destId="{4CB3E647-3EBD-4506-9929-F42A99459E31}" srcOrd="1" destOrd="0" presId="urn:microsoft.com/office/officeart/2005/8/layout/orgChart1"/>
    <dgm:cxn modelId="{3C6A4093-0C10-450D-9EC0-808F346C3B3A}" type="presParOf" srcId="{DD0B735A-A23E-4F88-A8F4-41F07B2A8453}" destId="{7F51CA8C-B343-4369-ADB7-7A3BDE809260}" srcOrd="1" destOrd="0" presId="urn:microsoft.com/office/officeart/2005/8/layout/orgChart1"/>
    <dgm:cxn modelId="{FA6428E9-E40E-469D-81DB-2A9AA8069508}" type="presParOf" srcId="{7F51CA8C-B343-4369-ADB7-7A3BDE809260}" destId="{A482DFC4-EA3E-4F61-93CE-6F9A41915F89}" srcOrd="0" destOrd="0" presId="urn:microsoft.com/office/officeart/2005/8/layout/orgChart1"/>
    <dgm:cxn modelId="{CBCEBA03-2C90-44F6-894B-7777EBEA85C4}" type="presParOf" srcId="{7F51CA8C-B343-4369-ADB7-7A3BDE809260}" destId="{0B4F071A-0E61-447A-B23F-36A99E4460BC}" srcOrd="1" destOrd="0" presId="urn:microsoft.com/office/officeart/2005/8/layout/orgChart1"/>
    <dgm:cxn modelId="{6D781B1D-0016-402D-9E88-D0129AFA2FDA}" type="presParOf" srcId="{0B4F071A-0E61-447A-B23F-36A99E4460BC}" destId="{AB07E92A-42F3-4D55-B38B-12259CE608EF}" srcOrd="0" destOrd="0" presId="urn:microsoft.com/office/officeart/2005/8/layout/orgChart1"/>
    <dgm:cxn modelId="{FA833FE8-1B3E-4562-AC96-4BF0BE399A9A}" type="presParOf" srcId="{AB07E92A-42F3-4D55-B38B-12259CE608EF}" destId="{C9583640-3FED-4CCB-91E0-2CC08FC6FD15}" srcOrd="0" destOrd="0" presId="urn:microsoft.com/office/officeart/2005/8/layout/orgChart1"/>
    <dgm:cxn modelId="{A91471F8-B5B8-4A5E-97B7-61C05179C49F}" type="presParOf" srcId="{AB07E92A-42F3-4D55-B38B-12259CE608EF}" destId="{A98A9FF8-52DB-41D2-B3F8-A0CC293A4B43}" srcOrd="1" destOrd="0" presId="urn:microsoft.com/office/officeart/2005/8/layout/orgChart1"/>
    <dgm:cxn modelId="{DB4289A6-91B2-45C1-B7EC-2127C14E9FA5}" type="presParOf" srcId="{0B4F071A-0E61-447A-B23F-36A99E4460BC}" destId="{083587BC-EFD7-40A0-8488-F6FD49AD0CCE}" srcOrd="1" destOrd="0" presId="urn:microsoft.com/office/officeart/2005/8/layout/orgChart1"/>
    <dgm:cxn modelId="{0A724D43-9CE0-49AC-B0DB-0B48F28B9BCC}" type="presParOf" srcId="{083587BC-EFD7-40A0-8488-F6FD49AD0CCE}" destId="{E8D7A86E-B2F6-4624-A1DB-752F4ACAA4C0}" srcOrd="0" destOrd="0" presId="urn:microsoft.com/office/officeart/2005/8/layout/orgChart1"/>
    <dgm:cxn modelId="{03A0F12E-56CF-46D1-9AAA-33642EC7D24B}" type="presParOf" srcId="{083587BC-EFD7-40A0-8488-F6FD49AD0CCE}" destId="{6CAA5ED9-DC67-40EB-92CB-4B5A0EA4758F}" srcOrd="1" destOrd="0" presId="urn:microsoft.com/office/officeart/2005/8/layout/orgChart1"/>
    <dgm:cxn modelId="{0FDF3FCB-F785-4FD5-B0DB-06CE75145651}" type="presParOf" srcId="{6CAA5ED9-DC67-40EB-92CB-4B5A0EA4758F}" destId="{6F28A5AF-1B6C-4138-A6DE-962738F41AC8}" srcOrd="0" destOrd="0" presId="urn:microsoft.com/office/officeart/2005/8/layout/orgChart1"/>
    <dgm:cxn modelId="{493512C9-CB74-40E3-87F8-67E697BD59A5}" type="presParOf" srcId="{6F28A5AF-1B6C-4138-A6DE-962738F41AC8}" destId="{985E2184-59F0-48AF-91AD-37609B8AF692}" srcOrd="0" destOrd="0" presId="urn:microsoft.com/office/officeart/2005/8/layout/orgChart1"/>
    <dgm:cxn modelId="{4C71DBD7-D8D9-43E5-9B94-9CC446BBC380}" type="presParOf" srcId="{6F28A5AF-1B6C-4138-A6DE-962738F41AC8}" destId="{ABD8FB3B-00CB-4E21-BF6A-A82D3769A8F8}" srcOrd="1" destOrd="0" presId="urn:microsoft.com/office/officeart/2005/8/layout/orgChart1"/>
    <dgm:cxn modelId="{2A8A72EE-8CFC-4121-BD70-33610995915D}" type="presParOf" srcId="{6CAA5ED9-DC67-40EB-92CB-4B5A0EA4758F}" destId="{3997A32D-B363-492E-B808-74C3A9FAF0CE}" srcOrd="1" destOrd="0" presId="urn:microsoft.com/office/officeart/2005/8/layout/orgChart1"/>
    <dgm:cxn modelId="{D693B38B-64FC-4DC9-A198-52F54D64479C}" type="presParOf" srcId="{3997A32D-B363-492E-B808-74C3A9FAF0CE}" destId="{72DCC1B0-1CE3-4A20-909E-FE48B8CFF0BA}" srcOrd="0" destOrd="0" presId="urn:microsoft.com/office/officeart/2005/8/layout/orgChart1"/>
    <dgm:cxn modelId="{E2EBB81A-6B1F-49D4-B183-0F58B4B03B8B}" type="presParOf" srcId="{3997A32D-B363-492E-B808-74C3A9FAF0CE}" destId="{270CB6FD-4756-42DE-BF9C-E69CF1A27451}" srcOrd="1" destOrd="0" presId="urn:microsoft.com/office/officeart/2005/8/layout/orgChart1"/>
    <dgm:cxn modelId="{48A8D403-9B83-4560-BD5A-9CC2969FD9B4}" type="presParOf" srcId="{270CB6FD-4756-42DE-BF9C-E69CF1A27451}" destId="{471FAE48-2539-4B38-AAB8-2C68EF0266AD}" srcOrd="0" destOrd="0" presId="urn:microsoft.com/office/officeart/2005/8/layout/orgChart1"/>
    <dgm:cxn modelId="{C851D02F-300D-4AC3-ADCB-E71A2D6A3AF0}" type="presParOf" srcId="{471FAE48-2539-4B38-AAB8-2C68EF0266AD}" destId="{D55D9685-8F77-4122-AD11-5B66C2FBA3B5}" srcOrd="0" destOrd="0" presId="urn:microsoft.com/office/officeart/2005/8/layout/orgChart1"/>
    <dgm:cxn modelId="{C4E988EA-804E-4DD3-AF71-A730C4342E68}" type="presParOf" srcId="{471FAE48-2539-4B38-AAB8-2C68EF0266AD}" destId="{764DC216-9DBC-4279-9595-23473EF48E31}" srcOrd="1" destOrd="0" presId="urn:microsoft.com/office/officeart/2005/8/layout/orgChart1"/>
    <dgm:cxn modelId="{25300AD9-83C0-463C-9218-9D3DD24B5C32}" type="presParOf" srcId="{270CB6FD-4756-42DE-BF9C-E69CF1A27451}" destId="{3253C771-CC58-4E65-A6D4-977491DFBFB7}" srcOrd="1" destOrd="0" presId="urn:microsoft.com/office/officeart/2005/8/layout/orgChart1"/>
    <dgm:cxn modelId="{07CADCB0-DB2F-4B10-8022-1153D8F605EE}" type="presParOf" srcId="{3253C771-CC58-4E65-A6D4-977491DFBFB7}" destId="{2A833899-EF83-4249-BFA0-6FFD68800D92}" srcOrd="0" destOrd="0" presId="urn:microsoft.com/office/officeart/2005/8/layout/orgChart1"/>
    <dgm:cxn modelId="{310CDFBE-A7E7-46B5-9364-ACA92882B614}" type="presParOf" srcId="{3253C771-CC58-4E65-A6D4-977491DFBFB7}" destId="{8F9779F7-D237-4A62-9AC8-3C5D5CC0E205}" srcOrd="1" destOrd="0" presId="urn:microsoft.com/office/officeart/2005/8/layout/orgChart1"/>
    <dgm:cxn modelId="{8B6EBD23-B488-48ED-A563-7EE2F0C21B04}" type="presParOf" srcId="{8F9779F7-D237-4A62-9AC8-3C5D5CC0E205}" destId="{6299A032-A145-40B0-B725-529F42954539}" srcOrd="0" destOrd="0" presId="urn:microsoft.com/office/officeart/2005/8/layout/orgChart1"/>
    <dgm:cxn modelId="{AEDCF453-A857-4052-A036-7648E80511E9}" type="presParOf" srcId="{6299A032-A145-40B0-B725-529F42954539}" destId="{CB655839-9724-4A42-A08C-23EC8A505739}" srcOrd="0" destOrd="0" presId="urn:microsoft.com/office/officeart/2005/8/layout/orgChart1"/>
    <dgm:cxn modelId="{E7DCAAD3-02E2-4DF6-B5CB-BD92F64807A1}" type="presParOf" srcId="{6299A032-A145-40B0-B725-529F42954539}" destId="{D789E13C-089C-41BE-8538-63644ADEF4DC}" srcOrd="1" destOrd="0" presId="urn:microsoft.com/office/officeart/2005/8/layout/orgChart1"/>
    <dgm:cxn modelId="{830A877C-79D2-461B-864D-DBCB27B7D678}" type="presParOf" srcId="{8F9779F7-D237-4A62-9AC8-3C5D5CC0E205}" destId="{427B63F0-A6CF-414B-B848-D65990673CED}" srcOrd="1" destOrd="0" presId="urn:microsoft.com/office/officeart/2005/8/layout/orgChart1"/>
    <dgm:cxn modelId="{7F721CBE-6953-4045-92D4-E7DEDB6930B6}" type="presParOf" srcId="{427B63F0-A6CF-414B-B848-D65990673CED}" destId="{01C18250-DF07-4E69-B6B9-7911EBD54A8A}" srcOrd="0" destOrd="0" presId="urn:microsoft.com/office/officeart/2005/8/layout/orgChart1"/>
    <dgm:cxn modelId="{66B30052-DF6D-476B-8486-ECC43FAB90BF}" type="presParOf" srcId="{427B63F0-A6CF-414B-B848-D65990673CED}" destId="{8F304A3F-7A9D-4537-A5F8-4BF6332D0C22}" srcOrd="1" destOrd="0" presId="urn:microsoft.com/office/officeart/2005/8/layout/orgChart1"/>
    <dgm:cxn modelId="{35C7E830-1B49-41AD-ABAC-EE580FDDCCBF}" type="presParOf" srcId="{8F304A3F-7A9D-4537-A5F8-4BF6332D0C22}" destId="{9D94F27C-20D7-4127-B394-DCF7C1325ED8}" srcOrd="0" destOrd="0" presId="urn:microsoft.com/office/officeart/2005/8/layout/orgChart1"/>
    <dgm:cxn modelId="{3EE217ED-AF83-4CF9-A0CD-4AE4ACB35CC4}" type="presParOf" srcId="{9D94F27C-20D7-4127-B394-DCF7C1325ED8}" destId="{5362505A-096D-4C41-A7F9-6FD2108935EA}" srcOrd="0" destOrd="0" presId="urn:microsoft.com/office/officeart/2005/8/layout/orgChart1"/>
    <dgm:cxn modelId="{2B505DED-9147-4A63-AB99-3AB8641D2FE6}" type="presParOf" srcId="{9D94F27C-20D7-4127-B394-DCF7C1325ED8}" destId="{13167AFF-F143-4221-87F8-63DE3D41BDAD}" srcOrd="1" destOrd="0" presId="urn:microsoft.com/office/officeart/2005/8/layout/orgChart1"/>
    <dgm:cxn modelId="{59D6FB26-00AA-4BC2-81DD-8B2AAA89171C}" type="presParOf" srcId="{8F304A3F-7A9D-4537-A5F8-4BF6332D0C22}" destId="{7C13E377-ED6D-4C09-A0F7-08874998C145}" srcOrd="1" destOrd="0" presId="urn:microsoft.com/office/officeart/2005/8/layout/orgChart1"/>
    <dgm:cxn modelId="{D1E05B69-BCF5-409A-BD9A-8A158BFA8F19}" type="presParOf" srcId="{8F304A3F-7A9D-4537-A5F8-4BF6332D0C22}" destId="{BE13C6CF-7476-4FB6-8BAC-A731ABA9444B}" srcOrd="2" destOrd="0" presId="urn:microsoft.com/office/officeart/2005/8/layout/orgChart1"/>
    <dgm:cxn modelId="{29EE2193-1200-446B-8C55-1F3DCC37B101}" type="presParOf" srcId="{8F9779F7-D237-4A62-9AC8-3C5D5CC0E205}" destId="{A59EBA86-B068-4FFD-912E-BDC8918D86E5}" srcOrd="2" destOrd="0" presId="urn:microsoft.com/office/officeart/2005/8/layout/orgChart1"/>
    <dgm:cxn modelId="{3A4B83B7-CFE1-494D-BE1B-8E4D37034BA8}" type="presParOf" srcId="{270CB6FD-4756-42DE-BF9C-E69CF1A27451}" destId="{32FCF87B-33DF-4A8C-8752-3BC253330AC3}" srcOrd="2" destOrd="0" presId="urn:microsoft.com/office/officeart/2005/8/layout/orgChart1"/>
    <dgm:cxn modelId="{8320AC64-BE3A-4BDE-91F2-4F55783FED25}" type="presParOf" srcId="{6CAA5ED9-DC67-40EB-92CB-4B5A0EA4758F}" destId="{36A0D7D1-B217-4256-A78F-57FADFE536CE}" srcOrd="2" destOrd="0" presId="urn:microsoft.com/office/officeart/2005/8/layout/orgChart1"/>
    <dgm:cxn modelId="{F129F9CE-8843-4328-80A1-E55B8AA03201}" type="presParOf" srcId="{0B4F071A-0E61-447A-B23F-36A99E4460BC}" destId="{42808196-3E03-474C-8A30-CEFBEF40CE61}" srcOrd="2" destOrd="0" presId="urn:microsoft.com/office/officeart/2005/8/layout/orgChart1"/>
    <dgm:cxn modelId="{F4A6D7E4-4C77-4FCA-9E1B-6EA64E20C25F}" type="presParOf" srcId="{DD0B735A-A23E-4F88-A8F4-41F07B2A8453}" destId="{33E6920A-9328-4024-8D0A-E73A59B6D07A}" srcOrd="2" destOrd="0" presId="urn:microsoft.com/office/officeart/2005/8/layout/orgChart1"/>
    <dgm:cxn modelId="{B81FF302-141A-436A-B70D-A8EDC785EAEE}" type="presParOf" srcId="{A19ECEE0-806D-4CAF-BB48-6A1F90EB7E0D}" destId="{8ADA230E-CCCD-41C4-8539-57CE37C9411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C18250-DF07-4E69-B6B9-7911EBD54A8A}">
      <dsp:nvSpPr>
        <dsp:cNvPr id="0" name=""/>
        <dsp:cNvSpPr/>
      </dsp:nvSpPr>
      <dsp:spPr>
        <a:xfrm>
          <a:off x="4547338" y="4697107"/>
          <a:ext cx="147967" cy="453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767"/>
              </a:lnTo>
              <a:lnTo>
                <a:pt x="147967" y="4537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33899-EF83-4249-BFA0-6FFD68800D92}">
      <dsp:nvSpPr>
        <dsp:cNvPr id="0" name=""/>
        <dsp:cNvSpPr/>
      </dsp:nvSpPr>
      <dsp:spPr>
        <a:xfrm>
          <a:off x="4300725" y="3996727"/>
          <a:ext cx="147967" cy="453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767"/>
              </a:lnTo>
              <a:lnTo>
                <a:pt x="147967" y="4537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DCC1B0-1CE3-4A20-909E-FE48B8CFF0BA}">
      <dsp:nvSpPr>
        <dsp:cNvPr id="0" name=""/>
        <dsp:cNvSpPr/>
      </dsp:nvSpPr>
      <dsp:spPr>
        <a:xfrm>
          <a:off x="4054113" y="3296346"/>
          <a:ext cx="147967" cy="453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767"/>
              </a:lnTo>
              <a:lnTo>
                <a:pt x="147967" y="4537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D7A86E-B2F6-4624-A1DB-752F4ACAA4C0}">
      <dsp:nvSpPr>
        <dsp:cNvPr id="0" name=""/>
        <dsp:cNvSpPr/>
      </dsp:nvSpPr>
      <dsp:spPr>
        <a:xfrm>
          <a:off x="3807500" y="2595966"/>
          <a:ext cx="147967" cy="453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767"/>
              </a:lnTo>
              <a:lnTo>
                <a:pt x="147967" y="4537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82DFC4-EA3E-4F61-93CE-6F9A41915F89}">
      <dsp:nvSpPr>
        <dsp:cNvPr id="0" name=""/>
        <dsp:cNvSpPr/>
      </dsp:nvSpPr>
      <dsp:spPr>
        <a:xfrm>
          <a:off x="4156360" y="1895585"/>
          <a:ext cx="91440" cy="2071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15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911E38-EFC5-4193-B946-6FD03B6145C5}">
      <dsp:nvSpPr>
        <dsp:cNvPr id="0" name=""/>
        <dsp:cNvSpPr/>
      </dsp:nvSpPr>
      <dsp:spPr>
        <a:xfrm>
          <a:off x="3560887" y="494824"/>
          <a:ext cx="147967" cy="11541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4148"/>
              </a:lnTo>
              <a:lnTo>
                <a:pt x="147967" y="11541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0E328-529B-4F3D-9D0D-778FBED3E1F3}">
      <dsp:nvSpPr>
        <dsp:cNvPr id="0" name=""/>
        <dsp:cNvSpPr/>
      </dsp:nvSpPr>
      <dsp:spPr>
        <a:xfrm>
          <a:off x="3560887" y="494824"/>
          <a:ext cx="147967" cy="453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767"/>
              </a:lnTo>
              <a:lnTo>
                <a:pt x="147967" y="4537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7B5324-5845-4C5E-83FF-4F16084E2F86}">
      <dsp:nvSpPr>
        <dsp:cNvPr id="0" name=""/>
        <dsp:cNvSpPr/>
      </dsp:nvSpPr>
      <dsp:spPr>
        <a:xfrm>
          <a:off x="3462242" y="1598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นายกรัฐมนตรี</a:t>
          </a:r>
        </a:p>
      </dsp:txBody>
      <dsp:txXfrm>
        <a:off x="3462242" y="1598"/>
        <a:ext cx="986451" cy="493225"/>
      </dsp:txXfrm>
    </dsp:sp>
    <dsp:sp modelId="{C2E656C5-D178-468B-9822-1767ADAE0128}">
      <dsp:nvSpPr>
        <dsp:cNvPr id="0" name=""/>
        <dsp:cNvSpPr/>
      </dsp:nvSpPr>
      <dsp:spPr>
        <a:xfrm>
          <a:off x="3708855" y="701979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รองนายกรัฐมนตรี</a:t>
          </a:r>
        </a:p>
      </dsp:txBody>
      <dsp:txXfrm>
        <a:off x="3708855" y="701979"/>
        <a:ext cx="986451" cy="493225"/>
      </dsp:txXfrm>
    </dsp:sp>
    <dsp:sp modelId="{3539D85F-C64E-491D-92A1-86B2BEF25DE0}">
      <dsp:nvSpPr>
        <dsp:cNvPr id="0" name=""/>
        <dsp:cNvSpPr/>
      </dsp:nvSpPr>
      <dsp:spPr>
        <a:xfrm>
          <a:off x="3708855" y="1402359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รัฐมนตรีประจำสำนักฯ</a:t>
          </a:r>
        </a:p>
      </dsp:txBody>
      <dsp:txXfrm>
        <a:off x="3708855" y="1402359"/>
        <a:ext cx="986451" cy="493225"/>
      </dsp:txXfrm>
    </dsp:sp>
    <dsp:sp modelId="{C9583640-3FED-4CCB-91E0-2CC08FC6FD15}">
      <dsp:nvSpPr>
        <dsp:cNvPr id="0" name=""/>
        <dsp:cNvSpPr/>
      </dsp:nvSpPr>
      <dsp:spPr>
        <a:xfrm>
          <a:off x="3708855" y="2102740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ปลัดสำนักนายกรัฐมนตรี</a:t>
          </a:r>
        </a:p>
      </dsp:txBody>
      <dsp:txXfrm>
        <a:off x="3708855" y="2102740"/>
        <a:ext cx="986451" cy="493225"/>
      </dsp:txXfrm>
    </dsp:sp>
    <dsp:sp modelId="{985E2184-59F0-48AF-91AD-37609B8AF692}">
      <dsp:nvSpPr>
        <dsp:cNvPr id="0" name=""/>
        <dsp:cNvSpPr/>
      </dsp:nvSpPr>
      <dsp:spPr>
        <a:xfrm>
          <a:off x="3955467" y="2803120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รองปลัดสำนักนายกรัฐมนตรี</a:t>
          </a:r>
        </a:p>
      </dsp:txBody>
      <dsp:txXfrm>
        <a:off x="3955467" y="2803120"/>
        <a:ext cx="986451" cy="493225"/>
      </dsp:txXfrm>
    </dsp:sp>
    <dsp:sp modelId="{D55D9685-8F77-4122-AD11-5B66C2FBA3B5}">
      <dsp:nvSpPr>
        <dsp:cNvPr id="0" name=""/>
        <dsp:cNvSpPr/>
      </dsp:nvSpPr>
      <dsp:spPr>
        <a:xfrm>
          <a:off x="4202080" y="3503501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ผู้อำนวยการสำนัก/กอง</a:t>
          </a:r>
        </a:p>
      </dsp:txBody>
      <dsp:txXfrm>
        <a:off x="4202080" y="3503501"/>
        <a:ext cx="986451" cy="493225"/>
      </dsp:txXfrm>
    </dsp:sp>
    <dsp:sp modelId="{CB655839-9724-4A42-A08C-23EC8A505739}">
      <dsp:nvSpPr>
        <dsp:cNvPr id="0" name=""/>
        <dsp:cNvSpPr/>
      </dsp:nvSpPr>
      <dsp:spPr>
        <a:xfrm>
          <a:off x="4448693" y="4203881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ผู้อำนวยการส่วน/กลุ่ม</a:t>
          </a:r>
        </a:p>
      </dsp:txBody>
      <dsp:txXfrm>
        <a:off x="4448693" y="4203881"/>
        <a:ext cx="986451" cy="493225"/>
      </dsp:txXfrm>
    </dsp:sp>
    <dsp:sp modelId="{5362505A-096D-4C41-A7F9-6FD2108935EA}">
      <dsp:nvSpPr>
        <dsp:cNvPr id="0" name=""/>
        <dsp:cNvSpPr/>
      </dsp:nvSpPr>
      <dsp:spPr>
        <a:xfrm>
          <a:off x="4695306" y="4904262"/>
          <a:ext cx="986451" cy="493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ngsana New" pitchFamily="18" charset="-34"/>
            </a:rPr>
            <a:t>เจ้าหน้าที่ระดับปฏิบัติการ</a:t>
          </a:r>
        </a:p>
      </dsp:txBody>
      <dsp:txXfrm>
        <a:off x="4695306" y="4904262"/>
        <a:ext cx="986451" cy="493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6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6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6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DF40228B-4971-4992-97FD-6CEE8CE4C0B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2054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1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9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1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91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1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A898E9C5-4669-4DDC-B232-C2C629DA178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2521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2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2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718E5-C76D-48F8-AE6A-477A5698DBF0}" type="slidenum">
              <a:rPr lang="en-US" smtClean="0"/>
              <a:pPr/>
              <a:t>4</a:t>
            </a:fld>
            <a:endParaRPr lang="th-T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632DBE-0249-40BE-8833-DD468A7FD170}" type="slidenum">
              <a:rPr lang="en-US" smtClean="0"/>
              <a:pPr/>
              <a:t>68</a:t>
            </a:fld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632DBE-0249-40BE-8833-DD468A7FD170}" type="slidenum">
              <a:rPr lang="en-US" smtClean="0"/>
              <a:pPr/>
              <a:t>69</a:t>
            </a:fld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3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73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950946-C22D-4F1B-B329-700A398DBB45}" type="slidenum">
              <a:rPr lang="en-US" smtClean="0"/>
              <a:pPr/>
              <a:t>71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องที่จะสิ้นสุดเพียงเจ้าหน้าที่ผู้นั้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98E9C5-4669-4DDC-B232-C2C629DA1787}" type="slidenum">
              <a:rPr lang="en-US" smtClean="0"/>
              <a:pPr>
                <a:defRPr/>
              </a:pPr>
              <a:t>24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7BB423-81E2-4450-8389-945B177D9D0E}" type="slidenum">
              <a:rPr lang="en-US" smtClean="0"/>
              <a:pPr/>
              <a:t>25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5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65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3766A1-05A4-4856-AAEA-403E866D1BC7}" type="slidenum">
              <a:rPr lang="en-US" smtClean="0"/>
              <a:pPr/>
              <a:t>33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AE6E-F506-49CD-9D97-69DCDB1F7962}" type="slidenum">
              <a:rPr lang="en-US" smtClean="0"/>
              <a:pPr/>
              <a:t>49</a:t>
            </a:fld>
            <a:endParaRPr lang="th-TH" smtClean="0"/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7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67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FD4EA7-68D8-4982-A310-D862AE81A900}" type="slidenum">
              <a:rPr lang="en-US" smtClean="0"/>
              <a:pPr/>
              <a:t>56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8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68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96BDE-6A0A-421C-97F8-62649EB22D9F}" type="slidenum">
              <a:rPr lang="en-US" smtClean="0"/>
              <a:pPr/>
              <a:t>57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28AE3-78DD-4BAB-B936-EBD091095459}" type="slidenum">
              <a:rPr lang="en-US" smtClean="0"/>
              <a:pPr/>
              <a:t>58</a:t>
            </a:fld>
            <a:endParaRPr lang="th-TH" smtClean="0"/>
          </a:p>
        </p:txBody>
      </p:sp>
      <p:sp>
        <p:nvSpPr>
          <p:cNvPr id="269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th-TH" smtClean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0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70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89782-643B-4E92-BD09-CC5A54D3046A}" type="slidenum">
              <a:rPr lang="en-US" smtClean="0"/>
              <a:pPr/>
              <a:t>60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2F9C7-EC95-4EC0-935D-F0AB6C181D5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D00C9-7283-4F0E-AE44-A6217108CF8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E02F-ED39-4B54-AC56-3A85ED3928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60486-034C-4B3F-AA32-6D3BCCD5770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10B8C-90F0-4318-B9FB-E5827E15920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BBD39-925F-4735-B4FF-A098F0DC14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E25D7-AFC3-443D-982A-5B23C7A9A5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34B47-DBFC-4D15-9B72-7DE2B94350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C10C9-E40F-4DFC-8277-D415F4C76D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2E7A9-23FF-48EE-B934-CD71458E4B0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159BF-FDEC-4BFF-9F0D-092F6FB5D88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03E64-C496-4449-918C-80182CFDF93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F488-03EF-4609-8CF4-CE1CD90D472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4A083-95E6-408F-8197-E3BFDAFDF8E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E2BFC-83C8-4EFC-9605-920F4663119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87986-0360-469F-8B7E-D38ECC31006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D10D2-2139-45F4-B8CE-F1E7AEC160B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4CD8A-6ADA-4DB5-895F-016D17314F6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CA0E5-5857-4338-9972-C31E5E5F2C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37052-D6FF-4AFB-A1BE-A620ADF43F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65642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5642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3D63-3071-4167-9DE3-C521D68A9E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4698C-01A8-47F8-91EC-1F1742FD126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626CD-BE80-49BA-B473-EB7137C071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36BD-179C-48B4-B836-AD72B989D52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EB607-2E7B-4326-A3E1-347DC229F8E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C250-3D32-4A90-852D-F60255D25CF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042F2-8F50-4918-ACD5-A8F560D369B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400F-7CC5-43F4-A758-EB510D8D496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47E2-9937-40E3-855A-1FA8F3B4FD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83BD3-463B-4F0A-A5A8-D36F540CA8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04073-BEE6-450D-8978-F878680FBEB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9BE7E-DE8D-4E2F-B684-07579C75556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7C14E-F2DE-438E-94C2-257456485F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53AD6-715D-4735-9E94-F3542D7D97C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BBD39-925F-4735-B4FF-A098F0DC14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D18BA-B3E6-467B-996E-7BB1205617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458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th-TH"/>
              <a:t>คลิกเพื่อแก้ไขลักษณะต้นแบบชื่อเรื่อง</a:t>
            </a:r>
            <a:endParaRPr lang="en-US"/>
          </a:p>
        </p:txBody>
      </p:sp>
      <p:sp>
        <p:nvSpPr>
          <p:cNvPr id="8458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คลิกเพื่อแก้ไขลักษณะต้นแบบหัวข้อย่อย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C356-87D5-4C5E-878C-155C31B9625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B8462-BC8D-4BC5-AC12-8E25CED0E88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5AD2C-E52E-4166-9CA4-0CA8C2A001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A442C-5E74-4854-833A-D2D9F5EB940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D145F-1A81-47DC-B562-C94DD70DAEC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DA55E-0D83-4AF0-A07D-6A672AE0580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9A5C5-1515-432D-BC96-97A5BD74DB9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D16AA-D1C8-4198-A092-EE63D0A97D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39C6B-2242-430F-B789-F531EF0D3A6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4746D-B0D6-4354-8C85-AF0D49FF56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40332-E47E-497D-98CE-232F633FB1C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D9F28-F188-4D28-B22B-6518282ADC4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9544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h-TH"/>
              <a:t>คลิกเพื่อแก้ไขลักษณะต้นแบบชื่อเรื่อง</a:t>
            </a:r>
            <a:endParaRPr lang="en-US"/>
          </a:p>
        </p:txBody>
      </p:sp>
      <p:sp>
        <p:nvSpPr>
          <p:cNvPr id="9544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คลิกเพื่อแก้ไขลักษณะต้นแบบหัวข้อย่อย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AB308-5C30-48BB-866E-DC7BBE3B6C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272EA-4974-403F-9198-9F939AB9F46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C0B58-7A6C-403B-9AEB-1995AC310ED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DE774-3D49-4FDD-9BE9-2AA5736E1C9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323C9-1CA9-47F0-BAF0-A3BEA88BD0B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2C55D-1D83-4706-BCD0-792F9110B38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5E585-1F81-47C0-A64E-08CE97D6EE4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FB5C4-5DD6-4CD9-80D2-DE795418F9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33EE-C2FA-447B-B299-D52E42A9D20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A09F-C654-4C5F-8585-7EC2C1B32D6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561DE-7700-4BF5-AE0D-26D71482F85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69EA6-AB5D-47A3-BE2E-74DEB9272F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96712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คลิกเพื่อแก้ไขลักษณะต้นแบบชื่อเรื่อง</a:t>
            </a:r>
          </a:p>
        </p:txBody>
      </p:sp>
      <p:sp>
        <p:nvSpPr>
          <p:cNvPr id="196712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คลิกเพื่อแก้ไขลักษณะต้นแบบหัวข้อย่อย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E2E30-606A-4C44-BCEF-CA7BE87DD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531E5-07BE-42D2-BAAA-F9A19821E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F985-D3A7-4084-84B9-6110E7C30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724E2-03AE-438B-A593-08D5A3DCB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CF847-1F32-475B-9EC4-62F3C7A192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DA784-1217-494D-A6CA-5F6598220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35E6D-5F9F-46A4-A72D-2F714431443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1E3C8-72ED-4016-88B3-FB4F54BD36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20A89-D272-4486-83BB-9C35A281F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01BD5-B10D-4DBC-8CB1-57B697FDD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43F8A-B144-4057-8E79-001A67E96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DD16-8E77-45EE-B7C3-5F3810F79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2A83F-628D-4298-B20F-244406FD5AB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658E1-D62A-4147-AB70-69D3B4FBD7D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D5B91FD1-57D3-4B60-A56D-ADA79539EE3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7" r:id="rId1"/>
    <p:sldLayoutId id="2147484868" r:id="rId2"/>
    <p:sldLayoutId id="2147484869" r:id="rId3"/>
    <p:sldLayoutId id="2147484870" r:id="rId4"/>
    <p:sldLayoutId id="2147484871" r:id="rId5"/>
    <p:sldLayoutId id="2147484872" r:id="rId6"/>
    <p:sldLayoutId id="2147484873" r:id="rId7"/>
    <p:sldLayoutId id="2147484874" r:id="rId8"/>
    <p:sldLayoutId id="2147484875" r:id="rId9"/>
    <p:sldLayoutId id="2147484876" r:id="rId10"/>
    <p:sldLayoutId id="2147484877" r:id="rId11"/>
    <p:sldLayoutId id="2147484878" r:id="rId12"/>
    <p:sldLayoutId id="2147484961" r:id="rId13"/>
    <p:sldLayoutId id="2147484962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458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58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58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F8442DD7-93FF-4399-8180-FF69B4A8BCE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79" r:id="rId1"/>
    <p:sldLayoutId id="2147484880" r:id="rId2"/>
    <p:sldLayoutId id="2147484881" r:id="rId3"/>
    <p:sldLayoutId id="2147484882" r:id="rId4"/>
    <p:sldLayoutId id="2147484883" r:id="rId5"/>
    <p:sldLayoutId id="2147484884" r:id="rId6"/>
    <p:sldLayoutId id="2147484885" r:id="rId7"/>
    <p:sldLayoutId id="2147484886" r:id="rId8"/>
    <p:sldLayoutId id="2147484887" r:id="rId9"/>
    <p:sldLayoutId id="2147484888" r:id="rId10"/>
    <p:sldLayoutId id="2147484889" r:id="rId11"/>
    <p:sldLayoutId id="2147484911" r:id="rId12"/>
    <p:sldLayoutId id="2147484912" r:id="rId13"/>
  </p:sldLayoutIdLst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5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8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8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8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8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8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65536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6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6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0971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65536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6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6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7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65538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8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9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098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65539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9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9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9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539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65539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5539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65539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5540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5540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5540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A11FF7E-3625-48DF-839E-8F13A7F5C46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65540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  <p:sldLayoutId id="2147484924" r:id="rId12"/>
    <p:sldLayoutId id="2147484925" r:id="rId13"/>
    <p:sldLayoutId id="2147484926" r:id="rId14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844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44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44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3731FCE8-4375-4312-B46C-3712BC78DB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27" r:id="rId1"/>
    <p:sldLayoutId id="2147484890" r:id="rId2"/>
    <p:sldLayoutId id="2147484891" r:id="rId3"/>
    <p:sldLayoutId id="2147484892" r:id="rId4"/>
    <p:sldLayoutId id="2147484893" r:id="rId5"/>
    <p:sldLayoutId id="2147484894" r:id="rId6"/>
    <p:sldLayoutId id="2147484895" r:id="rId7"/>
    <p:sldLayoutId id="2147484896" r:id="rId8"/>
    <p:sldLayoutId id="2147484897" r:id="rId9"/>
    <p:sldLayoutId id="2147484898" r:id="rId10"/>
    <p:sldLayoutId id="2147484899" r:id="rId11"/>
  </p:sldLayoutIdLst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4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84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4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4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4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4802" grpId="0"/>
      <p:bldP spid="84480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448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4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448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4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448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4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448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4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448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4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84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9533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301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9533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533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6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6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7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7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7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7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7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303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95337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7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7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7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5338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5338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5338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9533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9533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533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533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BB437B3-2FA7-4B45-831A-7A5614CD005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9533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28" r:id="rId1"/>
    <p:sldLayoutId id="2147484929" r:id="rId2"/>
    <p:sldLayoutId id="2147484930" r:id="rId3"/>
    <p:sldLayoutId id="2147484931" r:id="rId4"/>
    <p:sldLayoutId id="2147484932" r:id="rId5"/>
    <p:sldLayoutId id="2147484933" r:id="rId6"/>
    <p:sldLayoutId id="2147484934" r:id="rId7"/>
    <p:sldLayoutId id="2147484935" r:id="rId8"/>
    <p:sldLayoutId id="2147484936" r:id="rId9"/>
    <p:sldLayoutId id="2147484937" r:id="rId10"/>
    <p:sldLayoutId id="2147484938" r:id="rId11"/>
  </p:sldLayoutIdLst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3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3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3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53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3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3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3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3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3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3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3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3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53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3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3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38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3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533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3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533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3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533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3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533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3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533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53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6608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08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96608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/>
          </a:p>
        </p:txBody>
      </p:sp>
      <p:grpSp>
        <p:nvGrpSpPr>
          <p:cNvPr id="4506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6608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507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6608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96609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96609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96609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96609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96609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grpSp>
        <p:nvGrpSpPr>
          <p:cNvPr id="4506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6609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09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09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09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10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6610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96610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คลิกเพื่อแก้ไขลักษณะต้นแบบชื่อเรื่อง</a:t>
            </a:r>
          </a:p>
        </p:txBody>
      </p:sp>
      <p:sp>
        <p:nvSpPr>
          <p:cNvPr id="4506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en-US" smtClean="0"/>
              <a:t>ระดับที่สอง</a:t>
            </a:r>
          </a:p>
          <a:p>
            <a:pPr lvl="2"/>
            <a:r>
              <a:rPr lang="en-US" smtClean="0"/>
              <a:t>ระดับที่สาม</a:t>
            </a:r>
          </a:p>
          <a:p>
            <a:pPr lvl="3"/>
            <a:r>
              <a:rPr lang="en-US" smtClean="0"/>
              <a:t>ระดับที่สี่</a:t>
            </a:r>
          </a:p>
          <a:p>
            <a:pPr lvl="4"/>
            <a:r>
              <a:rPr lang="en-US" smtClean="0"/>
              <a:t>ระดับที่ห้า</a:t>
            </a:r>
          </a:p>
        </p:txBody>
      </p:sp>
      <p:sp>
        <p:nvSpPr>
          <p:cNvPr id="196610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0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0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3129A133-906E-4D06-9A37-2C5BE4A64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50" r:id="rId1"/>
    <p:sldLayoutId id="2147484951" r:id="rId2"/>
    <p:sldLayoutId id="2147484952" r:id="rId3"/>
    <p:sldLayoutId id="2147484953" r:id="rId4"/>
    <p:sldLayoutId id="2147484954" r:id="rId5"/>
    <p:sldLayoutId id="2147484955" r:id="rId6"/>
    <p:sldLayoutId id="2147484956" r:id="rId7"/>
    <p:sldLayoutId id="2147484957" r:id="rId8"/>
    <p:sldLayoutId id="2147484958" r:id="rId9"/>
    <p:sldLayoutId id="2147484959" r:id="rId10"/>
    <p:sldLayoutId id="2147484960" r:id="rId11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w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6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6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6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6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7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8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6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6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6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6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6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6.w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6.w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3.jpeg"/><Relationship Id="rId4" Type="http://schemas.openxmlformats.org/officeDocument/2006/relationships/image" Target="../media/image6.w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w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6.wmf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6.wmf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6.wmf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WordArt 19"/>
          <p:cNvSpPr>
            <a:spLocks noChangeArrowheads="1" noChangeShapeType="1" noTextEdit="1"/>
          </p:cNvSpPr>
          <p:nvPr/>
        </p:nvSpPr>
        <p:spPr bwMode="auto">
          <a:xfrm>
            <a:off x="0" y="1143000"/>
            <a:ext cx="9144000" cy="92392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UPC"/>
                <a:cs typeface="AngsanaUPC"/>
              </a:rPr>
              <a:t>          </a:t>
            </a:r>
          </a:p>
        </p:txBody>
      </p:sp>
      <p:sp>
        <p:nvSpPr>
          <p:cNvPr id="108548" name="WordArt 19"/>
          <p:cNvSpPr>
            <a:spLocks noChangeArrowheads="1" noChangeShapeType="1" noTextEdit="1"/>
          </p:cNvSpPr>
          <p:nvPr/>
        </p:nvSpPr>
        <p:spPr bwMode="auto">
          <a:xfrm>
            <a:off x="251520" y="1412776"/>
            <a:ext cx="8496944" cy="295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ngsanaUPC"/>
                <a:cs typeface="AngsanaUPC"/>
              </a:rPr>
              <a:t>รูปแบบและโครงสร้าง</a:t>
            </a:r>
          </a:p>
          <a:p>
            <a:pPr algn="ctr"/>
            <a:r>
              <a:rPr lang="th-TH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ngsanaUPC"/>
                <a:cs typeface="AngsanaUPC"/>
              </a:rPr>
              <a:t>หนังสือราชการ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0"/>
            <a:ext cx="6769100" cy="6858000"/>
          </a:xfrm>
        </p:spPr>
        <p:txBody>
          <a:bodyPr/>
          <a:lstStyle/>
          <a:p>
            <a:pPr marL="609600" indent="-609600" algn="l" eaLnBrk="1" hangingPunct="1"/>
            <a:r>
              <a:rPr lang="en-US" smtClean="0"/>
              <a:t>       </a:t>
            </a:r>
            <a:r>
              <a:rPr lang="en-US" b="1" smtClean="0"/>
              <a:t>                                   </a:t>
            </a:r>
            <a:endParaRPr lang="en-US" sz="4400" b="1" smtClean="0">
              <a:solidFill>
                <a:srgbClr val="000099"/>
              </a:solidFill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0" y="19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3563938" y="2708275"/>
          <a:ext cx="2808287" cy="324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Picture" r:id="rId3" imgW="466531" imgH="494522" progId="Word.Picture.8">
                  <p:embed/>
                </p:oleObj>
              </mc:Choice>
              <mc:Fallback>
                <p:oleObj name="Picture" r:id="rId3" imgW="466531" imgH="494522" progId="Word.Picture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2708275"/>
                        <a:ext cx="2808287" cy="324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64549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5040313" cy="19304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dirty="0"/>
              <a:t> </a:t>
            </a:r>
            <a:r>
              <a:rPr lang="th-TH" dirty="0">
                <a:solidFill>
                  <a:srgbClr val="000000"/>
                </a:solidFill>
              </a:rPr>
              <a:t>ครุฑตามระเบียบงานสารบรรณฯ   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</a:rPr>
              <a:t>     ๑. ขนาดครุฑสูง ๓   ซ.ม.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</a:rPr>
              <a:t>     ๒. ขนาดครุฑสูง ๑.๕ ซ.ม.</a:t>
            </a: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6227763" y="3933825"/>
            <a:ext cx="7937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th-TH">
                <a:solidFill>
                  <a:schemeClr val="tx2"/>
                </a:solidFill>
              </a:rPr>
              <a:t>๓ ซ.ม.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9224" name="Line 7"/>
          <p:cNvSpPr>
            <a:spLocks noChangeShapeType="1"/>
          </p:cNvSpPr>
          <p:nvPr/>
        </p:nvSpPr>
        <p:spPr bwMode="auto">
          <a:xfrm flipV="1">
            <a:off x="6588125" y="2781300"/>
            <a:ext cx="0" cy="10795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25" name="Line 8"/>
          <p:cNvSpPr>
            <a:spLocks noChangeShapeType="1"/>
          </p:cNvSpPr>
          <p:nvPr/>
        </p:nvSpPr>
        <p:spPr bwMode="auto">
          <a:xfrm>
            <a:off x="6588125" y="5084763"/>
            <a:ext cx="0" cy="7207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graphicFrame>
        <p:nvGraphicFramePr>
          <p:cNvPr id="9219" name="Object 9"/>
          <p:cNvGraphicFramePr>
            <a:graphicFrameLocks noChangeAspect="1"/>
          </p:cNvGraphicFramePr>
          <p:nvPr/>
        </p:nvGraphicFramePr>
        <p:xfrm>
          <a:off x="1143000" y="4000500"/>
          <a:ext cx="1511300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Picture" r:id="rId5" imgW="466531" imgH="494522" progId="Word.Picture.8">
                  <p:embed/>
                </p:oleObj>
              </mc:Choice>
              <mc:Fallback>
                <p:oleObj name="Picture" r:id="rId5" imgW="466531" imgH="494522" progId="Word.Picture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00500"/>
                        <a:ext cx="1511300" cy="158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3132138" y="4005263"/>
            <a:ext cx="0" cy="4318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843213" y="4437063"/>
            <a:ext cx="549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th-TH" sz="2400">
                <a:solidFill>
                  <a:schemeClr val="tx2"/>
                </a:solidFill>
              </a:rPr>
              <a:t>๑.๕ ซ.ม.</a:t>
            </a:r>
            <a:endParaRPr lang="en-US" sz="2400">
              <a:solidFill>
                <a:schemeClr val="tx2"/>
              </a:solidFill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132138" y="5300663"/>
            <a:ext cx="0" cy="3603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29" name="TextBox 12"/>
          <p:cNvSpPr txBox="1">
            <a:spLocks noChangeArrowheads="1"/>
          </p:cNvSpPr>
          <p:nvPr/>
        </p:nvSpPr>
        <p:spPr bwMode="auto">
          <a:xfrm>
            <a:off x="642938" y="3071813"/>
            <a:ext cx="2286000" cy="70802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/>
              <a:t>บันทึกข้อความ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41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620713"/>
            <a:ext cx="8280400" cy="58769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th-TH" sz="2800" b="1" dirty="0"/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ข่าว (ชื่อส่วนราชการที่ออกข่าว)  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เรื่อง ............................................................................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ฉบับที่ ................... (ถ้ามี)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u="sng" dirty="0">
                <a:solidFill>
                  <a:srgbClr val="000000"/>
                </a:solidFill>
              </a:rPr>
              <a:t>			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</a:t>
            </a:r>
            <a:r>
              <a:rPr lang="th-TH" sz="2800" b="1" dirty="0">
                <a:solidFill>
                  <a:srgbClr val="000000"/>
                </a:solidFill>
              </a:rPr>
              <a:t>(ข้อความ)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</a:p>
          <a:p>
            <a:pPr marL="609600" indent="-609600" algn="l">
              <a:lnSpc>
                <a:spcPct val="80000"/>
              </a:lnSpc>
            </a:pPr>
            <a:endParaRPr lang="th-TH" b="1" dirty="0">
              <a:solidFill>
                <a:srgbClr val="000000"/>
              </a:solidFill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b="1" dirty="0">
                <a:solidFill>
                  <a:srgbClr val="000000"/>
                </a:solidFill>
              </a:rPr>
              <a:t>			                </a:t>
            </a:r>
            <a:r>
              <a:rPr lang="th-TH" b="1" dirty="0" smtClean="0">
                <a:solidFill>
                  <a:srgbClr val="000000"/>
                </a:solidFill>
              </a:rPr>
              <a:t>                    </a:t>
            </a: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(ส่วนราชการที่ออกข่าว)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                        (วัน เดือน ปี)</a:t>
            </a:r>
            <a:r>
              <a:rPr lang="th-TH" sz="2800" b="1" dirty="0">
                <a:solidFill>
                  <a:srgbClr val="000000"/>
                </a:solidFill>
              </a:rPr>
              <a:t>                                                       </a:t>
            </a:r>
            <a:r>
              <a:rPr lang="th-TH" sz="2800" b="1" dirty="0"/>
              <a:t>                                             </a:t>
            </a:r>
          </a:p>
        </p:txBody>
      </p:sp>
      <p:sp>
        <p:nvSpPr>
          <p:cNvPr id="3634179" name="Text Box 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34180" name="Text Box 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3634181" name="Text Box 5"/>
          <p:cNvSpPr txBox="1">
            <a:spLocks noChangeArrowheads="1"/>
          </p:cNvSpPr>
          <p:nvPr/>
        </p:nvSpPr>
        <p:spPr bwMode="auto">
          <a:xfrm>
            <a:off x="4140200" y="6237288"/>
            <a:ext cx="503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34182" name="Text Box 6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3634184" name="Rectangle 8"/>
          <p:cNvSpPr>
            <a:spLocks noChangeArrowheads="1"/>
          </p:cNvSpPr>
          <p:nvPr/>
        </p:nvSpPr>
        <p:spPr bwMode="auto">
          <a:xfrm>
            <a:off x="7667625" y="260350"/>
            <a:ext cx="1116013" cy="720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แบบที่ ๙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61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951163" y="476250"/>
            <a:ext cx="6192837" cy="5905500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</a:rPr>
              <a:t>   </a:t>
            </a: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การจัดทำข่าว  </a:t>
            </a:r>
            <a:r>
              <a:rPr lang="th-TH" sz="4000" b="1" smtClean="0">
                <a:solidFill>
                  <a:srgbClr val="FF3300"/>
                </a:solidFill>
                <a:latin typeface="Angsana New" pitchFamily="18" charset="-34"/>
              </a:rPr>
              <a:t>ไม่ต้องทำตามแบบ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แต่ให้มีหัวข้อข่าวตามที่ระเบียบฯ กำหนด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๏ ข่าวของส่วนราชการใด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๏ เรื่อง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๏ ฉบับที่ (ถ้ามี)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๏ ข้อความ</a:t>
            </a:r>
          </a:p>
          <a:p>
            <a:pPr marL="609600" indent="-609600" algn="l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๏ ส่วนราชการที่ออกข่าว</a:t>
            </a:r>
          </a:p>
          <a:p>
            <a:pPr marL="609600" indent="-609600" algn="l" eaLnBrk="1" hangingPunct="1">
              <a:defRPr/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</a:t>
            </a: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๏ วัน เดือน ปี ที่ออกข่าว</a:t>
            </a:r>
          </a:p>
        </p:txBody>
      </p:sp>
      <p:pic>
        <p:nvPicPr>
          <p:cNvPr id="126979" name="Picture 3" descr="0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349500"/>
            <a:ext cx="2951163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18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5720" y="2492375"/>
            <a:ext cx="8389968" cy="3865583"/>
          </a:xfrm>
        </p:spPr>
        <p:txBody>
          <a:bodyPr/>
          <a:lstStyle/>
          <a:p>
            <a:pPr algn="l"/>
            <a:r>
              <a:rPr lang="th-TH" sz="54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หนังสือ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รับรอง           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แบบ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ที่ ๑๐</a:t>
            </a:r>
          </a:p>
          <a:p>
            <a:pPr algn="l"/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รายงาน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การประชุม      	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แบบที่ ๑๑</a:t>
            </a:r>
          </a:p>
          <a:p>
            <a:pPr algn="l"/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บันทึก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				   ไม่มีแบบ</a:t>
            </a:r>
          </a:p>
          <a:p>
            <a:pPr algn="l"/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หนังสือ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อื่น		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	   ไม่มีแบบ</a:t>
            </a:r>
          </a:p>
        </p:txBody>
      </p:sp>
      <p:sp>
        <p:nvSpPr>
          <p:cNvPr id="3621891" name="AutoShape 3"/>
          <p:cNvSpPr>
            <a:spLocks noChangeArrowheads="1"/>
          </p:cNvSpPr>
          <p:nvPr/>
        </p:nvSpPr>
        <p:spPr bwMode="auto">
          <a:xfrm>
            <a:off x="4857752" y="2928934"/>
            <a:ext cx="720725" cy="8636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621892" name="Rectangle 4"/>
          <p:cNvSpPr>
            <a:spLocks noChangeArrowheads="1"/>
          </p:cNvSpPr>
          <p:nvPr/>
        </p:nvSpPr>
        <p:spPr bwMode="auto">
          <a:xfrm>
            <a:off x="1835150" y="333375"/>
            <a:ext cx="5616575" cy="1871663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th-TH" sz="5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หนังสือที่เจ้าหน้าที่ทำขึ้น</a:t>
            </a:r>
            <a:br>
              <a:rPr lang="th-TH" sz="5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th-TH" sz="5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หรือรับไว้เป็นหลักฐาน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213" y="333375"/>
            <a:ext cx="3384550" cy="12827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หนังสือรับรอง</a:t>
            </a:r>
          </a:p>
        </p:txBody>
      </p:sp>
      <p:sp>
        <p:nvSpPr>
          <p:cNvPr id="36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714488"/>
            <a:ext cx="8532812" cy="43926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 dirty="0"/>
              <a:t>  </a:t>
            </a:r>
            <a:r>
              <a:rPr lang="th-TH" sz="5400" b="1" dirty="0">
                <a:solidFill>
                  <a:srgbClr val="000000"/>
                </a:solidFill>
              </a:rPr>
              <a:t>หนังสือที่ส่วนราชการออกให้เพื่อรับรอง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แก่บุคคล นิติบุคคล หรือหน่วยงาน 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เพื่อวัตถุประสงค์อย่างหนึ่งอย่างใดให้ปรากฏ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แก่บุคคลโดยทั่วไปไม่จำเพาะเจาะจง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1187450" y="260350"/>
            <a:ext cx="7056438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th-TH" sz="1800" b="0">
              <a:latin typeface="Verdana" pitchFamily="34" charset="0"/>
            </a:endParaRP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785813" y="379413"/>
            <a:ext cx="7848600" cy="647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1800" dirty="0">
                <a:solidFill>
                  <a:srgbClr val="000000"/>
                </a:solidFill>
                <a:latin typeface="Verdana" pitchFamily="34" charset="0"/>
              </a:rPr>
              <a:t>                                        </a:t>
            </a:r>
            <a:r>
              <a:rPr lang="th-TH" sz="2800" dirty="0">
                <a:solidFill>
                  <a:srgbClr val="000000"/>
                </a:solidFill>
                <a:latin typeface="Verdana" pitchFamily="34" charset="0"/>
              </a:rPr>
              <a:t>    </a:t>
            </a:r>
            <a:r>
              <a:rPr lang="th-TH" sz="1800" dirty="0">
                <a:solidFill>
                  <a:srgbClr val="000000"/>
                </a:solidFill>
                <a:latin typeface="Verdana" pitchFamily="34" charset="0"/>
              </a:rPr>
              <a:t>         </a:t>
            </a:r>
          </a:p>
          <a:p>
            <a:pPr>
              <a:spcBef>
                <a:spcPct val="50000"/>
              </a:spcBef>
            </a:pPr>
            <a:r>
              <a:rPr lang="th-TH" sz="1800" dirty="0">
                <a:solidFill>
                  <a:srgbClr val="000000"/>
                </a:solidFill>
                <a:latin typeface="Verdana" pitchFamily="34" charset="0"/>
              </a:rPr>
              <a:t>เลขที่.................................                                                                                                        (ส่วนราชการเจ้าของหนังสือ)</a:t>
            </a:r>
            <a:endParaRPr lang="th-TH" sz="2000" i="1" dirty="0">
              <a:solidFill>
                <a:srgbClr val="000000"/>
              </a:solidFill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Verdana" pitchFamily="34" charset="0"/>
              </a:rPr>
              <a:t>                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Verdana" pitchFamily="34" charset="0"/>
              </a:rPr>
              <a:t>	 (ข้อความ) หนังสือฉบับนี้ให้ไว้เพื่อรับรองว่า......................................................................................</a:t>
            </a:r>
            <a:endParaRPr lang="th-TH" sz="2000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..................................................................................................................................................................................... 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.....................................................................................................................................................................................                           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                                     ให้ไว้  ณ  วันที่                                              พ.ศ. .....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(ส่วนนี้ใช้สำหรับเรื่องสำคัญ)                                          (ลงชื่อ)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                                               (พิมพ์ชื่อเต็ม)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                                                   ตำแหน่ง</a:t>
            </a:r>
          </a:p>
          <a:p>
            <a:pPr>
              <a:spcBef>
                <a:spcPct val="50000"/>
              </a:spcBef>
            </a:pPr>
            <a:endParaRPr lang="th-TH" sz="2000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                       (ประทับตราชื่อส่วนราชการ)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(ลงชื่อผู้ได้รับการรับรอง)</a:t>
            </a:r>
          </a:p>
          <a:p>
            <a:pPr>
              <a:spcBef>
                <a:spcPct val="50000"/>
              </a:spcBef>
            </a:pPr>
            <a:r>
              <a:rPr lang="th-TH" sz="2000" dirty="0">
                <a:solidFill>
                  <a:srgbClr val="000000"/>
                </a:solidFill>
                <a:latin typeface="Angsana New" pitchFamily="18" charset="-34"/>
              </a:rPr>
              <a:t>               (พิมพ์ชื่อเต็ม)</a:t>
            </a:r>
            <a:endParaRPr lang="th-TH" sz="20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7740650" y="188913"/>
            <a:ext cx="1295400" cy="720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แบบที่ ๑๐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1071563" y="4071938"/>
            <a:ext cx="1500187" cy="1428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800" b="0">
                <a:solidFill>
                  <a:srgbClr val="000000"/>
                </a:solidFill>
                <a:latin typeface="Verdana" pitchFamily="34" charset="0"/>
              </a:rPr>
              <a:t>รูปถ่าย</a:t>
            </a:r>
          </a:p>
          <a:p>
            <a:pPr algn="ctr"/>
            <a:r>
              <a:rPr lang="th-TH" sz="1800" b="0">
                <a:solidFill>
                  <a:srgbClr val="000000"/>
                </a:solidFill>
                <a:latin typeface="Verdana" pitchFamily="34" charset="0"/>
              </a:rPr>
              <a:t>(ถ้ามี)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4067175" y="188913"/>
            <a:ext cx="1373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>
                <a:solidFill>
                  <a:srgbClr val="FF3300"/>
                </a:solidFill>
                <a:latin typeface="Verdana" pitchFamily="34" charset="0"/>
              </a:rPr>
              <a:t>หนังสือรับรอง</a:t>
            </a:r>
          </a:p>
        </p:txBody>
      </p:sp>
      <p:sp>
        <p:nvSpPr>
          <p:cNvPr id="3623943" name="Text Box 7"/>
          <p:cNvSpPr txBox="1">
            <a:spLocks noChangeArrowheads="1"/>
          </p:cNvSpPr>
          <p:nvPr/>
        </p:nvSpPr>
        <p:spPr bwMode="auto">
          <a:xfrm>
            <a:off x="4067175" y="188913"/>
            <a:ext cx="49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800" b="0">
                <a:latin typeface="Verdana" pitchFamily="34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623944" name="Text Box 8"/>
          <p:cNvSpPr txBox="1">
            <a:spLocks noChangeArrowheads="1"/>
          </p:cNvSpPr>
          <p:nvPr/>
        </p:nvSpPr>
        <p:spPr bwMode="auto">
          <a:xfrm>
            <a:off x="4427538" y="188913"/>
            <a:ext cx="49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800" b="0">
                <a:latin typeface="Verdana" pitchFamily="34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623945" name="Text Box 9"/>
          <p:cNvSpPr txBox="1">
            <a:spLocks noChangeArrowheads="1"/>
          </p:cNvSpPr>
          <p:nvPr/>
        </p:nvSpPr>
        <p:spPr bwMode="auto">
          <a:xfrm>
            <a:off x="4859338" y="188913"/>
            <a:ext cx="49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800" b="0">
                <a:latin typeface="Verdana" pitchFamily="34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pic>
        <p:nvPicPr>
          <p:cNvPr id="128010" name="Picture 11" descr="ครุ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620713"/>
            <a:ext cx="11525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5"/>
          <p:cNvSpPr>
            <a:spLocks noChangeShapeType="1"/>
          </p:cNvSpPr>
          <p:nvPr/>
        </p:nvSpPr>
        <p:spPr bwMode="auto">
          <a:xfrm flipV="1">
            <a:off x="0" y="1000125"/>
            <a:ext cx="7858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3" name="Down Arrow Callout 12"/>
          <p:cNvSpPr/>
          <p:nvPr/>
        </p:nvSpPr>
        <p:spPr bwMode="auto">
          <a:xfrm>
            <a:off x="0" y="0"/>
            <a:ext cx="3857652" cy="1142984"/>
          </a:xfrm>
          <a:prstGeom prst="downArrowCallou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800" dirty="0" smtClean="0">
                <a:solidFill>
                  <a:srgbClr val="FF0000"/>
                </a:solidFill>
              </a:rPr>
              <a:t>เลขที่ ๑/๒๕๕๕ หรือเลขที่ นร ๐๑๐๖/๑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23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23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2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0" grpId="0" animBg="1"/>
      <p:bldP spid="3623943" grpId="0"/>
      <p:bldP spid="3623944" grpId="0"/>
      <p:bldP spid="3623945" grpId="0"/>
      <p:bldP spid="12" grpId="0" animBg="1"/>
      <p:bldP spid="1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62" name="Text Box 2"/>
          <p:cNvSpPr txBox="1">
            <a:spLocks noChangeArrowheads="1"/>
          </p:cNvSpPr>
          <p:nvPr/>
        </p:nvSpPr>
        <p:spPr bwMode="auto">
          <a:xfrm>
            <a:off x="1600200" y="2579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h-TH" sz="1800" b="0">
              <a:latin typeface="Verdana" pitchFamily="34" charset="0"/>
            </a:endParaRPr>
          </a:p>
        </p:txBody>
      </p:sp>
      <p:sp>
        <p:nvSpPr>
          <p:cNvPr id="3624963" name="Rectangle 3"/>
          <p:cNvSpPr>
            <a:spLocks noChangeArrowheads="1"/>
          </p:cNvSpPr>
          <p:nvPr/>
        </p:nvSpPr>
        <p:spPr bwMode="auto">
          <a:xfrm>
            <a:off x="0" y="1989138"/>
            <a:ext cx="91440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๏ 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ให้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ลงเลขที่หนังสือรับรองโดยเฉพาะ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โดยเริ่มฉบับแรกจากเลข ๑ เรียงเป็นลำดับ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ไปจนสิ้นปีปฏิทินทับเลขปีพุทธศักราช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เช่น  เลขที่ ๑/๒๕๕๑</a:t>
            </a:r>
          </a:p>
        </p:txBody>
      </p:sp>
      <p:sp>
        <p:nvSpPr>
          <p:cNvPr id="3624966" name="Rectangle 6"/>
          <p:cNvSpPr>
            <a:spLocks noChangeArrowheads="1"/>
          </p:cNvSpPr>
          <p:nvPr/>
        </p:nvSpPr>
        <p:spPr bwMode="auto">
          <a:xfrm>
            <a:off x="1908175" y="333375"/>
            <a:ext cx="5759450" cy="1282700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th-TH" sz="6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เลขที่หนังสือรับรอง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0082" name="Text Box 2"/>
          <p:cNvSpPr txBox="1">
            <a:spLocks noChangeArrowheads="1"/>
          </p:cNvSpPr>
          <p:nvPr/>
        </p:nvSpPr>
        <p:spPr bwMode="auto">
          <a:xfrm>
            <a:off x="1600200" y="2579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h-TH" sz="1800" b="0">
              <a:latin typeface="Verdana" pitchFamily="34" charset="0"/>
            </a:endParaRPr>
          </a:p>
        </p:txBody>
      </p:sp>
      <p:sp>
        <p:nvSpPr>
          <p:cNvPr id="3630083" name="Rectangle 3"/>
          <p:cNvSpPr>
            <a:spLocks noChangeArrowheads="1"/>
          </p:cNvSpPr>
          <p:nvPr/>
        </p:nvSpPr>
        <p:spPr bwMode="auto">
          <a:xfrm>
            <a:off x="0" y="1557338"/>
            <a:ext cx="9144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๏ 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หรือ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ลงเลขที่ของหนังสือทั่วไปตามแบบ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หนังสือภายนอก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เช่น  เลขที่ นร ๐๑๐๖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/๑</a:t>
            </a:r>
            <a:endParaRPr lang="th-TH" sz="54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3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908050"/>
            <a:ext cx="6913562" cy="1081088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การจัดทำระเบียบวาระการประชุม</a:t>
            </a:r>
            <a:endParaRPr lang="th-TH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43395" name="Rectangle 3"/>
          <p:cNvSpPr>
            <a:spLocks noChangeArrowheads="1"/>
          </p:cNvSpPr>
          <p:nvPr/>
        </p:nvSpPr>
        <p:spPr bwMode="auto">
          <a:xfrm>
            <a:off x="971550" y="2349500"/>
            <a:ext cx="73437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“ระเบียบวาระ” </a:t>
            </a:r>
            <a:r>
              <a:rPr lang="en-US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: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ลำดับรายการที่กำหนดไว้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เสนอที่ประชุม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3600" i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ที่มา</a:t>
            </a:r>
            <a:r>
              <a:rPr lang="en-US" sz="36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: </a:t>
            </a:r>
            <a:r>
              <a:rPr lang="th-TH" sz="36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พจนานุกรมฉบับราชบัณฑิตยสถาน พ.ศ. ๒๕๔๒</a:t>
            </a:r>
            <a:r>
              <a:rPr lang="th-TH" sz="4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5400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42" name="Rectangle 2"/>
          <p:cNvSpPr>
            <a:spLocks noChangeArrowheads="1"/>
          </p:cNvSpPr>
          <p:nvPr/>
        </p:nvSpPr>
        <p:spPr bwMode="auto">
          <a:xfrm>
            <a:off x="395288" y="404813"/>
            <a:ext cx="8497887" cy="5905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ระเบียบวาระการประชุม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คณะกรรมการ ..................................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ครั้งที่ .. /....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เมื่อวัน..........ที่..............................เวลา.......น.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ณ ห้องประชุม ..................................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-------------------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6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20150" cy="1008063"/>
          </a:xfrm>
          <a:solidFill>
            <a:schemeClr val="bg1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4400" b="1" u="sng">
                <a:solidFill>
                  <a:srgbClr val="000000"/>
                </a:solidFill>
                <a:latin typeface="Angsana New" pitchFamily="18" charset="-34"/>
              </a:rPr>
              <a:t>ระเบียบวาระที่</a:t>
            </a:r>
            <a:r>
              <a:rPr lang="th-TH" sz="4400" b="1">
                <a:solidFill>
                  <a:srgbClr val="000000"/>
                </a:solidFill>
                <a:latin typeface="Angsana New" pitchFamily="18" charset="-34"/>
              </a:rPr>
              <a:t> ๑ เรื่องที่ประธานแจ้งให้ที่ประชุมทราบ</a:t>
            </a:r>
          </a:p>
        </p:txBody>
      </p:sp>
      <p:sp>
        <p:nvSpPr>
          <p:cNvPr id="3646467" name="Rectangle 3"/>
          <p:cNvSpPr>
            <a:spLocks noChangeArrowheads="1"/>
          </p:cNvSpPr>
          <p:nvPr/>
        </p:nvSpPr>
        <p:spPr bwMode="auto">
          <a:xfrm>
            <a:off x="250825" y="1557338"/>
            <a:ext cx="8713788" cy="15113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ระเบียบวาระที่</a:t>
            </a:r>
            <a:r>
              <a:rPr lang="th-TH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๒ เรื่องการรับรองรายงานการประชุม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   คณะกรรมการ ........ ครั้งที่ ../....</a:t>
            </a:r>
          </a:p>
        </p:txBody>
      </p:sp>
      <p:sp>
        <p:nvSpPr>
          <p:cNvPr id="3646468" name="Rectangle 4"/>
          <p:cNvSpPr>
            <a:spLocks noChangeArrowheads="1"/>
          </p:cNvSpPr>
          <p:nvPr/>
        </p:nvSpPr>
        <p:spPr bwMode="auto">
          <a:xfrm>
            <a:off x="179388" y="3213100"/>
            <a:ext cx="8820150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ระเบียบวาระที่</a:t>
            </a:r>
            <a:r>
              <a:rPr lang="th-TH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๓ เรื่องที่เสนอให้ที่ประชุมทราบ</a:t>
            </a:r>
          </a:p>
        </p:txBody>
      </p:sp>
      <p:sp>
        <p:nvSpPr>
          <p:cNvPr id="3646469" name="Rectangle 5"/>
          <p:cNvSpPr>
            <a:spLocks noChangeArrowheads="1"/>
          </p:cNvSpPr>
          <p:nvPr/>
        </p:nvSpPr>
        <p:spPr bwMode="auto">
          <a:xfrm>
            <a:off x="179388" y="4365625"/>
            <a:ext cx="8820150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๓.๑ เรื่อง ............................</a:t>
            </a:r>
          </a:p>
        </p:txBody>
      </p:sp>
      <p:sp>
        <p:nvSpPr>
          <p:cNvPr id="3646470" name="Rectangle 6"/>
          <p:cNvSpPr>
            <a:spLocks noChangeArrowheads="1"/>
          </p:cNvSpPr>
          <p:nvPr/>
        </p:nvSpPr>
        <p:spPr bwMode="auto">
          <a:xfrm>
            <a:off x="179388" y="5661025"/>
            <a:ext cx="8820150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๓.๒ เรื่อง ............................</a:t>
            </a:r>
          </a:p>
        </p:txBody>
      </p:sp>
      <p:sp>
        <p:nvSpPr>
          <p:cNvPr id="3646472" name="AutoShape 8"/>
          <p:cNvSpPr>
            <a:spLocks noChangeArrowheads="1"/>
          </p:cNvSpPr>
          <p:nvPr/>
        </p:nvSpPr>
        <p:spPr bwMode="auto">
          <a:xfrm rot="-1222222">
            <a:off x="222250" y="1009650"/>
            <a:ext cx="649288" cy="6238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8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3448835" name="Group 3"/>
          <p:cNvGraphicFramePr>
            <a:graphicFrameLocks noGrp="1"/>
          </p:cNvGraphicFramePr>
          <p:nvPr/>
        </p:nvGraphicFramePr>
        <p:xfrm>
          <a:off x="684213" y="1628775"/>
          <a:ext cx="7920037" cy="4392613"/>
        </p:xfrm>
        <a:graphic>
          <a:graphicData uri="http://schemas.openxmlformats.org/drawingml/2006/table">
            <a:tbl>
              <a:tblPr/>
              <a:tblGrid>
                <a:gridCol w="7920037"/>
              </a:tblGrid>
              <a:tr h="439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48841" name="Object 9"/>
          <p:cNvGraphicFramePr>
            <a:graphicFrameLocks noChangeAspect="1"/>
          </p:cNvGraphicFramePr>
          <p:nvPr/>
        </p:nvGraphicFramePr>
        <p:xfrm>
          <a:off x="1116013" y="2060575"/>
          <a:ext cx="8636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7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060575"/>
                        <a:ext cx="863600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48842" name="Text Box 10"/>
          <p:cNvSpPr txBox="1">
            <a:spLocks noChangeArrowheads="1"/>
          </p:cNvSpPr>
          <p:nvPr/>
        </p:nvSpPr>
        <p:spPr bwMode="auto">
          <a:xfrm>
            <a:off x="2051050" y="2060575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0000"/>
                </a:solidFill>
              </a:rPr>
              <a:t>ด่วนมาก</a:t>
            </a:r>
          </a:p>
        </p:txBody>
      </p:sp>
      <p:sp>
        <p:nvSpPr>
          <p:cNvPr id="3448843" name="Text Box 11"/>
          <p:cNvSpPr txBox="1">
            <a:spLocks noChangeArrowheads="1"/>
          </p:cNvSpPr>
          <p:nvPr/>
        </p:nvSpPr>
        <p:spPr bwMode="auto">
          <a:xfrm>
            <a:off x="2051050" y="2565400"/>
            <a:ext cx="20875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1800"/>
              <a:t>สำนักนายกรัฐมนตรี</a:t>
            </a:r>
          </a:p>
          <a:p>
            <a:r>
              <a:rPr lang="th-TH" sz="1800"/>
              <a:t>ทำเนียบรัฐบาล กทม. 10300</a:t>
            </a:r>
          </a:p>
          <a:p>
            <a:r>
              <a:rPr lang="th-TH" sz="1800"/>
              <a:t>ที่ นร 0106/12</a:t>
            </a:r>
            <a:endParaRPr lang="en-US" sz="1800"/>
          </a:p>
        </p:txBody>
      </p:sp>
      <p:sp>
        <p:nvSpPr>
          <p:cNvPr id="3448844" name="Text Box 12"/>
          <p:cNvSpPr txBox="1">
            <a:spLocks noChangeArrowheads="1"/>
          </p:cNvSpPr>
          <p:nvPr/>
        </p:nvSpPr>
        <p:spPr bwMode="auto">
          <a:xfrm>
            <a:off x="3708400" y="3716338"/>
            <a:ext cx="34559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2400" dirty="0" smtClean="0"/>
              <a:t>เรียน  ปลัดกระทรวง</a:t>
            </a:r>
            <a:r>
              <a:rPr lang="th-TH" sz="2400" dirty="0"/>
              <a:t>มหาดไทย</a:t>
            </a:r>
          </a:p>
          <a:p>
            <a:r>
              <a:rPr lang="th-TH" sz="2400" dirty="0"/>
              <a:t>     </a:t>
            </a:r>
            <a:r>
              <a:rPr lang="th-TH" sz="2400" dirty="0" smtClean="0"/>
              <a:t>      </a:t>
            </a:r>
            <a:r>
              <a:rPr lang="th-TH" sz="2400" dirty="0"/>
              <a:t>กระทรวงมหาดไทย</a:t>
            </a:r>
          </a:p>
          <a:p>
            <a:r>
              <a:rPr lang="th-TH" sz="2400" dirty="0"/>
              <a:t>     </a:t>
            </a:r>
            <a:r>
              <a:rPr lang="th-TH" sz="2400" dirty="0" smtClean="0"/>
              <a:t>      </a:t>
            </a:r>
            <a:r>
              <a:rPr lang="th-TH" sz="2400" dirty="0"/>
              <a:t>ถนนอัษฎางค์ กรุงเทพฯ</a:t>
            </a:r>
          </a:p>
          <a:p>
            <a:r>
              <a:rPr lang="th-TH" sz="2400" dirty="0"/>
              <a:t>       </a:t>
            </a:r>
            <a:r>
              <a:rPr lang="th-TH" sz="2400" dirty="0" smtClean="0"/>
              <a:t>    10200</a:t>
            </a:r>
            <a:r>
              <a:rPr lang="th-TH" sz="1600" dirty="0" smtClean="0"/>
              <a:t> </a:t>
            </a:r>
            <a:endParaRPr lang="en-US" sz="1600" dirty="0"/>
          </a:p>
        </p:txBody>
      </p:sp>
      <p:sp>
        <p:nvSpPr>
          <p:cNvPr id="3448845" name="WordArt 13"/>
          <p:cNvSpPr>
            <a:spLocks noChangeArrowheads="1" noChangeShapeType="1" noTextEdit="1"/>
          </p:cNvSpPr>
          <p:nvPr/>
        </p:nvSpPr>
        <p:spPr bwMode="auto">
          <a:xfrm>
            <a:off x="1619250" y="476250"/>
            <a:ext cx="61928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ngsana New"/>
                <a:cs typeface="Angsana New"/>
              </a:rPr>
              <a:t>วิธีการจ่าหน้าซองที่จัดส่งทางไปรษณีย์</a:t>
            </a:r>
          </a:p>
        </p:txBody>
      </p:sp>
      <p:sp>
        <p:nvSpPr>
          <p:cNvPr id="3448846" name="Text Box 14"/>
          <p:cNvSpPr txBox="1">
            <a:spLocks noChangeArrowheads="1"/>
          </p:cNvSpPr>
          <p:nvPr/>
        </p:nvSpPr>
        <p:spPr bwMode="auto">
          <a:xfrm>
            <a:off x="1563688" y="5013325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448850" name="Line 18"/>
          <p:cNvSpPr>
            <a:spLocks noChangeShapeType="1"/>
          </p:cNvSpPr>
          <p:nvPr/>
        </p:nvSpPr>
        <p:spPr bwMode="auto">
          <a:xfrm flipH="1">
            <a:off x="3348038" y="3284538"/>
            <a:ext cx="16557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8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48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48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48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48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48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48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48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44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8842" grpId="0"/>
      <p:bldP spid="3448843" grpId="0"/>
      <p:bldP spid="3448844" grpId="0"/>
      <p:bldP spid="3448850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7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640763" cy="1008062"/>
          </a:xfrm>
          <a:solidFill>
            <a:schemeClr val="bg1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4400" b="1" u="sng" dirty="0">
                <a:solidFill>
                  <a:srgbClr val="000000"/>
                </a:solidFill>
              </a:rPr>
              <a:t>ระเบียบวาระที่</a:t>
            </a:r>
            <a:r>
              <a:rPr lang="th-TH" sz="4400" b="1" dirty="0">
                <a:solidFill>
                  <a:srgbClr val="000000"/>
                </a:solidFill>
              </a:rPr>
              <a:t> ๔ เรื่องที่เสนอให้ที่ประชุมพิจารณา</a:t>
            </a:r>
          </a:p>
        </p:txBody>
      </p:sp>
      <p:sp>
        <p:nvSpPr>
          <p:cNvPr id="3647491" name="Rectangle 3"/>
          <p:cNvSpPr>
            <a:spLocks noChangeArrowheads="1"/>
          </p:cNvSpPr>
          <p:nvPr/>
        </p:nvSpPr>
        <p:spPr bwMode="auto">
          <a:xfrm>
            <a:off x="323850" y="4365625"/>
            <a:ext cx="8640763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ระเบียบวาระที่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๕ เรื่องอื่น ๆ (ถ้ามี)</a:t>
            </a:r>
          </a:p>
        </p:txBody>
      </p:sp>
      <p:sp>
        <p:nvSpPr>
          <p:cNvPr id="3647492" name="Rectangle 4"/>
          <p:cNvSpPr>
            <a:spLocks noChangeArrowheads="1"/>
          </p:cNvSpPr>
          <p:nvPr/>
        </p:nvSpPr>
        <p:spPr bwMode="auto">
          <a:xfrm>
            <a:off x="323850" y="1844675"/>
            <a:ext cx="8640763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๔.๑ เรื่อง ............................</a:t>
            </a:r>
          </a:p>
        </p:txBody>
      </p:sp>
      <p:sp>
        <p:nvSpPr>
          <p:cNvPr id="3647493" name="Rectangle 5"/>
          <p:cNvSpPr>
            <a:spLocks noChangeArrowheads="1"/>
          </p:cNvSpPr>
          <p:nvPr/>
        </p:nvSpPr>
        <p:spPr bwMode="auto">
          <a:xfrm>
            <a:off x="323850" y="3068638"/>
            <a:ext cx="8640763" cy="10080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</a:t>
            </a:r>
            <a:r>
              <a:rPr lang="th-TH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๔.๒ เรื่อง ............................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41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268413"/>
            <a:ext cx="8820150" cy="4248150"/>
          </a:xfrm>
          <a:noFill/>
          <a:ln/>
        </p:spPr>
        <p:txBody>
          <a:bodyPr/>
          <a:lstStyle/>
          <a:p>
            <a:pPr marL="609600" indent="-609600" algn="l"/>
            <a:r>
              <a:rPr lang="th-TH" sz="4000" b="1" dirty="0">
                <a:solidFill>
                  <a:srgbClr val="CC0000"/>
                </a:solidFill>
              </a:rPr>
              <a:t>                </a:t>
            </a:r>
            <a:endParaRPr lang="th-TH" sz="5400" b="1" dirty="0"/>
          </a:p>
          <a:p>
            <a:pPr marL="609600" indent="-609600" algn="l"/>
            <a:r>
              <a:rPr lang="th-TH" sz="5400" b="1" dirty="0"/>
              <a:t>      </a:t>
            </a:r>
            <a:r>
              <a:rPr lang="th-TH" sz="5400" b="1" dirty="0" smtClean="0"/>
              <a:t>    </a:t>
            </a:r>
            <a:r>
              <a:rPr lang="th-TH" sz="5400" b="1" dirty="0" smtClean="0">
                <a:solidFill>
                  <a:srgbClr val="000000"/>
                </a:solidFill>
              </a:rPr>
              <a:t>การ</a:t>
            </a:r>
            <a:r>
              <a:rPr lang="th-TH" sz="5400" b="1" dirty="0">
                <a:solidFill>
                  <a:srgbClr val="000000"/>
                </a:solidFill>
              </a:rPr>
              <a:t>บันทึกความคิดเห็นของผู้มาประชุม</a:t>
            </a:r>
          </a:p>
          <a:p>
            <a:pPr marL="609600" indent="-609600" algn="l"/>
            <a:r>
              <a:rPr lang="th-TH" sz="5400" b="1" dirty="0">
                <a:solidFill>
                  <a:srgbClr val="000000"/>
                </a:solidFill>
              </a:rPr>
              <a:t>   ผู้เข้าร่วมประชุม  และมติของที่ประชุม</a:t>
            </a:r>
          </a:p>
          <a:p>
            <a:pPr marL="609600" indent="-609600" algn="l"/>
            <a:r>
              <a:rPr lang="th-TH" sz="5400" b="1" dirty="0">
                <a:solidFill>
                  <a:srgbClr val="000000"/>
                </a:solidFill>
              </a:rPr>
              <a:t>   ไว้เป็นหลักฐาน</a:t>
            </a:r>
          </a:p>
        </p:txBody>
      </p:sp>
      <p:sp>
        <p:nvSpPr>
          <p:cNvPr id="3674115" name="Rectangle 3"/>
          <p:cNvSpPr>
            <a:spLocks noChangeArrowheads="1"/>
          </p:cNvSpPr>
          <p:nvPr/>
        </p:nvSpPr>
        <p:spPr bwMode="auto">
          <a:xfrm>
            <a:off x="2916238" y="620713"/>
            <a:ext cx="3671887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th-TH" sz="5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รายงานการประชุม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7813"/>
            <a:ext cx="8435975" cy="1998662"/>
          </a:xfrm>
        </p:spPr>
        <p:txBody>
          <a:bodyPr/>
          <a:lstStyle/>
          <a:p>
            <a:r>
              <a:rPr lang="th-TH" sz="2800" b="1">
                <a:solidFill>
                  <a:srgbClr val="000000"/>
                </a:solidFill>
                <a:effectLst/>
              </a:rPr>
              <a:t>รายงานการประชุม..........................................</a:t>
            </a:r>
            <a:br>
              <a:rPr lang="th-TH" sz="2800" b="1">
                <a:solidFill>
                  <a:srgbClr val="000000"/>
                </a:solidFill>
                <a:effectLst/>
              </a:rPr>
            </a:br>
            <a:r>
              <a:rPr lang="th-TH" sz="2800" b="1">
                <a:solidFill>
                  <a:srgbClr val="000000"/>
                </a:solidFill>
                <a:effectLst/>
              </a:rPr>
              <a:t>ครั้งที่.............................</a:t>
            </a:r>
            <a:br>
              <a:rPr lang="th-TH" sz="2800" b="1">
                <a:solidFill>
                  <a:srgbClr val="000000"/>
                </a:solidFill>
                <a:effectLst/>
              </a:rPr>
            </a:br>
            <a:r>
              <a:rPr lang="th-TH" sz="2800" b="1">
                <a:solidFill>
                  <a:srgbClr val="000000"/>
                </a:solidFill>
                <a:effectLst/>
              </a:rPr>
              <a:t>เมื่อ..............................................</a:t>
            </a:r>
            <a:br>
              <a:rPr lang="th-TH" sz="2800" b="1">
                <a:solidFill>
                  <a:srgbClr val="000000"/>
                </a:solidFill>
                <a:effectLst/>
              </a:rPr>
            </a:br>
            <a:r>
              <a:rPr lang="th-TH" sz="2800" b="1">
                <a:solidFill>
                  <a:srgbClr val="000000"/>
                </a:solidFill>
                <a:effectLst/>
              </a:rPr>
              <a:t>ณ.............................................</a:t>
            </a:r>
            <a:br>
              <a:rPr lang="th-TH" sz="2800" b="1">
                <a:solidFill>
                  <a:srgbClr val="000000"/>
                </a:solidFill>
                <a:effectLst/>
              </a:rPr>
            </a:br>
            <a:r>
              <a:rPr lang="th-TH" sz="2800" b="1">
                <a:solidFill>
                  <a:srgbClr val="000000"/>
                </a:solidFill>
                <a:effectLst/>
              </a:rPr>
              <a:t>---------------------------------</a:t>
            </a:r>
          </a:p>
        </p:txBody>
      </p:sp>
      <p:sp>
        <p:nvSpPr>
          <p:cNvPr id="368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60575"/>
            <a:ext cx="9144000" cy="45307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u="sng">
                <a:solidFill>
                  <a:srgbClr val="000000"/>
                </a:solidFill>
              </a:rPr>
              <a:t>ผู้มาประชุม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u="sng">
                <a:solidFill>
                  <a:srgbClr val="000000"/>
                </a:solidFill>
              </a:rPr>
              <a:t>ผู้ไม่มาประชุม (ถ้ามี)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u="sng">
                <a:solidFill>
                  <a:srgbClr val="000000"/>
                </a:solidFill>
              </a:rPr>
              <a:t>ผู้เข้าร่วมประชุม (ถ้ามี)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u="sng">
                <a:solidFill>
                  <a:srgbClr val="000000"/>
                </a:solidFill>
              </a:rPr>
              <a:t>เริ่มประชุมเวลา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>
                <a:solidFill>
                  <a:srgbClr val="000000"/>
                </a:solidFill>
              </a:rPr>
              <a:t>		</a:t>
            </a:r>
            <a:r>
              <a:rPr lang="th-TH" sz="2800" b="1">
                <a:solidFill>
                  <a:srgbClr val="000000"/>
                </a:solidFill>
              </a:rPr>
              <a:t>(ข้อความ).....................................................................................................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.....................................................................................................................................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 b="1" u="sng">
                <a:solidFill>
                  <a:srgbClr val="000000"/>
                </a:solidFill>
                <a:effectLst/>
                <a:latin typeface="Angsana New" pitchFamily="18" charset="-34"/>
              </a:rPr>
              <a:t>เลิกประชุมเวลา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</a:t>
            </a:r>
            <a:r>
              <a:rPr lang="th-TH" sz="2800" b="1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280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       </a:t>
            </a:r>
            <a:r>
              <a:rPr lang="th-TH" sz="2800" b="1">
                <a:solidFill>
                  <a:srgbClr val="000000"/>
                </a:solidFill>
                <a:latin typeface="Angsana New" pitchFamily="18" charset="-34"/>
              </a:rPr>
              <a:t>ผู้จดรายงานการประชุม</a:t>
            </a:r>
          </a:p>
        </p:txBody>
      </p:sp>
      <p:sp>
        <p:nvSpPr>
          <p:cNvPr id="3682308" name="Text Box 4"/>
          <p:cNvSpPr txBox="1">
            <a:spLocks noChangeArrowheads="1"/>
          </p:cNvSpPr>
          <p:nvPr/>
        </p:nvSpPr>
        <p:spPr bwMode="auto">
          <a:xfrm>
            <a:off x="7288213" y="79375"/>
            <a:ext cx="1555750" cy="711200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h-TH">
                <a:solidFill>
                  <a:srgbClr val="000000"/>
                </a:solidFill>
              </a:rPr>
              <a:t>แบบที่ ๑๑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277813"/>
            <a:ext cx="5113337" cy="1139825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ผู้จดรายงานการประชุม</a:t>
            </a:r>
          </a:p>
        </p:txBody>
      </p:sp>
      <p:sp>
        <p:nvSpPr>
          <p:cNvPr id="3683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4488"/>
            <a:ext cx="86868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5400" b="1" dirty="0"/>
              <a:t>   </a:t>
            </a:r>
            <a:r>
              <a:rPr lang="th-TH" sz="5400" b="1" dirty="0" smtClean="0"/>
              <a:t>   </a:t>
            </a:r>
            <a:r>
              <a:rPr lang="th-TH" sz="5400" b="1" dirty="0" smtClean="0">
                <a:solidFill>
                  <a:srgbClr val="000000"/>
                </a:solidFill>
              </a:rPr>
              <a:t>ให้</a:t>
            </a:r>
            <a:r>
              <a:rPr lang="th-TH" sz="5400" b="1" dirty="0">
                <a:solidFill>
                  <a:srgbClr val="000000"/>
                </a:solidFill>
              </a:rPr>
              <a:t>เลขานุการหรือผู้ซึ่งได้รับมอบหมาย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ให้จดรายงานการประชุม ลงลายมือชื่อ 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พร้อมทั้งพิมพ์ชื่อเต็มและนามสกุลไว้ใต้</a:t>
            </a:r>
          </a:p>
          <a:p>
            <a:pPr>
              <a:buFont typeface="Wingdings" pitchFamily="2" charset="2"/>
              <a:buNone/>
            </a:pPr>
            <a:r>
              <a:rPr lang="th-TH" sz="5400" b="1" dirty="0">
                <a:solidFill>
                  <a:srgbClr val="000000"/>
                </a:solidFill>
              </a:rPr>
              <a:t>ลายมือชื่อในรายงานการประชุมครั้งนั้นด้วย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ChangeArrowheads="1"/>
          </p:cNvSpPr>
          <p:nvPr/>
        </p:nvSpPr>
        <p:spPr bwMode="auto">
          <a:xfrm>
            <a:off x="357188" y="357188"/>
            <a:ext cx="8358187" cy="28575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defRPr/>
            </a:pP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ปัญหา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: </a:t>
            </a: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การเพิ่มเติมรายละเอียด </a:t>
            </a:r>
          </a:p>
          <a:p>
            <a:pPr marL="609600" indent="-609600">
              <a:defRPr/>
            </a:pP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“ผู้ตรวจรายงานการประชุม”  ไว้ใน</a:t>
            </a:r>
          </a:p>
          <a:p>
            <a:pPr marL="609600" indent="-609600">
              <a:defRPr/>
            </a:pP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 รายงานการประชุม เพื่อเป็นการกลั่นกรอง</a:t>
            </a:r>
          </a:p>
          <a:p>
            <a:pPr marL="609600" indent="-609600">
              <a:defRPr/>
            </a:pP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 ความถูกต้องอีกชั้นหนึ่ง จะกระทำได้หรือไม่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7188" y="3214688"/>
            <a:ext cx="8358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การพิจารณาตรวจสอบข้อผิดพลาดบกพร่องของ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รายงานการประชุมอยู่ในดุลพินิจของบุคคลที่เป็นองค์คณะ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ที่ประชุมที่จะพิจารณา การเพิ่มเติมรายละเอียดของผู้ตรวจรายงานการประชุมไว้ในรายงานการประชุม ย่อมเป็นการปฏิบัติงานสารบรรณนอกเหนือไปจากที่ระเบียบฯ กำหนด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571500" y="3286125"/>
            <a:ext cx="571500" cy="801688"/>
          </a:xfrm>
          <a:custGeom>
            <a:avLst/>
            <a:gdLst>
              <a:gd name="T0" fmla="*/ 300058029 w 21600"/>
              <a:gd name="T1" fmla="*/ 0 h 21600"/>
              <a:gd name="T2" fmla="*/ 0 w 21600"/>
              <a:gd name="T3" fmla="*/ 552177108 h 21600"/>
              <a:gd name="T4" fmla="*/ 300058029 w 21600"/>
              <a:gd name="T5" fmla="*/ 1104354216 h 21600"/>
              <a:gd name="T6" fmla="*/ 400077478 w 21600"/>
              <a:gd name="T7" fmla="*/ 55217710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476250"/>
            <a:ext cx="4176713" cy="12827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ผู้มาประชุม</a:t>
            </a:r>
          </a:p>
        </p:txBody>
      </p:sp>
      <p:sp>
        <p:nvSpPr>
          <p:cNvPr id="3686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748712" cy="40322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6600" b="1" dirty="0"/>
              <a:t>     </a:t>
            </a:r>
            <a:r>
              <a:rPr lang="th-TH" sz="6600" b="1" dirty="0" smtClean="0"/>
              <a:t>  </a:t>
            </a:r>
            <a:r>
              <a:rPr lang="th-TH" sz="6600" b="1" dirty="0" smtClean="0">
                <a:solidFill>
                  <a:srgbClr val="000000"/>
                </a:solidFill>
              </a:rPr>
              <a:t>ให้</a:t>
            </a:r>
            <a:r>
              <a:rPr lang="th-TH" sz="6600" b="1" dirty="0">
                <a:solidFill>
                  <a:srgbClr val="000000"/>
                </a:solidFill>
              </a:rPr>
              <a:t>ลงชื่อและหรือตำแหน่ง</a:t>
            </a:r>
          </a:p>
          <a:p>
            <a:pPr>
              <a:buFont typeface="Wingdings" pitchFamily="2" charset="2"/>
              <a:buNone/>
            </a:pPr>
            <a:r>
              <a:rPr lang="th-TH" sz="6600" b="1" dirty="0">
                <a:solidFill>
                  <a:srgbClr val="000000"/>
                </a:solidFill>
              </a:rPr>
              <a:t>ของผู้ได้รับแต่งตั้งเป็นคณะที่ประชุม</a:t>
            </a:r>
          </a:p>
          <a:p>
            <a:pPr>
              <a:buFont typeface="Wingdings" pitchFamily="2" charset="2"/>
              <a:buNone/>
            </a:pPr>
            <a:r>
              <a:rPr lang="th-TH" sz="6600" b="1" dirty="0">
                <a:solidFill>
                  <a:srgbClr val="000000"/>
                </a:solidFill>
              </a:rPr>
              <a:t>ซึ่งมาประชุม</a:t>
            </a:r>
            <a:endParaRPr lang="th-TH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144000" cy="66690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 dirty="0"/>
              <a:t>      </a:t>
            </a:r>
            <a:r>
              <a:rPr lang="th-TH" sz="7200" b="1" dirty="0" smtClean="0"/>
              <a:t>    </a:t>
            </a:r>
            <a:r>
              <a:rPr lang="th-TH" sz="7200" b="1" dirty="0" smtClean="0">
                <a:solidFill>
                  <a:srgbClr val="000000"/>
                </a:solidFill>
              </a:rPr>
              <a:t>กรณี</a:t>
            </a:r>
            <a:r>
              <a:rPr lang="th-TH" sz="7200" b="1" dirty="0">
                <a:solidFill>
                  <a:srgbClr val="000000"/>
                </a:solidFill>
              </a:rPr>
              <a:t>ที่มาประชุมแทน</a:t>
            </a:r>
          </a:p>
          <a:p>
            <a:pPr>
              <a:buFont typeface="Wingdings" pitchFamily="2" charset="2"/>
              <a:buNone/>
            </a:pPr>
            <a:r>
              <a:rPr lang="th-TH" sz="7200" b="1" dirty="0">
                <a:solidFill>
                  <a:srgbClr val="000000"/>
                </a:solidFill>
              </a:rPr>
              <a:t> ให้ลงชื่อผู้มาประชุมแทน และลงว่า</a:t>
            </a:r>
          </a:p>
          <a:p>
            <a:pPr>
              <a:buFont typeface="Wingdings" pitchFamily="2" charset="2"/>
              <a:buNone/>
            </a:pPr>
            <a:r>
              <a:rPr lang="th-TH" sz="7200" b="1" dirty="0">
                <a:solidFill>
                  <a:srgbClr val="000000"/>
                </a:solidFill>
              </a:rPr>
              <a:t> มาประชุมแทนผู้ใดหรือตำแหน่งใด</a:t>
            </a:r>
          </a:p>
          <a:p>
            <a:pPr>
              <a:buFont typeface="Wingdings" pitchFamily="2" charset="2"/>
              <a:buNone/>
            </a:pPr>
            <a:r>
              <a:rPr lang="th-TH" sz="7200" b="1" dirty="0">
                <a:solidFill>
                  <a:srgbClr val="000000"/>
                </a:solidFill>
              </a:rPr>
              <a:t> หรือแทนผู้แทนหน่วยงานใด</a:t>
            </a:r>
            <a:endParaRPr lang="th-TH" sz="6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0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476250"/>
            <a:ext cx="4176713" cy="12827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ผู้ไม่มาประชุม</a:t>
            </a:r>
          </a:p>
        </p:txBody>
      </p:sp>
      <p:sp>
        <p:nvSpPr>
          <p:cNvPr id="3690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532812" cy="44640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/>
              <a:t>     </a:t>
            </a:r>
            <a:r>
              <a:rPr lang="th-TH" sz="6600" b="1">
                <a:solidFill>
                  <a:srgbClr val="000000"/>
                </a:solidFill>
              </a:rPr>
              <a:t>ให้ลงชื่อและหรือตำแหน่ง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ของผู้ได้รับแต่งตั้งเป็นคณะที่ประชุม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ซึ่งมิได้มาประชุมพร้อมทั้งเหตุผล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ถ้าหากทราบด้วยก็ได้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2546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260350"/>
            <a:ext cx="4176712" cy="12827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ผู้เข้าร่วมประชุม</a:t>
            </a:r>
          </a:p>
        </p:txBody>
      </p:sp>
      <p:sp>
        <p:nvSpPr>
          <p:cNvPr id="36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532812" cy="44640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 dirty="0"/>
              <a:t> </a:t>
            </a:r>
            <a:r>
              <a:rPr lang="th-TH" sz="6600" b="1" dirty="0" smtClean="0"/>
              <a:t>  </a:t>
            </a:r>
            <a:r>
              <a:rPr lang="th-TH" sz="6600" b="1" dirty="0" smtClean="0">
                <a:solidFill>
                  <a:srgbClr val="000000"/>
                </a:solidFill>
              </a:rPr>
              <a:t>ให้</a:t>
            </a:r>
            <a:r>
              <a:rPr lang="th-TH" sz="6600" b="1" dirty="0">
                <a:solidFill>
                  <a:srgbClr val="000000"/>
                </a:solidFill>
              </a:rPr>
              <a:t>ลงชื่อและหรือตำแหน่งของผู้ที่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 dirty="0">
                <a:solidFill>
                  <a:srgbClr val="000000"/>
                </a:solidFill>
              </a:rPr>
              <a:t>มิได้รับแต่งตั้งเป็นคณะที่ประชุม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 dirty="0">
                <a:solidFill>
                  <a:srgbClr val="000000"/>
                </a:solidFill>
              </a:rPr>
              <a:t>ซึ่งได้เข้าร่วมประชุม และหน่วยงาน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 dirty="0">
                <a:solidFill>
                  <a:srgbClr val="000000"/>
                </a:solidFill>
              </a:rPr>
              <a:t>ที่สังกัด (ถ้ามี)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2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549275"/>
            <a:ext cx="6480175" cy="10795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วิธีการจดรายงานการประชุม</a:t>
            </a:r>
          </a:p>
        </p:txBody>
      </p:sp>
      <p:sp>
        <p:nvSpPr>
          <p:cNvPr id="3702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130403"/>
            <a:ext cx="8428066" cy="472759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 dirty="0"/>
              <a:t> </a:t>
            </a:r>
            <a:r>
              <a:rPr lang="th-TH" sz="7200" b="1" dirty="0">
                <a:solidFill>
                  <a:srgbClr val="000000"/>
                </a:solidFill>
              </a:rPr>
              <a:t>๑. จดละเอียดทุกคำพูดของ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 dirty="0" smtClean="0">
                <a:solidFill>
                  <a:srgbClr val="000000"/>
                </a:solidFill>
              </a:rPr>
              <a:t>     กรรมการ </a:t>
            </a:r>
            <a:r>
              <a:rPr lang="th-TH" sz="7200" b="1" dirty="0">
                <a:solidFill>
                  <a:srgbClr val="000000"/>
                </a:solidFill>
              </a:rPr>
              <a:t>หรือ</a:t>
            </a:r>
            <a:r>
              <a:rPr lang="th-TH" sz="7200" b="1" dirty="0" smtClean="0">
                <a:solidFill>
                  <a:srgbClr val="000000"/>
                </a:solidFill>
              </a:rPr>
              <a:t>ผู้เข้าร่วม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 dirty="0" smtClean="0">
                <a:solidFill>
                  <a:srgbClr val="000000"/>
                </a:solidFill>
              </a:rPr>
              <a:t>     ประชุมทุก</a:t>
            </a:r>
            <a:r>
              <a:rPr lang="th-TH" sz="7200" b="1" dirty="0">
                <a:solidFill>
                  <a:srgbClr val="000000"/>
                </a:solidFill>
              </a:rPr>
              <a:t>คน พร้อมด้วยมติ</a:t>
            </a:r>
            <a:endParaRPr lang="th-TH" sz="5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9858" name="Text Box 2"/>
          <p:cNvSpPr txBox="1">
            <a:spLocks noChangeArrowheads="1"/>
          </p:cNvSpPr>
          <p:nvPr/>
        </p:nvSpPr>
        <p:spPr bwMode="auto">
          <a:xfrm>
            <a:off x="669925" y="3540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449859" name="Text Box 3"/>
          <p:cNvSpPr txBox="1">
            <a:spLocks noChangeArrowheads="1"/>
          </p:cNvSpPr>
          <p:nvPr/>
        </p:nvSpPr>
        <p:spPr bwMode="auto">
          <a:xfrm>
            <a:off x="1008063" y="549275"/>
            <a:ext cx="8135937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>
              <a:defRPr/>
            </a:pPr>
            <a:r>
              <a:rPr lang="th-TH" sz="54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>                  </a:t>
            </a:r>
            <a:r>
              <a:rPr lang="th-TH" sz="54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ชั้นความเร็วของเอกสาร</a:t>
            </a:r>
          </a:p>
          <a:p>
            <a:pPr marL="533400" indent="-533400"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                    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หนังสือ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ที่ต้องจัดส่ง</a:t>
            </a:r>
            <a:r>
              <a:rPr lang="en-US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และ    </a:t>
            </a:r>
          </a:p>
          <a:p>
            <a:pPr marL="533400" indent="-533400"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       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ดำเนินการ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ทางสารบรรณ</a:t>
            </a:r>
          </a:p>
          <a:p>
            <a:pPr marL="533400" indent="-533400"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       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ด้วย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ความรวดเร็วเป็น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พิเศษ</a:t>
            </a:r>
          </a:p>
          <a:p>
            <a:pPr marL="533400" indent="-533400">
              <a:defRPr/>
            </a:pPr>
            <a:r>
              <a:rPr lang="th-TH" sz="4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ด่วนที่สุด	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ปฏิบัติ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ในทันทีที่ได้รับหนังสือ</a:t>
            </a:r>
          </a:p>
          <a:p>
            <a:pPr marL="533400" indent="-533400">
              <a:defRPr/>
            </a:pPr>
            <a:r>
              <a:rPr lang="th-TH" sz="4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ด่วนมาก	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ปฏิบัติโดยเร็ว</a:t>
            </a:r>
          </a:p>
          <a:p>
            <a:pPr marL="533400" indent="-533400">
              <a:defRPr/>
            </a:pPr>
            <a:r>
              <a:rPr lang="th-TH" sz="4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ด่วน		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ปฏิบัติ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เร็วกว่า</a:t>
            </a:r>
            <a:r>
              <a:rPr lang="th-TH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ปกติเท่าที่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จะทำได้</a:t>
            </a:r>
            <a:endParaRPr lang="en-US" sz="5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pic>
        <p:nvPicPr>
          <p:cNvPr id="141316" name="Picture 4" descr="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836613"/>
            <a:ext cx="1944687" cy="2665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41317" name="Oval 5"/>
          <p:cNvSpPr>
            <a:spLocks noChangeArrowheads="1"/>
          </p:cNvSpPr>
          <p:nvPr/>
        </p:nvSpPr>
        <p:spPr bwMode="auto">
          <a:xfrm>
            <a:off x="468313" y="836613"/>
            <a:ext cx="647700" cy="360362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41318" name="Line 6"/>
          <p:cNvSpPr>
            <a:spLocks noChangeShapeType="1"/>
          </p:cNvSpPr>
          <p:nvPr/>
        </p:nvSpPr>
        <p:spPr bwMode="auto">
          <a:xfrm flipH="1">
            <a:off x="1187450" y="1052513"/>
            <a:ext cx="1800225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1357313" y="2857500"/>
            <a:ext cx="714375" cy="338138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>
              <a:defRPr/>
            </a:pPr>
            <a:endParaRPr lang="th-TH" sz="16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3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20" y="1196975"/>
            <a:ext cx="8497918" cy="473235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54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๒.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จด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ย่อคำพูดที่เป็นประเด็นสำคัญ</a:t>
            </a:r>
          </a:p>
          <a:p>
            <a:pPr>
              <a:buFont typeface="Wingdings" pitchFamily="2" charset="2"/>
              <a:buNone/>
            </a:pP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ของ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กรรมการหรือผู้เข้าร่วมประชุม </a:t>
            </a:r>
          </a:p>
          <a:p>
            <a:pPr>
              <a:buFont typeface="Wingdings" pitchFamily="2" charset="2"/>
              <a:buNone/>
            </a:pP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อัน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เป็นเหตุผลนำไปสู่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มติ</a:t>
            </a:r>
          </a:p>
          <a:p>
            <a:pPr>
              <a:buFont typeface="Wingdings" pitchFamily="2" charset="2"/>
              <a:buNone/>
            </a:pP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5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พร้อมด้วยมติ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4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7088" y="1196975"/>
            <a:ext cx="6769100" cy="37433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5400" b="1" dirty="0"/>
              <a:t>  </a:t>
            </a:r>
            <a:r>
              <a:rPr lang="th-TH" sz="6600" b="1" dirty="0">
                <a:solidFill>
                  <a:srgbClr val="000000"/>
                </a:solidFill>
              </a:rPr>
              <a:t>๓. จดแต่เหตุผลกับมติ</a:t>
            </a:r>
          </a:p>
          <a:p>
            <a:pPr>
              <a:buFont typeface="Wingdings" pitchFamily="2" charset="2"/>
              <a:buNone/>
            </a:pPr>
            <a:r>
              <a:rPr lang="th-TH" sz="6600" b="1" dirty="0" smtClean="0">
                <a:solidFill>
                  <a:srgbClr val="000000"/>
                </a:solidFill>
              </a:rPr>
              <a:t>       ของ</a:t>
            </a:r>
            <a:r>
              <a:rPr lang="th-TH" sz="6600" b="1" dirty="0">
                <a:solidFill>
                  <a:srgbClr val="000000"/>
                </a:solidFill>
              </a:rPr>
              <a:t>ที่ประชุม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2450" name="Text Box 2"/>
          <p:cNvSpPr txBox="1">
            <a:spLocks noChangeArrowheads="1"/>
          </p:cNvSpPr>
          <p:nvPr/>
        </p:nvSpPr>
        <p:spPr bwMode="auto">
          <a:xfrm>
            <a:off x="0" y="828675"/>
            <a:ext cx="9144000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2800">
                <a:solidFill>
                  <a:schemeClr val="bg1"/>
                </a:solidFill>
              </a:rPr>
              <a:t>          </a:t>
            </a:r>
            <a:r>
              <a:rPr lang="th-TH" sz="3900">
                <a:solidFill>
                  <a:srgbClr val="000000"/>
                </a:solidFill>
              </a:rPr>
              <a:t>๏ หนังสือหรือเอกสารอื่นใดที่เกิดขึ้นเนื่องจากการปฏิบัติงาน</a:t>
            </a:r>
          </a:p>
          <a:p>
            <a:r>
              <a:rPr lang="th-TH" sz="3900">
                <a:solidFill>
                  <a:srgbClr val="000000"/>
                </a:solidFill>
              </a:rPr>
              <a:t>ของเจ้าหน้าที่เพื่อเป็นหลักฐานในราชการ </a:t>
            </a:r>
          </a:p>
          <a:p>
            <a:r>
              <a:rPr lang="th-TH" sz="3900">
                <a:solidFill>
                  <a:srgbClr val="000000"/>
                </a:solidFill>
              </a:rPr>
              <a:t>	๏ ภาพถ่าย ฟิล์ม แถบบันทึกเสียง แถบบันทึกภาพ และ  </a:t>
            </a:r>
          </a:p>
          <a:p>
            <a:r>
              <a:rPr lang="th-TH" sz="3900">
                <a:solidFill>
                  <a:srgbClr val="000000"/>
                </a:solidFill>
              </a:rPr>
              <a:t>สื่อกลางบันทึกข้อมูล</a:t>
            </a:r>
          </a:p>
          <a:p>
            <a:r>
              <a:rPr lang="th-TH" sz="3900">
                <a:solidFill>
                  <a:srgbClr val="000000"/>
                </a:solidFill>
              </a:rPr>
              <a:t>       ๏ หนังสือของบุคคลภายนอกที่ยื่นต่อเจ้าหน้าที่ และเจ้าหน้าที่ได้รับเข้าทะเบียนรับหนังสือของทางราชการแล้ว</a:t>
            </a:r>
          </a:p>
          <a:p>
            <a:r>
              <a:rPr lang="th-TH" sz="3900">
                <a:solidFill>
                  <a:srgbClr val="000000"/>
                </a:solidFill>
              </a:rPr>
              <a:t>มีรูปแบบตามที่กระทรวง  ทบวง กรม จะกำหนดขึ้นใช้ตามความเหมาะสม  เว้นแต่มีแบบตามกฎหมายเฉพาะเรื่องให้ทำตามแบบ เช่น โฉนด แผนที่ แบบ แผนผัง สัญญา หลักฐานการสืบสวนและสอบสวน และคำร้อง เป็นต้น                            </a:t>
            </a:r>
            <a:endParaRPr lang="th-TH" sz="3900" b="0">
              <a:solidFill>
                <a:srgbClr val="000000"/>
              </a:solidFill>
            </a:endParaRPr>
          </a:p>
        </p:txBody>
      </p:sp>
      <p:sp>
        <p:nvSpPr>
          <p:cNvPr id="34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86116" y="0"/>
            <a:ext cx="2286015" cy="765175"/>
          </a:xfrm>
          <a:solidFill>
            <a:srgbClr val="3366FF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th-TH" b="1" dirty="0">
                <a:effectLst/>
              </a:rPr>
              <a:t> </a:t>
            </a:r>
            <a:r>
              <a:rPr lang="th-TH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cs typeface="Angsana New" pitchFamily="18" charset="-34"/>
              </a:rPr>
              <a:t>หนังสืออื่น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0980" name="WordArt 4"/>
          <p:cNvSpPr>
            <a:spLocks noChangeArrowheads="1" noChangeShapeType="1" noTextEdit="1"/>
          </p:cNvSpPr>
          <p:nvPr/>
        </p:nvSpPr>
        <p:spPr bwMode="auto">
          <a:xfrm>
            <a:off x="5076825" y="4437063"/>
            <a:ext cx="21717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4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สวัสดี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8938" y="333375"/>
            <a:ext cx="3214687" cy="981075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เลขที่หนังสือ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63" y="1412875"/>
            <a:ext cx="8643937" cy="5445125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chemeClr val="hlink"/>
                </a:solidFill>
              </a:rPr>
              <a:t>       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ให้ลงรหัสตัวพยัญชนะและเลขประจำของ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เจ้าของเรื่องตามที่กำหนดไว้ในภาคผนวก ๑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    ๑. รหัสตัวพยัญชนะ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        รหัสตัวพยัญชนะประจำกระทรวง 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               เช่น  สำนักนายกรัฐมนตรี	นร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         รหัสตัวพยัญชนะประจำจังหวัด         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เช่น  จังหวัดกระบี่        	กบ</a:t>
            </a:r>
          </a:p>
        </p:txBody>
      </p:sp>
      <p:sp>
        <p:nvSpPr>
          <p:cNvPr id="144388" name="Left Arrow Callout 3"/>
          <p:cNvSpPr>
            <a:spLocks noChangeArrowheads="1"/>
          </p:cNvSpPr>
          <p:nvPr/>
        </p:nvSpPr>
        <p:spPr bwMode="auto">
          <a:xfrm>
            <a:off x="4429124" y="3071810"/>
            <a:ext cx="1571636" cy="642942"/>
          </a:xfrm>
          <a:prstGeom prst="leftArrowCallout">
            <a:avLst>
              <a:gd name="adj1" fmla="val 25000"/>
              <a:gd name="adj2" fmla="val 25000"/>
              <a:gd name="adj3" fmla="val 24989"/>
              <a:gd name="adj4" fmla="val 80105"/>
            </a:avLst>
          </a:prstGeom>
          <a:solidFill>
            <a:srgbClr val="A3E7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ไม่มี</a:t>
            </a:r>
            <a:r>
              <a:rPr lang="th-TH" dirty="0" smtClean="0">
                <a:solidFill>
                  <a:srgbClr val="000000"/>
                </a:solidFill>
                <a:latin typeface="Angsana New" pitchFamily="18" charset="-34"/>
              </a:rPr>
              <a:t>จุด </a:t>
            </a:r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2"/>
          <p:cNvSpPr txBox="1">
            <a:spLocks noChangeArrowheads="1"/>
          </p:cNvSpPr>
          <p:nvPr/>
        </p:nvSpPr>
        <p:spPr bwMode="auto">
          <a:xfrm>
            <a:off x="1600200" y="2579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1800" b="0">
              <a:latin typeface="Verdana" pitchFamily="34" charset="0"/>
            </a:endParaRPr>
          </a:p>
        </p:txBody>
      </p:sp>
      <p:sp>
        <p:nvSpPr>
          <p:cNvPr id="145411" name="Rectangle 3"/>
          <p:cNvSpPr>
            <a:spLocks noChangeArrowheads="1"/>
          </p:cNvSpPr>
          <p:nvPr/>
        </p:nvSpPr>
        <p:spPr bwMode="auto">
          <a:xfrm>
            <a:off x="900113" y="1557338"/>
            <a:ext cx="77406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           คณะกรรมการอาจกำหนดให้มี</a:t>
            </a:r>
          </a:p>
          <a:p>
            <a:pPr>
              <a:spcBef>
                <a:spcPct val="20000"/>
              </a:spcBef>
            </a:pP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รหัสตัวพยัญชนะประจำคณะกรรมการ</a:t>
            </a:r>
          </a:p>
          <a:p>
            <a:pPr>
              <a:spcBef>
                <a:spcPct val="20000"/>
              </a:spcBef>
            </a:pP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เพิ่มขึ้นได้ไม่เกิน ๔ ตัวอักษร</a:t>
            </a:r>
          </a:p>
          <a:p>
            <a:pPr>
              <a:spcBef>
                <a:spcPct val="20000"/>
              </a:spcBef>
            </a:pP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            </a:t>
            </a:r>
            <a:r>
              <a:rPr lang="th-TH">
                <a:solidFill>
                  <a:srgbClr val="000000"/>
                </a:solidFill>
                <a:latin typeface="Angsana New" pitchFamily="18" charset="-34"/>
              </a:rPr>
              <a:t>เช่น  </a:t>
            </a: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 คณะอนุกรรมการฝ่ายกฎหมาย </a:t>
            </a:r>
          </a:p>
          <a:p>
            <a:pPr>
              <a:spcBef>
                <a:spcPct val="20000"/>
              </a:spcBef>
            </a:pP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                    ที่ นร </a:t>
            </a:r>
            <a:r>
              <a:rPr lang="th-TH" sz="4800">
                <a:solidFill>
                  <a:srgbClr val="FF0000"/>
                </a:solidFill>
                <a:latin typeface="Angsana New" pitchFamily="18" charset="-34"/>
              </a:rPr>
              <a:t>(อกม)</a:t>
            </a:r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 ๐๑๐๖/</a:t>
            </a:r>
          </a:p>
        </p:txBody>
      </p:sp>
      <p:sp>
        <p:nvSpPr>
          <p:cNvPr id="3615748" name="AutoShape 4"/>
          <p:cNvSpPr>
            <a:spLocks noChangeArrowheads="1"/>
          </p:cNvSpPr>
          <p:nvPr/>
        </p:nvSpPr>
        <p:spPr bwMode="auto">
          <a:xfrm rot="-2729893">
            <a:off x="3821112" y="5837238"/>
            <a:ext cx="720725" cy="5143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61574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20713"/>
            <a:ext cx="6481763" cy="792162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รหัสตัวพยัญชนะประจำคณะกรรมการ</a:t>
            </a:r>
            <a:endParaRPr lang="th-TH" sz="4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5750" y="428625"/>
            <a:ext cx="8858250" cy="6072188"/>
          </a:xfrm>
        </p:spPr>
        <p:txBody>
          <a:bodyPr/>
          <a:lstStyle/>
          <a:p>
            <a:pPr indent="-609600" algn="l" eaLnBrk="1" hangingPunct="1">
              <a:spcBef>
                <a:spcPts val="1200"/>
              </a:spcBef>
            </a:pPr>
            <a:r>
              <a:rPr lang="th-TH" b="1" smtClean="0">
                <a:solidFill>
                  <a:srgbClr val="000000"/>
                </a:solidFill>
              </a:rPr>
              <a:t>                </a:t>
            </a: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๒.  เลขประจำของเจ้าของเรื่อง 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ประกอบด้วย ตัวเลขสี่ตัว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                ๒.๑  สำหรับราชการบริหารส่วนกลาง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                         ตัวเลขสองตัวแรก หมายถึง ส่วนราชการ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ระดับกรม โดยเริ่มจากตัวเลข ๐๑ เรียงไปตามลำดับ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ส่วนราชการตามกฎหมายว่าด้วยการปรับปรุงกระทรวง </a:t>
            </a:r>
          </a:p>
          <a:p>
            <a:pPr indent="-609600" algn="l" eaLnBrk="1" hangingPunct="1">
              <a:spcBef>
                <a:spcPts val="1200"/>
              </a:spcBef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</a:rPr>
              <a:t>ทบวง กรม  </a:t>
            </a:r>
          </a:p>
        </p:txBody>
      </p:sp>
      <p:sp>
        <p:nvSpPr>
          <p:cNvPr id="191491" name="Left Arrow Callout 2"/>
          <p:cNvSpPr>
            <a:spLocks noChangeArrowheads="1"/>
          </p:cNvSpPr>
          <p:nvPr/>
        </p:nvSpPr>
        <p:spPr bwMode="auto">
          <a:xfrm>
            <a:off x="5929322" y="0"/>
            <a:ext cx="2857520" cy="214311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134"/>
            </a:avLst>
          </a:prstGeom>
          <a:solidFill>
            <a:srgbClr val="A3E7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 dirty="0" smtClean="0"/>
              <a:t> หน่วยงาน</a:t>
            </a:r>
            <a:r>
              <a:rPr lang="th-TH" sz="3600" dirty="0"/>
              <a:t>เจ้าของเรื่อง</a:t>
            </a:r>
          </a:p>
          <a:p>
            <a:r>
              <a:rPr lang="th-TH" sz="3600" dirty="0" smtClean="0"/>
              <a:t>ผู้ดำเนินการ</a:t>
            </a:r>
          </a:p>
          <a:p>
            <a:r>
              <a:rPr lang="th-TH" sz="3600" dirty="0" smtClean="0"/>
              <a:t>เรื่องนั้น</a:t>
            </a:r>
            <a:endParaRPr lang="th-TH" sz="36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00063" y="1428750"/>
            <a:ext cx="8243887" cy="4032250"/>
          </a:xfrm>
        </p:spPr>
        <p:txBody>
          <a:bodyPr/>
          <a:lstStyle/>
          <a:p>
            <a:pPr marL="609600" indent="-609600" algn="l" eaLnBrk="1" hangingPunct="1"/>
            <a:r>
              <a:rPr lang="th-TH" sz="4800" b="1" smtClean="0">
                <a:solidFill>
                  <a:srgbClr val="000000"/>
                </a:solidFill>
              </a:rPr>
              <a:t>		    </a:t>
            </a: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ตัวเลขสองตัวหลัง หมายถึง สำนัก กอง</a:t>
            </a:r>
          </a:p>
          <a:p>
            <a:pPr marL="609600" indent="-609600" algn="l" eaLnBrk="1" hangingPunct="1"/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   หรือส่วนราชการที่มีฐานะเทียบกอง โดยเริ่มจาก</a:t>
            </a:r>
          </a:p>
          <a:p>
            <a:pPr marL="609600" indent="-609600" algn="l" eaLnBrk="1" hangingPunct="1"/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   ตัวเลข ๐๑ เรียงไปตามลำดับส่วนราชการ</a:t>
            </a:r>
          </a:p>
          <a:p>
            <a:pPr marL="609600" indent="-609600" algn="l" eaLnBrk="1" hangingPunct="1"/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   ตามกฎหมายว่าด้วยการแบ่งส่วนราชการ 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0825" y="908050"/>
            <a:ext cx="8642350" cy="5400675"/>
          </a:xfrm>
        </p:spPr>
        <p:txBody>
          <a:bodyPr/>
          <a:lstStyle/>
          <a:p>
            <a:pPr marL="609600" indent="-609600" algn="l" eaLnBrk="1" hangingPunct="1">
              <a:lnSpc>
                <a:spcPct val="80000"/>
              </a:lnSpc>
            </a:pPr>
            <a:r>
              <a:rPr lang="th-TH" sz="2800" b="1" smtClean="0">
                <a:solidFill>
                  <a:srgbClr val="0000FF"/>
                </a:solidFill>
              </a:rPr>
              <a:t>       </a:t>
            </a: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                                           นร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๑. สำนักงานปลัดสำนักนายกรัฐมนตรี              ๐๑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๒. กรมประชาสัมพันธ์                              	      ๐๒ 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สำนักงานปลัดสำนักนายกรัฐมนตรี	               นร ๐๑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 ๑. กองกลาง			               นร ๐๑๐๑/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 ๒ กองการเจ้าหน้าที่		               นร ๐๑๐๒/                      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 ๓. กองคลัง			               นร ๐๑๐๓/</a:t>
            </a:r>
            <a:endParaRPr lang="en-US" b="1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     </a:t>
            </a: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๔. ศูนย์เทคโนโลยีสารสนเทศ                    นร ๐๑๐๔/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      และการสื่อสาร 		        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๕. ศูนย์บริการประชาชน                             นร  ๐๑๐๕/ </a:t>
            </a:r>
          </a:p>
          <a:p>
            <a:pPr marL="609600" indent="-609600" algn="l" eaLnBrk="1" hangingPunct="1">
              <a:lnSpc>
                <a:spcPct val="80000"/>
              </a:lnSpc>
            </a:pPr>
            <a:r>
              <a:rPr lang="th-TH" b="1" smtClean="0">
                <a:solidFill>
                  <a:srgbClr val="000000"/>
                </a:solidFill>
                <a:latin typeface="Angsana New" pitchFamily="18" charset="-34"/>
              </a:rPr>
              <a:t>                ๖. สำนักกฎหมายและระเบียบกลาง	  นร ๐๑๐๖/</a:t>
            </a:r>
          </a:p>
        </p:txBody>
      </p:sp>
      <p:sp>
        <p:nvSpPr>
          <p:cNvPr id="148483" name="WordArt 3"/>
          <p:cNvSpPr>
            <a:spLocks noChangeArrowheads="1" noChangeShapeType="1" noTextEdit="1"/>
          </p:cNvSpPr>
          <p:nvPr/>
        </p:nvSpPr>
        <p:spPr bwMode="auto">
          <a:xfrm>
            <a:off x="5214938" y="0"/>
            <a:ext cx="392906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ngsana New"/>
                <a:cs typeface="Angsana New"/>
              </a:rPr>
              <a:t>รหัสพยัญชนะประจำกระทรวง</a:t>
            </a:r>
          </a:p>
        </p:txBody>
      </p:sp>
      <p:sp>
        <p:nvSpPr>
          <p:cNvPr id="148484" name="Line 4"/>
          <p:cNvSpPr>
            <a:spLocks noChangeShapeType="1"/>
          </p:cNvSpPr>
          <p:nvPr/>
        </p:nvSpPr>
        <p:spPr bwMode="auto">
          <a:xfrm flipH="1">
            <a:off x="5857875" y="714375"/>
            <a:ext cx="0" cy="3603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8485" name="WordArt 5"/>
          <p:cNvSpPr>
            <a:spLocks noChangeArrowheads="1" noChangeShapeType="1" noTextEdit="1"/>
          </p:cNvSpPr>
          <p:nvPr/>
        </p:nvSpPr>
        <p:spPr bwMode="auto">
          <a:xfrm>
            <a:off x="7596188" y="1484313"/>
            <a:ext cx="130492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ngsana New"/>
                <a:cs typeface="Angsana New"/>
              </a:rPr>
              <a:t>กรม</a:t>
            </a:r>
          </a:p>
        </p:txBody>
      </p:sp>
      <p:sp>
        <p:nvSpPr>
          <p:cNvPr id="148486" name="Line 6"/>
          <p:cNvSpPr>
            <a:spLocks noChangeShapeType="1"/>
          </p:cNvSpPr>
          <p:nvPr/>
        </p:nvSpPr>
        <p:spPr bwMode="auto">
          <a:xfrm flipH="1">
            <a:off x="6588125" y="1628775"/>
            <a:ext cx="863600" cy="158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8487" name="WordArt 7"/>
          <p:cNvSpPr>
            <a:spLocks noChangeArrowheads="1" noChangeShapeType="1" noTextEdit="1"/>
          </p:cNvSpPr>
          <p:nvPr/>
        </p:nvSpPr>
        <p:spPr bwMode="auto">
          <a:xfrm>
            <a:off x="6929438" y="6072188"/>
            <a:ext cx="1943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ngsana New"/>
                <a:cs typeface="Angsana New"/>
              </a:rPr>
              <a:t>สำนัก/กอง</a:t>
            </a:r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 flipV="1">
            <a:off x="6804025" y="6092825"/>
            <a:ext cx="0" cy="3603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8489" name="WordArt 9"/>
          <p:cNvSpPr>
            <a:spLocks noChangeArrowheads="1" noChangeShapeType="1" noTextEdit="1"/>
          </p:cNvSpPr>
          <p:nvPr/>
        </p:nvSpPr>
        <p:spPr bwMode="auto">
          <a:xfrm>
            <a:off x="571500" y="0"/>
            <a:ext cx="4314825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ngsana New"/>
                <a:cs typeface="Angsana New"/>
              </a:rPr>
              <a:t>ตัวอย่างเลขที่หนังสือ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628775"/>
            <a:ext cx="8712200" cy="3887788"/>
          </a:xfrm>
        </p:spPr>
        <p:txBody>
          <a:bodyPr/>
          <a:lstStyle/>
          <a:p>
            <a:pPr marL="609600" indent="-609600" algn="l" eaLnBrk="1" hangingPunct="1">
              <a:lnSpc>
                <a:spcPct val="85000"/>
              </a:lnSpc>
            </a:pPr>
            <a:r>
              <a:rPr lang="en-US" sz="2800" b="1" smtClean="0">
                <a:solidFill>
                  <a:srgbClr val="0000FF"/>
                </a:solidFill>
              </a:rPr>
              <a:t>           </a:t>
            </a: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สำนักงานปลัดสำนักนายกรัฐมนตรี	                    นร ๐๑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      สำนักกฎหมายและระเบียบกลาง          	        	       นร ๐๑๐๖/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		๑. ฝ่ายบริหารทั่วไป                      	       	       นร ๐๑๐๖.๑/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		๒. ส่วนกิจการสถานีวิทยุโทรทัศน์ระบบ UHF  นร ๐๑๐๖.๒/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		๓. ส่วนกฎหมาย                   		       นร ๐๑๐๖.๓/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		๔. ส่วนระเบียบกลาง                		       นร ๐๑๐๖.๔/</a:t>
            </a:r>
          </a:p>
          <a:p>
            <a:pPr marL="609600" indent="-609600" algn="l" eaLnBrk="1" hangingPunct="1">
              <a:lnSpc>
                <a:spcPct val="85000"/>
              </a:lnSpc>
            </a:pPr>
            <a:r>
              <a:rPr lang="en-US" b="1" smtClean="0">
                <a:solidFill>
                  <a:srgbClr val="000000"/>
                </a:solidFill>
                <a:latin typeface="Angsana New" pitchFamily="18" charset="-34"/>
              </a:rPr>
              <a:t>           		๕. กลุ่มงานอุทธรณ์การลงโทษ              	       นร ๐๑๐๖.๕/</a:t>
            </a:r>
          </a:p>
        </p:txBody>
      </p:sp>
      <p:sp>
        <p:nvSpPr>
          <p:cNvPr id="149507" name="WordArt 3"/>
          <p:cNvSpPr>
            <a:spLocks noChangeArrowheads="1" noChangeShapeType="1" noTextEdit="1"/>
          </p:cNvSpPr>
          <p:nvPr/>
        </p:nvSpPr>
        <p:spPr bwMode="auto">
          <a:xfrm>
            <a:off x="6156325" y="5734050"/>
            <a:ext cx="273685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ngsana New"/>
                <a:cs typeface="Angsana New"/>
              </a:rPr>
              <a:t>ส่วน/กลุ่ม/งาน/ฝ่าย</a:t>
            </a:r>
          </a:p>
        </p:txBody>
      </p:sp>
      <p:sp>
        <p:nvSpPr>
          <p:cNvPr id="149508" name="Line 4"/>
          <p:cNvSpPr>
            <a:spLocks noChangeShapeType="1"/>
          </p:cNvSpPr>
          <p:nvPr/>
        </p:nvSpPr>
        <p:spPr bwMode="auto">
          <a:xfrm flipV="1">
            <a:off x="8072438" y="5214938"/>
            <a:ext cx="0" cy="50482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9509" name="WordArt 5"/>
          <p:cNvSpPr>
            <a:spLocks noChangeArrowheads="1" noChangeShapeType="1" noTextEdit="1"/>
          </p:cNvSpPr>
          <p:nvPr/>
        </p:nvSpPr>
        <p:spPr bwMode="auto">
          <a:xfrm>
            <a:off x="857250" y="428625"/>
            <a:ext cx="7715250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ngsana New"/>
                <a:cs typeface="Angsana New"/>
              </a:rPr>
              <a:t>ตัวอย่างเลขที่หนังสือของหน่วยงานย่อย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7554" y="260648"/>
            <a:ext cx="2376487" cy="719138"/>
          </a:xfrm>
          <a:solidFill>
            <a:srgbClr val="0000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หนังสือเวียน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49275"/>
            <a:ext cx="9144000" cy="6308725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</a:pPr>
            <a:r>
              <a:rPr lang="th-TH" sz="900" b="1" dirty="0" smtClean="0">
                <a:solidFill>
                  <a:srgbClr val="0000FF"/>
                </a:solidFill>
              </a:rPr>
              <a:t>     </a:t>
            </a:r>
            <a:endParaRPr lang="th-TH" sz="1000" b="1" dirty="0" smtClean="0"/>
          </a:p>
          <a:p>
            <a:pPr marL="609600" indent="-609600" algn="l" eaLnBrk="1" hangingPunct="1">
              <a:lnSpc>
                <a:spcPct val="90000"/>
              </a:lnSpc>
            </a:pPr>
            <a:endParaRPr lang="th-TH" sz="1800" b="1" dirty="0" smtClean="0"/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1800" b="1" dirty="0" smtClean="0"/>
              <a:t>                                                                                    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หนังสือที่มีถึงผู้รับ</a:t>
            </a:r>
            <a:r>
              <a:rPr lang="th-TH" sz="4000" b="1" dirty="0" smtClean="0">
                <a:solidFill>
                  <a:srgbClr val="FF3300"/>
                </a:solidFill>
                <a:latin typeface="Angsana New" pitchFamily="18" charset="-34"/>
              </a:rPr>
              <a:t>เป็นจำนวนมาก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            มี</a:t>
            </a:r>
            <a:r>
              <a:rPr lang="th-TH" sz="4000" b="1" dirty="0" smtClean="0">
                <a:solidFill>
                  <a:srgbClr val="FF3300"/>
                </a:solidFill>
                <a:latin typeface="Angsana New" pitchFamily="18" charset="-34"/>
              </a:rPr>
              <a:t>ใจความอย่างเดียวกัน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๏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ให้เพิ่มรหัส </a:t>
            </a:r>
            <a:r>
              <a:rPr lang="th-TH" sz="4000" b="1" dirty="0" smtClean="0">
                <a:solidFill>
                  <a:srgbClr val="FF3300"/>
                </a:solidFill>
                <a:latin typeface="Angsana New" pitchFamily="18" charset="-34"/>
              </a:rPr>
              <a:t>ว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หน้าเลขทะเบียนหนังสือส่ง 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        เช่น  นร ๐๑๐๕/ว ๑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th-TH" sz="4000" b="1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           ๏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เลขทะเบียนหนังสือส่ง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ใช้</a:t>
            </a:r>
            <a:r>
              <a:rPr lang="th-TH" sz="4000" b="1" dirty="0" smtClean="0">
                <a:latin typeface="Angsana New" pitchFamily="18" charset="-34"/>
              </a:rPr>
              <a:t>เลขที่หนังสือเวียนโดยเฉพาะ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เริ่มตั้งแต่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เลข  ๑  เรียงตามลำดับไปจนสิ้นปีปฏิทิน หรือ</a:t>
            </a: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ใช้</a:t>
            </a:r>
            <a:r>
              <a:rPr lang="th-TH" sz="4000" b="1" dirty="0" smtClean="0">
                <a:latin typeface="Angsana New" pitchFamily="18" charset="-34"/>
              </a:rPr>
              <a:t>เลขที่ของหนังสือทั่วไป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ตามแบบหนังสือภายนอก</a:t>
            </a:r>
          </a:p>
        </p:txBody>
      </p:sp>
      <p:sp>
        <p:nvSpPr>
          <p:cNvPr id="153605" name="Left Arrow Callout 4"/>
          <p:cNvSpPr>
            <a:spLocks noChangeArrowheads="1"/>
          </p:cNvSpPr>
          <p:nvPr/>
        </p:nvSpPr>
        <p:spPr bwMode="auto">
          <a:xfrm>
            <a:off x="5786446" y="3000372"/>
            <a:ext cx="1928826" cy="71437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5364"/>
            </a:avLst>
          </a:prstGeom>
          <a:solidFill>
            <a:srgbClr val="66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  <a:latin typeface="Angsana New" pitchFamily="18" charset="-34"/>
              </a:rPr>
              <a:t>ว ไม่มีจุด 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1500166" y="1142984"/>
            <a:ext cx="18573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60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ว</a:t>
            </a:r>
            <a:endParaRPr lang="en-US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5327650" cy="3870325"/>
          </a:xfrm>
        </p:spPr>
        <p:txBody>
          <a:bodyPr/>
          <a:lstStyle/>
          <a:p>
            <a:pPr eaLnBrk="1" hangingPunct="1">
              <a:defRPr/>
            </a:pP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ระเบียบสำนักนายกรัฐมนตรี</a:t>
            </a:r>
            <a:b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ว่าด้วยงานสารบรรณ </a:t>
            </a:r>
            <a:b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พ.ศ. ๒๕๒๖ </a:t>
            </a:r>
            <a:b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และที่แก้ไขเพิ่มเติม</a:t>
            </a:r>
            <a:b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</a:rPr>
              <a:t>(ฉบับที่ ๒) พ.ศ. ๒๕๔๘</a:t>
            </a:r>
          </a:p>
        </p:txBody>
      </p:sp>
      <p:graphicFrame>
        <p:nvGraphicFramePr>
          <p:cNvPr id="959491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5651500" y="1412875"/>
          <a:ext cx="3208338" cy="410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hoto Editor Photo" r:id="rId3" imgW="7857143" imgH="11095238" progId="">
                  <p:embed/>
                </p:oleObj>
              </mc:Choice>
              <mc:Fallback>
                <p:oleObj name="Photo Editor Photo" r:id="rId3" imgW="7857143" imgH="11095238" progId="">
                  <p:embed/>
                  <p:pic>
                    <p:nvPicPr>
                      <p:cNvPr id="0" name="Picture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1412875"/>
                        <a:ext cx="3208338" cy="41036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12290" name="Object 3"/>
          <p:cNvGraphicFramePr>
            <a:graphicFrameLocks noChangeAspect="1"/>
          </p:cNvGraphicFramePr>
          <p:nvPr/>
        </p:nvGraphicFramePr>
        <p:xfrm>
          <a:off x="4048125" y="404813"/>
          <a:ext cx="9556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25" y="404813"/>
                        <a:ext cx="9556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619250" y="90805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66"/>
                </a:solidFill>
              </a:rPr>
              <a:t>ที่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258888" y="54927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ชั้นความเร็ว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706813" y="6165850"/>
            <a:ext cx="1728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ชั้นความลับ</a:t>
            </a:r>
            <a:r>
              <a:rPr lang="th-TH"/>
              <a:t>    </a:t>
            </a:r>
            <a:endParaRPr lang="th-TH" b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563938" y="92075"/>
            <a:ext cx="19446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219700" y="908050"/>
            <a:ext cx="3240088" cy="52863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ส่วนราชการเจ้าของหนังสือ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187450" y="197326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เรียน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403350" y="16287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เรื่อง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403350" y="226218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อ้างถึง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331913" y="2622550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สิ่งที่ส่งมาด้วย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114425" y="5300663"/>
            <a:ext cx="3673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ส่วนราชการเจ้าของเรื่อง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3995738" y="4221163"/>
            <a:ext cx="201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คำลงท้าย</a:t>
            </a:r>
            <a:endParaRPr lang="th-TH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635375" y="450850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(ลงชื่อ)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851275" y="4868863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(พิมพ์ชื่อเต็ม)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3851275" y="522922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ตำแหน่ง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6675438" y="61547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1692275" y="5589588"/>
            <a:ext cx="712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โทร. 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1692275" y="5949950"/>
            <a:ext cx="3313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โทรสาร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5435600" y="1412875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ที่ตั้ง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4356100" y="1700213"/>
            <a:ext cx="2303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วัน เดือน ปี</a:t>
            </a:r>
          </a:p>
        </p:txBody>
      </p:sp>
      <p:sp>
        <p:nvSpPr>
          <p:cNvPr id="3623959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3419475" y="2565400"/>
            <a:ext cx="4751388" cy="1935163"/>
          </a:xfrm>
          <a:solidFill>
            <a:srgbClr val="CCFF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smtClean="0"/>
              <a:t>   </a:t>
            </a:r>
            <a:r>
              <a:rPr lang="th-TH" sz="5400" b="1" smtClean="0">
                <a:latin typeface="Angsana New" pitchFamily="18" charset="-34"/>
              </a:rPr>
              <a:t>ให้ลงชื่อส่วนราชการ  </a:t>
            </a:r>
          </a:p>
          <a:p>
            <a:pPr marL="609600" indent="-609600" eaLnBrk="1" hangingPunct="1">
              <a:defRPr/>
            </a:pPr>
            <a:r>
              <a:rPr lang="th-TH" sz="5400" b="1" smtClean="0">
                <a:latin typeface="Angsana New" pitchFamily="18" charset="-34"/>
              </a:rPr>
              <a:t>  หรือ สถานที่ราชการ</a:t>
            </a:r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6227763" y="1484313"/>
            <a:ext cx="214312" cy="10080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76250"/>
            <a:ext cx="8135937" cy="1584325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th-TH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โดยหลักการ ส่วนราชการเจ้าของหนังสือ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</a:t>
            </a:r>
            <a:r>
              <a:rPr lang="th-TH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จะต้องสัมพันธ์กับผู้ลงนามในหนังสือ</a:t>
            </a:r>
            <a:r>
              <a:rPr lang="th-TH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</a:t>
            </a:r>
            <a:endParaRPr lang="th-TH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pic>
        <p:nvPicPr>
          <p:cNvPr id="155651" name="Picture 3" descr="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570351"/>
            <a:ext cx="3600450" cy="36718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5652" name="Oval 4"/>
          <p:cNvSpPr>
            <a:spLocks noChangeArrowheads="1"/>
          </p:cNvSpPr>
          <p:nvPr/>
        </p:nvSpPr>
        <p:spPr bwMode="auto">
          <a:xfrm>
            <a:off x="6443663" y="2565400"/>
            <a:ext cx="1223962" cy="6477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5653" name="Line 5"/>
          <p:cNvSpPr>
            <a:spLocks noChangeShapeType="1"/>
          </p:cNvSpPr>
          <p:nvPr/>
        </p:nvSpPr>
        <p:spPr bwMode="auto">
          <a:xfrm flipH="1">
            <a:off x="6588125" y="3284538"/>
            <a:ext cx="503238" cy="208915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5867400" y="5300663"/>
            <a:ext cx="14414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sp>
        <p:nvSpPr>
          <p:cNvPr id="155655" name="Oval 7"/>
          <p:cNvSpPr>
            <a:spLocks noChangeArrowheads="1"/>
          </p:cNvSpPr>
          <p:nvPr/>
        </p:nvSpPr>
        <p:spPr bwMode="auto">
          <a:xfrm>
            <a:off x="6011863" y="5300663"/>
            <a:ext cx="1152525" cy="6477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9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5175"/>
            <a:ext cx="8675688" cy="19431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        </a:t>
            </a:r>
          </a:p>
        </p:txBody>
      </p:sp>
      <p:sp>
        <p:nvSpPr>
          <p:cNvPr id="3625987" name="Text Box 3"/>
          <p:cNvSpPr txBox="1">
            <a:spLocks noChangeArrowheads="1"/>
          </p:cNvSpPr>
          <p:nvPr/>
        </p:nvSpPr>
        <p:spPr bwMode="auto">
          <a:xfrm>
            <a:off x="971550" y="692150"/>
            <a:ext cx="7559675" cy="1016000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6000"/>
              <a:t> </a:t>
            </a:r>
            <a:r>
              <a:rPr lang="th-TH" sz="600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ผู้มีอำนาจลงชื่อในหนังสือราชการ</a:t>
            </a:r>
            <a:endParaRPr lang="en-US" sz="6000" dirty="0"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3625988" name="Rectangle 4"/>
          <p:cNvSpPr>
            <a:spLocks noChangeArrowheads="1"/>
          </p:cNvSpPr>
          <p:nvPr/>
        </p:nvSpPr>
        <p:spPr bwMode="auto">
          <a:xfrm>
            <a:off x="827088" y="2276475"/>
            <a:ext cx="7993062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tx2"/>
              </a:buClr>
              <a:defRPr/>
            </a:pPr>
            <a:r>
              <a:rPr lang="th-TH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6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๑.  หัวหน้าส่วนราชการระดับกรม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defRPr/>
            </a:pPr>
            <a:r>
              <a:rPr lang="th-TH" sz="6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ขึ้นไป หรือผู้ว่าราชการจังหวัด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defRPr/>
            </a:pPr>
            <a:r>
              <a:rPr lang="th-TH" sz="6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ในทุกกรณี</a:t>
            </a:r>
            <a:r>
              <a:rPr lang="th-TH" sz="5400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7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71472" y="1643050"/>
            <a:ext cx="8208962" cy="4679950"/>
          </a:xfrm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b="1" dirty="0" smtClean="0">
                <a:solidFill>
                  <a:srgbClr val="CC0000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กระทรวง  ทบวง   กรม            เป็น         นิติบุคคล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สำนัก/กอง  ส่วน ฝ่าย  งาน      </a:t>
            </a:r>
            <a:r>
              <a:rPr lang="th-TH" sz="4400" b="1" dirty="0" smtClean="0">
                <a:solidFill>
                  <a:srgbClr val="FF3300"/>
                </a:solidFill>
                <a:latin typeface="Angsana New" pitchFamily="18" charset="-34"/>
                <a:cs typeface="Angsana New" pitchFamily="18" charset="-34"/>
              </a:rPr>
              <a:t>ไม่เป็น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นิติบุคคล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จังหวัด                                     เป็น         นิติบุคล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อำเภอ                                      </a:t>
            </a:r>
            <a:r>
              <a:rPr lang="th-TH" sz="4400" b="1" dirty="0" smtClean="0">
                <a:solidFill>
                  <a:srgbClr val="FF3300"/>
                </a:solidFill>
                <a:latin typeface="Angsana New" pitchFamily="18" charset="-34"/>
                <a:cs typeface="Angsana New" pitchFamily="18" charset="-34"/>
              </a:rPr>
              <a:t>ไม่เป็น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นิติบุคคล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อบจ. เทศบาล  อบต.                เป็น         นิติบุคคล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กรุงเทพมหานคร และเมืองพัทยา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5984" y="357166"/>
            <a:ext cx="4857784" cy="1015663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60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หลักผู้แทนนิติบุคคล</a:t>
            </a:r>
            <a:endParaRPr lang="en-US" sz="6000" b="1" cap="none" spc="0" dirty="0">
              <a:ln w="31550" cmpd="sng">
                <a:solidFill>
                  <a:srgbClr val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015663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60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h-TH" sz="60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หลักการติดต่อระหว่างส่วนราชการ</a:t>
            </a:r>
            <a:endParaRPr lang="en-US" sz="6000" b="1" cap="none" spc="0" dirty="0">
              <a:ln w="31550" cmpd="sng">
                <a:solidFill>
                  <a:srgbClr val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348800"/>
            <a:ext cx="8398453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dirty="0" smtClean="0">
                <a:solidFill>
                  <a:srgbClr val="000000"/>
                </a:solidFill>
              </a:rPr>
              <a:t>    ตามปกติ ข้าราชการตำแหน่งใดย่อมจะติดต่อโต้ตอบ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กับข้าราชการในตำแหน่งซึ่งอยู่ในระดับเดียวกันได้ เช่น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ปลัดกระทรวงกับปลัดกระทรวง หรืออธิบดีกับอธิบดี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เป็นต้น เว้นแต่เป็นเรื่องที่เกี่ยวกับวิชาการโดยเฉพาะ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หรือเป็นเรื่องที่จะสิ้นสุดเพียงเจ้าหน้าที่ผู้นั้น คือ 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อยู่ในความรับผิดชอบของเจ้าหน้าที่ผู้นั้น</a:t>
            </a:r>
          </a:p>
          <a:p>
            <a:r>
              <a:rPr lang="th-TH" sz="4400" dirty="0" smtClean="0">
                <a:solidFill>
                  <a:srgbClr val="000000"/>
                </a:solidFill>
              </a:rPr>
              <a:t>(ตามนัยมติคณะรัฐมนตรี เมื่อวันที่ ๑ มกราคม ๒๔๗๘)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580063" y="404813"/>
            <a:ext cx="2878137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กระทรวง...................</a:t>
            </a:r>
            <a:endParaRPr lang="th-TH" sz="3600" b="0">
              <a:solidFill>
                <a:srgbClr val="000000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มท ๐๒๐๑/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4356100" y="5451475"/>
            <a:ext cx="3024188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th-TH" sz="3600">
                <a:solidFill>
                  <a:srgbClr val="000000"/>
                </a:solidFill>
              </a:rPr>
              <a:t>ปลัดกระทรวง..............</a:t>
            </a:r>
            <a:endParaRPr lang="th-TH" sz="3600" b="0">
              <a:solidFill>
                <a:srgbClr val="000000"/>
              </a:solidFill>
            </a:endParaRP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2843213" y="484188"/>
            <a:ext cx="649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3300"/>
                </a:solidFill>
              </a:rPr>
              <a:t>๒๐</a:t>
            </a:r>
          </a:p>
        </p:txBody>
      </p:sp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3995738" y="3789363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</a:t>
            </a:r>
          </a:p>
        </p:txBody>
      </p:sp>
      <p:sp>
        <p:nvSpPr>
          <p:cNvPr id="13320" name="Text Box 11"/>
          <p:cNvSpPr txBox="1">
            <a:spLocks noChangeArrowheads="1"/>
          </p:cNvSpPr>
          <p:nvPr/>
        </p:nvSpPr>
        <p:spPr bwMode="auto">
          <a:xfrm>
            <a:off x="3132138" y="13414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3321" name="Text Box 12"/>
          <p:cNvSpPr txBox="1">
            <a:spLocks noChangeArrowheads="1"/>
          </p:cNvSpPr>
          <p:nvPr/>
        </p:nvSpPr>
        <p:spPr bwMode="auto">
          <a:xfrm rot="5400000">
            <a:off x="2704293" y="867551"/>
            <a:ext cx="865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 dirty="0"/>
          </a:p>
        </p:txBody>
      </p:sp>
      <p:sp>
        <p:nvSpPr>
          <p:cNvPr id="13322" name="Text Box 13"/>
          <p:cNvSpPr txBox="1">
            <a:spLocks noChangeArrowheads="1"/>
          </p:cNvSpPr>
          <p:nvPr/>
        </p:nvSpPr>
        <p:spPr bwMode="auto">
          <a:xfrm>
            <a:off x="1142976" y="1500174"/>
            <a:ext cx="3168650" cy="588962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cs typeface="AngsanaUPC" pitchFamily="18" charset="-34"/>
              </a:rPr>
              <a:t>ทะเบียนกลางของกระทรวง</a:t>
            </a:r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4356100" y="4797425"/>
            <a:ext cx="3024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(พิมพ์ชื่อและนามสกุล)</a:t>
            </a:r>
            <a:endParaRPr lang="th-TH" sz="36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1042988" y="55895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................</a:t>
            </a:r>
          </a:p>
        </p:txBody>
      </p:sp>
      <p:sp>
        <p:nvSpPr>
          <p:cNvPr id="13325" name="Text Box 16"/>
          <p:cNvSpPr txBox="1">
            <a:spLocks noChangeArrowheads="1"/>
          </p:cNvSpPr>
          <p:nvPr/>
        </p:nvSpPr>
        <p:spPr bwMode="auto">
          <a:xfrm>
            <a:off x="1042988" y="602773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โทรสาร.............</a:t>
            </a:r>
          </a:p>
        </p:txBody>
      </p:sp>
      <p:sp>
        <p:nvSpPr>
          <p:cNvPr id="13326" name="Text Box 17"/>
          <p:cNvSpPr txBox="1">
            <a:spLocks noChangeArrowheads="1"/>
          </p:cNvSpPr>
          <p:nvPr/>
        </p:nvSpPr>
        <p:spPr bwMode="auto">
          <a:xfrm>
            <a:off x="1042988" y="51577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สำนัก..........</a:t>
            </a:r>
          </a:p>
        </p:txBody>
      </p:sp>
      <p:sp>
        <p:nvSpPr>
          <p:cNvPr id="13327" name="Text Box 18"/>
          <p:cNvSpPr txBox="1">
            <a:spLocks noChangeArrowheads="1"/>
          </p:cNvSpPr>
          <p:nvPr/>
        </p:nvSpPr>
        <p:spPr bwMode="auto">
          <a:xfrm>
            <a:off x="1042988" y="4724400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กรม..................</a:t>
            </a:r>
          </a:p>
        </p:txBody>
      </p:sp>
      <p:sp>
        <p:nvSpPr>
          <p:cNvPr id="13328" name="Line 19"/>
          <p:cNvSpPr>
            <a:spLocks noChangeShapeType="1"/>
          </p:cNvSpPr>
          <p:nvPr/>
        </p:nvSpPr>
        <p:spPr bwMode="auto">
          <a:xfrm flipH="1">
            <a:off x="5003800" y="1052513"/>
            <a:ext cx="1223963" cy="439261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3329" name="Left Arrow Callout 17"/>
          <p:cNvSpPr>
            <a:spLocks noChangeArrowheads="1"/>
          </p:cNvSpPr>
          <p:nvPr/>
        </p:nvSpPr>
        <p:spPr bwMode="auto">
          <a:xfrm>
            <a:off x="5786438" y="2571750"/>
            <a:ext cx="2643187" cy="785813"/>
          </a:xfrm>
          <a:prstGeom prst="leftArrowCallout">
            <a:avLst>
              <a:gd name="adj1" fmla="val 25000"/>
              <a:gd name="adj2" fmla="val 25000"/>
              <a:gd name="adj3" fmla="val 24994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ระดับกระทรวง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นร ๐๒๐๕/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580063" y="476250"/>
            <a:ext cx="2663825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กรม......................... </a:t>
            </a:r>
            <a:endParaRPr lang="th-TH" sz="3600" b="0"/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4067175" y="5148263"/>
            <a:ext cx="3240088" cy="59531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/>
              <a:t>อธิบดีกรม...................... </a:t>
            </a:r>
            <a:endParaRPr lang="th-TH" sz="3600" b="0"/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2857500" y="500063"/>
            <a:ext cx="72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</a:rPr>
              <a:t>๒๑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4716463" y="4437063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4140200" y="3716338"/>
            <a:ext cx="2592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</a:t>
            </a:r>
          </a:p>
        </p:txBody>
      </p:sp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2843213" y="11255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4346" name="Text Box 13"/>
          <p:cNvSpPr txBox="1">
            <a:spLocks noChangeArrowheads="1"/>
          </p:cNvSpPr>
          <p:nvPr/>
        </p:nvSpPr>
        <p:spPr bwMode="auto">
          <a:xfrm rot="5400000">
            <a:off x="2761457" y="773906"/>
            <a:ext cx="865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14347" name="Text Box 14"/>
          <p:cNvSpPr txBox="1">
            <a:spLocks noChangeArrowheads="1"/>
          </p:cNvSpPr>
          <p:nvPr/>
        </p:nvSpPr>
        <p:spPr bwMode="auto">
          <a:xfrm>
            <a:off x="1547813" y="1412875"/>
            <a:ext cx="3095625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latin typeface="Angsana New" pitchFamily="18" charset="-34"/>
              </a:rPr>
              <a:t>ทะเบียนกลางของกรม</a:t>
            </a:r>
            <a:endParaRPr lang="th-TH" sz="3600" b="0">
              <a:latin typeface="Angsana New" pitchFamily="18" charset="-34"/>
            </a:endParaRPr>
          </a:p>
        </p:txBody>
      </p:sp>
      <p:sp>
        <p:nvSpPr>
          <p:cNvPr id="14348" name="Text Box 15"/>
          <p:cNvSpPr txBox="1">
            <a:spLocks noChangeArrowheads="1"/>
          </p:cNvSpPr>
          <p:nvPr/>
        </p:nvSpPr>
        <p:spPr bwMode="auto">
          <a:xfrm>
            <a:off x="4138613" y="4581525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(พิมพ์ชื่อและนามสกุล)</a:t>
            </a:r>
          </a:p>
        </p:txBody>
      </p:sp>
      <p:sp>
        <p:nvSpPr>
          <p:cNvPr id="14349" name="Text Box 16"/>
          <p:cNvSpPr txBox="1">
            <a:spLocks noChangeArrowheads="1"/>
          </p:cNvSpPr>
          <p:nvPr/>
        </p:nvSpPr>
        <p:spPr bwMode="auto">
          <a:xfrm>
            <a:off x="827088" y="53736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สำนักงาน..........</a:t>
            </a:r>
          </a:p>
        </p:txBody>
      </p:sp>
      <p:sp>
        <p:nvSpPr>
          <p:cNvPr id="14350" name="Text Box 17"/>
          <p:cNvSpPr txBox="1">
            <a:spLocks noChangeArrowheads="1"/>
          </p:cNvSpPr>
          <p:nvPr/>
        </p:nvSpPr>
        <p:spPr bwMode="auto">
          <a:xfrm>
            <a:off x="827088" y="581183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..............</a:t>
            </a:r>
          </a:p>
        </p:txBody>
      </p:sp>
      <p:sp>
        <p:nvSpPr>
          <p:cNvPr id="14351" name="Text Box 18"/>
          <p:cNvSpPr txBox="1">
            <a:spLocks noChangeArrowheads="1"/>
          </p:cNvSpPr>
          <p:nvPr/>
        </p:nvSpPr>
        <p:spPr bwMode="auto">
          <a:xfrm>
            <a:off x="827088" y="6308725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โทรสาร.............</a:t>
            </a:r>
          </a:p>
        </p:txBody>
      </p:sp>
      <p:sp>
        <p:nvSpPr>
          <p:cNvPr id="14352" name="Line 19"/>
          <p:cNvSpPr>
            <a:spLocks noChangeShapeType="1"/>
          </p:cNvSpPr>
          <p:nvPr/>
        </p:nvSpPr>
        <p:spPr bwMode="auto">
          <a:xfrm flipH="1">
            <a:off x="5003800" y="1125538"/>
            <a:ext cx="1152525" cy="403225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353" name="Left Arrow Callout 17"/>
          <p:cNvSpPr>
            <a:spLocks noChangeArrowheads="1"/>
          </p:cNvSpPr>
          <p:nvPr/>
        </p:nvSpPr>
        <p:spPr bwMode="auto">
          <a:xfrm>
            <a:off x="5643563" y="2571750"/>
            <a:ext cx="1928812" cy="785813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3269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ระดับกรม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อย ๐๐๑๖/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219700" y="260350"/>
            <a:ext cx="3168650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ศาลากลางจังหวัด.........</a:t>
            </a:r>
            <a:endParaRPr lang="th-TH" sz="3600" b="0"/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3276600" y="5580063"/>
            <a:ext cx="4392613" cy="59531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>
                <a:solidFill>
                  <a:srgbClr val="9966FF"/>
                </a:solidFill>
              </a:rPr>
              <a:t> </a:t>
            </a:r>
            <a:r>
              <a:rPr lang="th-TH" sz="3600"/>
              <a:t>ผู้ว่าราชการจังหวัด.......................</a:t>
            </a:r>
            <a:endParaRPr lang="th-TH" sz="3600" b="0"/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2643188" y="484188"/>
            <a:ext cx="849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</a:rPr>
              <a:t>๒๑</a:t>
            </a: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4716463" y="4437063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5368" name="Text Box 11"/>
          <p:cNvSpPr txBox="1">
            <a:spLocks noChangeArrowheads="1"/>
          </p:cNvSpPr>
          <p:nvPr/>
        </p:nvSpPr>
        <p:spPr bwMode="auto">
          <a:xfrm>
            <a:off x="4211638" y="4144963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</a:t>
            </a:r>
          </a:p>
        </p:txBody>
      </p:sp>
      <p:sp>
        <p:nvSpPr>
          <p:cNvPr id="15369" name="Text Box 12"/>
          <p:cNvSpPr txBox="1">
            <a:spLocks noChangeArrowheads="1"/>
          </p:cNvSpPr>
          <p:nvPr/>
        </p:nvSpPr>
        <p:spPr bwMode="auto">
          <a:xfrm>
            <a:off x="2843213" y="11255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 rot="5400000">
            <a:off x="2561432" y="867569"/>
            <a:ext cx="865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1500188" y="1500188"/>
            <a:ext cx="3095625" cy="588962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latin typeface="Tahoma" pitchFamily="34" charset="0"/>
                <a:cs typeface="AngsanaUPC" pitchFamily="18" charset="-34"/>
              </a:rPr>
              <a:t>ทะเบียนกลางของจังหวัด</a:t>
            </a:r>
            <a:endParaRPr lang="th-TH" sz="3200" b="0">
              <a:latin typeface="Tahoma" pitchFamily="34" charset="0"/>
              <a:cs typeface="AngsanaUPC" pitchFamily="18" charset="-34"/>
            </a:endParaRP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3995738" y="5013325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(พิมพ์ชื่อและนามสกุล)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827088" y="5734050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827088" y="53736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สำนัก..........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827088" y="6172200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</a:t>
            </a:r>
          </a:p>
        </p:txBody>
      </p:sp>
      <p:sp>
        <p:nvSpPr>
          <p:cNvPr id="15376" name="Line 19"/>
          <p:cNvSpPr>
            <a:spLocks noChangeShapeType="1"/>
          </p:cNvSpPr>
          <p:nvPr/>
        </p:nvSpPr>
        <p:spPr bwMode="auto">
          <a:xfrm flipH="1">
            <a:off x="5003800" y="908050"/>
            <a:ext cx="1223963" cy="46085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5377" name="Left Arrow Callout 17"/>
          <p:cNvSpPr>
            <a:spLocks noChangeArrowheads="1"/>
          </p:cNvSpPr>
          <p:nvPr/>
        </p:nvSpPr>
        <p:spPr bwMode="auto">
          <a:xfrm>
            <a:off x="5786438" y="2571750"/>
            <a:ext cx="2428875" cy="785813"/>
          </a:xfrm>
          <a:prstGeom prst="leftArrowCallout">
            <a:avLst>
              <a:gd name="adj1" fmla="val 25000"/>
              <a:gd name="adj2" fmla="val 25000"/>
              <a:gd name="adj3" fmla="val 24999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ระดับจังหวัด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21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5175"/>
            <a:ext cx="8675688" cy="19431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               </a:t>
            </a:r>
          </a:p>
        </p:txBody>
      </p:sp>
      <p:sp>
        <p:nvSpPr>
          <p:cNvPr id="3632131" name="Rectangle 3"/>
          <p:cNvSpPr>
            <a:spLocks noChangeArrowheads="1"/>
          </p:cNvSpPr>
          <p:nvPr/>
        </p:nvSpPr>
        <p:spPr bwMode="auto">
          <a:xfrm>
            <a:off x="250825" y="1412875"/>
            <a:ext cx="864076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>
              <a:buFontTx/>
              <a:buAutoNum type="thaiNumPeriod" startAt="2"/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ผู้ที่ได้รับมอบหมายหรือมอบอำนาจให้</a:t>
            </a:r>
          </a:p>
          <a:p>
            <a:pPr marL="533400" indent="-533400"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๏ รักษาราชการแทน</a:t>
            </a:r>
          </a:p>
          <a:p>
            <a:pPr marL="533400" indent="-533400"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๏ ปฏิบัติราชการแทน</a:t>
            </a:r>
          </a:p>
          <a:p>
            <a:pPr marL="533400" indent="-533400"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๏ อื่น ๆ ตามที่กฎหมายกำหนด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31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268413"/>
            <a:ext cx="9144000" cy="55895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endParaRPr lang="th-TH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แบบที่ ๑.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(...................................................)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รองปลัดกระทรวงมหาดไทย   ปฏิบัติราชการแทน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ปลัดกระทรวงมหาดไทย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แบบที่ ๒.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(....................................................)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รองปลัดกระทรวงมหาดไทย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ปฏิบัติราชการแทน   ปลัดกระทรวงมหาดไทย</a:t>
            </a:r>
            <a:endParaRPr lang="th-TH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3633155" name="Rectangle 3"/>
          <p:cNvSpPr>
            <a:spLocks noChangeArrowheads="1"/>
          </p:cNvSpPr>
          <p:nvPr/>
        </p:nvSpPr>
        <p:spPr bwMode="auto">
          <a:xfrm>
            <a:off x="1476375" y="692150"/>
            <a:ext cx="6481763" cy="771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คำถาม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: </a:t>
            </a:r>
            <a:r>
              <a:rPr lang="th-TH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เขียน/พิมพ์อย่างไรจึงจะถูกต้อง?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84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333375"/>
            <a:ext cx="9144000" cy="18716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th-TH" sz="4400" b="1" dirty="0" smtClean="0"/>
              <a:t>  </a:t>
            </a:r>
            <a:r>
              <a:rPr lang="th-TH" sz="4400" b="1" dirty="0" smtClean="0">
                <a:solidFill>
                  <a:srgbClr val="000000"/>
                </a:solidFill>
              </a:rPr>
              <a:t>โดยปกติให้มีสำเนาคู่ฉบับ เก็บไว้ที่ต้นเรื่อง ๑ ฉบับ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</a:rPr>
              <a:t>และให้มีสำเนาเก็บไว้ที่หน่วยงานสารบรรณกลาง ๑ ฉบับ</a:t>
            </a:r>
            <a:endParaRPr lang="th-TH" b="1" dirty="0" smtClean="0">
              <a:solidFill>
                <a:srgbClr val="000000"/>
              </a:solidFill>
              <a:latin typeface="Angsana New" pitchFamily="18" charset="-34"/>
            </a:endParaRPr>
          </a:p>
        </p:txBody>
      </p:sp>
      <p:pic>
        <p:nvPicPr>
          <p:cNvPr id="199683" name="Picture 3" descr="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44675"/>
            <a:ext cx="3995737" cy="4249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9684" name="Picture 4" descr="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357438"/>
            <a:ext cx="3673475" cy="4027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9685" name="Picture 5" descr="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571750"/>
            <a:ext cx="3643312" cy="400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9686" name="Rectangle 6"/>
          <p:cNvSpPr>
            <a:spLocks noChangeArrowheads="1"/>
          </p:cNvSpPr>
          <p:nvPr/>
        </p:nvSpPr>
        <p:spPr bwMode="auto">
          <a:xfrm>
            <a:off x="4929188" y="5715000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99687" name="Text Box 7"/>
          <p:cNvSpPr txBox="1">
            <a:spLocks noChangeArrowheads="1"/>
          </p:cNvSpPr>
          <p:nvPr/>
        </p:nvSpPr>
        <p:spPr bwMode="auto">
          <a:xfrm>
            <a:off x="6215063" y="5357813"/>
            <a:ext cx="1092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solidFill>
                  <a:srgbClr val="000000"/>
                </a:solidFill>
              </a:rPr>
              <a:t>ตรวจ</a:t>
            </a:r>
          </a:p>
          <a:p>
            <a:r>
              <a:rPr lang="th-TH" sz="2400">
                <a:solidFill>
                  <a:srgbClr val="000000"/>
                </a:solidFill>
              </a:rPr>
              <a:t>ร่าง</a:t>
            </a:r>
          </a:p>
          <a:p>
            <a:r>
              <a:rPr lang="th-TH" sz="2400">
                <a:solidFill>
                  <a:srgbClr val="000000"/>
                </a:solidFill>
              </a:rPr>
              <a:t>พิมพ์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54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809625"/>
            <a:ext cx="9144000" cy="6048375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ผู้อำนวยการส่วนระเบียบกลาง รักษาราชการแทน</a:t>
            </a:r>
          </a:p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ผู้อำนวยการสำนักกฎหมายและระเบียบกลาง ปฏิบัติราชการแทน</a:t>
            </a:r>
          </a:p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ปลัดสำนักนายกรัฐมนตรี </a:t>
            </a:r>
          </a:p>
          <a:p>
            <a:pPr marL="609600" indent="-609600" eaLnBrk="1" hangingPunct="1">
              <a:defRPr/>
            </a:pPr>
            <a:endParaRPr lang="th-TH" sz="3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นิติกรชำนาญการพิเศษ รักษาการในตำแหน่งผู้อำนวยการส่วนระเบียบกลาง</a:t>
            </a:r>
          </a:p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รักษาราชการแทน ผู้อำนวยการสำนักกฎหมายและระเบียบกลาง</a:t>
            </a:r>
          </a:p>
          <a:p>
            <a:pPr marL="609600" indent="-609600" eaLnBrk="1" hangingPunct="1">
              <a:defRPr/>
            </a:pPr>
            <a:r>
              <a:rPr lang="th-TH" sz="3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ปฏิบัติราชการแทน ปลัดสำนักนายกรัฐมนตรี</a:t>
            </a:r>
          </a:p>
          <a:p>
            <a:pPr marL="609600" indent="-609600" eaLnBrk="1" hangingPunct="1">
              <a:defRPr/>
            </a:pPr>
            <a:endParaRPr lang="th-TH" sz="3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908050"/>
            <a:ext cx="8388350" cy="5111750"/>
          </a:xfrm>
        </p:spPr>
        <p:txBody>
          <a:bodyPr/>
          <a:lstStyle/>
          <a:p>
            <a:pPr marL="609600" indent="-609600" algn="l" eaLnBrk="1" hangingPunct="1"/>
            <a:r>
              <a:rPr lang="th-TH" sz="2400" b="1" smtClean="0">
                <a:solidFill>
                  <a:srgbClr val="CC0000"/>
                </a:solidFill>
              </a:rPr>
              <a:t>                </a:t>
            </a: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๓.  หัวหน้าส่วนราชการระดับกรมขึ้นไป 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หรือผู้ว่าราชการจังหวัด จะกำหนดให้ผู้ดำรงตำแหน่งใด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ลงชื่อในหนังสือราชการได้เฉพาะหนังสือที่อยู่ในหน้าที่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ของผู้ดำรงตำแหน่งนั้น หรือของส่วนราชการซึ่งอยู่ใน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บังคับบัญชาของผู้ดำรงตำแหน่งนั้น  และหนังสือดังกล่าว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ไม่ก่อให้เกิดนิติสัมพันธ์กับส่วนราชการระดับกรม</a:t>
            </a:r>
          </a:p>
          <a:p>
            <a:pPr marL="609600" indent="-609600" algn="l" eaLnBrk="1" hangingPunct="1"/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</a:rPr>
              <a:t>     หรือจังหวัด</a:t>
            </a:r>
          </a:p>
        </p:txBody>
      </p:sp>
      <p:sp>
        <p:nvSpPr>
          <p:cNvPr id="3" name="Left Arrow Callout 2"/>
          <p:cNvSpPr/>
          <p:nvPr/>
        </p:nvSpPr>
        <p:spPr bwMode="auto">
          <a:xfrm>
            <a:off x="2571736" y="5286388"/>
            <a:ext cx="2786082" cy="121444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890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ไม่ผูกพันกรม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หรือจังหวัด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อย ๐๐๑๖/</a:t>
            </a:r>
          </a:p>
        </p:txBody>
      </p:sp>
      <p:sp>
        <p:nvSpPr>
          <p:cNvPr id="3634180" name="Text Box 4"/>
          <p:cNvSpPr txBox="1">
            <a:spLocks noChangeArrowheads="1"/>
          </p:cNvSpPr>
          <p:nvPr/>
        </p:nvSpPr>
        <p:spPr bwMode="auto">
          <a:xfrm>
            <a:off x="5219700" y="260350"/>
            <a:ext cx="3168650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กอง/สำนัก ................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276600" y="5580063"/>
            <a:ext cx="4392613" cy="595312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>
                <a:solidFill>
                  <a:srgbClr val="9966FF"/>
                </a:solidFill>
              </a:rPr>
              <a:t> </a:t>
            </a:r>
            <a:r>
              <a:rPr lang="th-TH" sz="3600">
                <a:solidFill>
                  <a:srgbClr val="000000"/>
                </a:solidFill>
              </a:rPr>
              <a:t>ผู้อำนวยการกอง/สำนัก ..............</a:t>
            </a:r>
            <a:endParaRPr lang="th-TH" sz="3600" b="0">
              <a:solidFill>
                <a:srgbClr val="000000"/>
              </a:solidFill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2643188" y="500063"/>
            <a:ext cx="72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6600"/>
                </a:solidFill>
              </a:rPr>
              <a:t>๒๑</a:t>
            </a:r>
          </a:p>
        </p:txBody>
      </p:sp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4716463" y="4437063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4211638" y="4144963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</a:t>
            </a:r>
          </a:p>
        </p:txBody>
      </p:sp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2843213" y="11255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6394" name="Text Box 13"/>
          <p:cNvSpPr txBox="1">
            <a:spLocks noChangeArrowheads="1"/>
          </p:cNvSpPr>
          <p:nvPr/>
        </p:nvSpPr>
        <p:spPr bwMode="auto">
          <a:xfrm rot="5400000">
            <a:off x="2489994" y="939006"/>
            <a:ext cx="865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1571625" y="1571625"/>
            <a:ext cx="2786063" cy="588963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>
                <a:solidFill>
                  <a:srgbClr val="000000"/>
                </a:solidFill>
                <a:latin typeface="Tahoma" pitchFamily="34" charset="0"/>
                <a:cs typeface="AngsanaUPC" pitchFamily="18" charset="-34"/>
              </a:rPr>
              <a:t>ทะเบียนของกอง/สำนัก</a:t>
            </a:r>
            <a:endParaRPr lang="th-TH" sz="3200" b="0" dirty="0">
              <a:solidFill>
                <a:srgbClr val="000000"/>
              </a:solidFill>
              <a:latin typeface="Tahoma" pitchFamily="34" charset="0"/>
              <a:cs typeface="AngsanaUPC" pitchFamily="18" charset="-34"/>
            </a:endParaRPr>
          </a:p>
        </p:txBody>
      </p:sp>
      <p:sp>
        <p:nvSpPr>
          <p:cNvPr id="16396" name="Text Box 15"/>
          <p:cNvSpPr txBox="1">
            <a:spLocks noChangeArrowheads="1"/>
          </p:cNvSpPr>
          <p:nvPr/>
        </p:nvSpPr>
        <p:spPr bwMode="auto">
          <a:xfrm>
            <a:off x="3995738" y="5013325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(พิมพ์ชื่อและนามสกุล)</a:t>
            </a:r>
          </a:p>
        </p:txBody>
      </p:sp>
      <p:sp>
        <p:nvSpPr>
          <p:cNvPr id="16397" name="Text Box 16"/>
          <p:cNvSpPr txBox="1">
            <a:spLocks noChangeArrowheads="1"/>
          </p:cNvSpPr>
          <p:nvPr/>
        </p:nvSpPr>
        <p:spPr bwMode="auto">
          <a:xfrm>
            <a:off x="827088" y="5734050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</a:t>
            </a:r>
          </a:p>
        </p:txBody>
      </p:sp>
      <p:sp>
        <p:nvSpPr>
          <p:cNvPr id="16398" name="Text Box 17"/>
          <p:cNvSpPr txBox="1">
            <a:spLocks noChangeArrowheads="1"/>
          </p:cNvSpPr>
          <p:nvPr/>
        </p:nvSpPr>
        <p:spPr bwMode="auto">
          <a:xfrm>
            <a:off x="827088" y="53736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ฝ่าย ..........</a:t>
            </a:r>
          </a:p>
        </p:txBody>
      </p:sp>
      <p:sp>
        <p:nvSpPr>
          <p:cNvPr id="16399" name="Text Box 18"/>
          <p:cNvSpPr txBox="1">
            <a:spLocks noChangeArrowheads="1"/>
          </p:cNvSpPr>
          <p:nvPr/>
        </p:nvSpPr>
        <p:spPr bwMode="auto">
          <a:xfrm>
            <a:off x="827088" y="6172200"/>
            <a:ext cx="2173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 ..........</a:t>
            </a:r>
          </a:p>
        </p:txBody>
      </p:sp>
      <p:sp>
        <p:nvSpPr>
          <p:cNvPr id="16400" name="Line 19"/>
          <p:cNvSpPr>
            <a:spLocks noChangeShapeType="1"/>
          </p:cNvSpPr>
          <p:nvPr/>
        </p:nvSpPr>
        <p:spPr bwMode="auto">
          <a:xfrm flipH="1">
            <a:off x="5003800" y="908050"/>
            <a:ext cx="1223963" cy="46085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6401" name="Left Arrow Callout 18"/>
          <p:cNvSpPr>
            <a:spLocks noChangeArrowheads="1"/>
          </p:cNvSpPr>
          <p:nvPr/>
        </p:nvSpPr>
        <p:spPr bwMode="auto">
          <a:xfrm>
            <a:off x="5786438" y="2571750"/>
            <a:ext cx="2214562" cy="1214438"/>
          </a:xfrm>
          <a:prstGeom prst="leftArrowCallout">
            <a:avLst>
              <a:gd name="adj1" fmla="val 25000"/>
              <a:gd name="adj2" fmla="val 25000"/>
              <a:gd name="adj3" fmla="val 25006"/>
              <a:gd name="adj4" fmla="val 77449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</a:rPr>
              <a:t>ระดับกอง</a:t>
            </a:r>
          </a:p>
          <a:p>
            <a:r>
              <a:rPr lang="th-TH" dirty="0">
                <a:solidFill>
                  <a:srgbClr val="000000"/>
                </a:solidFill>
              </a:rPr>
              <a:t>หรือสำนัก</a:t>
            </a:r>
          </a:p>
          <a:p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22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3573463"/>
            <a:ext cx="9144000" cy="2713037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2800" dirty="0" smtClean="0"/>
              <a:t>                        </a:t>
            </a:r>
            <a:r>
              <a:rPr lang="th-TH" sz="4000" b="1" dirty="0" smtClean="0">
                <a:solidFill>
                  <a:srgbClr val="000000"/>
                </a:solidFill>
              </a:rPr>
              <a:t>ศาสตราจารย์ (ศ.) รองศาสตราจารย์ (รศ.) 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  ผู้ช่วยศาสตราจารย์ </a:t>
            </a:r>
            <a:r>
              <a:rPr lang="th-TH" b="1" dirty="0" smtClean="0">
                <a:solidFill>
                  <a:srgbClr val="000000"/>
                </a:solidFill>
              </a:rPr>
              <a:t> (</a:t>
            </a:r>
            <a:r>
              <a:rPr lang="th-TH" sz="4000" b="1" dirty="0" smtClean="0">
                <a:solidFill>
                  <a:srgbClr val="000000"/>
                </a:solidFill>
              </a:rPr>
              <a:t>ผศ.)  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FF3300"/>
                </a:solidFill>
              </a:rPr>
              <a:t>                  </a:t>
            </a:r>
            <a:r>
              <a:rPr lang="th-TH" sz="4000" b="1" dirty="0" smtClean="0">
                <a:solidFill>
                  <a:srgbClr val="FF0000"/>
                </a:solidFill>
              </a:rPr>
              <a:t>แต่ ดร.  นายแพทย์ แพทย์หญิง เภสัชกร  ใช้ไม่ได้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FF0000"/>
                </a:solidFill>
              </a:rPr>
              <a:t>        ในงานสารบรรณ ซึ่งไม่เกี่ยวกับงานวิชาชีพของข้าราชการ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endParaRPr lang="th-TH" sz="4000" b="1" dirty="0" smtClean="0">
              <a:solidFill>
                <a:srgbClr val="FF0000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endParaRPr lang="th-TH" sz="4000" b="1" dirty="0" smtClean="0">
              <a:solidFill>
                <a:srgbClr val="FF0000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endParaRPr lang="th-TH" b="1" dirty="0" smtClean="0">
              <a:solidFill>
                <a:srgbClr val="FF0000"/>
              </a:solidFill>
            </a:endParaRPr>
          </a:p>
        </p:txBody>
      </p:sp>
      <p:sp>
        <p:nvSpPr>
          <p:cNvPr id="162819" name="Text Box 4"/>
          <p:cNvSpPr txBox="1">
            <a:spLocks noChangeArrowheads="1"/>
          </p:cNvSpPr>
          <p:nvPr/>
        </p:nvSpPr>
        <p:spPr bwMode="auto">
          <a:xfrm>
            <a:off x="6877050" y="7532688"/>
            <a:ext cx="790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4192261" name="Text Box 5"/>
          <p:cNvSpPr txBox="1">
            <a:spLocks noChangeArrowheads="1"/>
          </p:cNvSpPr>
          <p:nvPr/>
        </p:nvSpPr>
        <p:spPr bwMode="auto">
          <a:xfrm rot="-182364">
            <a:off x="1898650" y="4379913"/>
            <a:ext cx="901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4192262" name="Text Box 6"/>
          <p:cNvSpPr txBox="1">
            <a:spLocks noChangeArrowheads="1"/>
          </p:cNvSpPr>
          <p:nvPr/>
        </p:nvSpPr>
        <p:spPr bwMode="auto">
          <a:xfrm rot="-182364">
            <a:off x="2541588" y="4379913"/>
            <a:ext cx="901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162822" name="Text Box 7"/>
          <p:cNvSpPr txBox="1">
            <a:spLocks noChangeArrowheads="1"/>
          </p:cNvSpPr>
          <p:nvPr/>
        </p:nvSpPr>
        <p:spPr bwMode="auto">
          <a:xfrm>
            <a:off x="4859338" y="5373688"/>
            <a:ext cx="433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4192264" name="Text Box 8"/>
          <p:cNvSpPr txBox="1">
            <a:spLocks noChangeArrowheads="1"/>
          </p:cNvSpPr>
          <p:nvPr/>
        </p:nvSpPr>
        <p:spPr bwMode="auto">
          <a:xfrm rot="-182364">
            <a:off x="3543300" y="4378325"/>
            <a:ext cx="1063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162824" name="Text Box 9"/>
          <p:cNvSpPr txBox="1">
            <a:spLocks noChangeArrowheads="1"/>
          </p:cNvSpPr>
          <p:nvPr/>
        </p:nvSpPr>
        <p:spPr bwMode="auto">
          <a:xfrm>
            <a:off x="5940425" y="5445125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4192266" name="Text Box 10"/>
          <p:cNvSpPr txBox="1">
            <a:spLocks noChangeArrowheads="1"/>
          </p:cNvSpPr>
          <p:nvPr/>
        </p:nvSpPr>
        <p:spPr bwMode="auto">
          <a:xfrm rot="-182364">
            <a:off x="4184650" y="4379913"/>
            <a:ext cx="901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162826" name="Text Box 11"/>
          <p:cNvSpPr txBox="1">
            <a:spLocks noChangeArrowheads="1"/>
          </p:cNvSpPr>
          <p:nvPr/>
        </p:nvSpPr>
        <p:spPr bwMode="auto">
          <a:xfrm>
            <a:off x="6300788" y="6453188"/>
            <a:ext cx="935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4192268" name="Text Box 12"/>
          <p:cNvSpPr txBox="1">
            <a:spLocks noChangeArrowheads="1"/>
          </p:cNvSpPr>
          <p:nvPr/>
        </p:nvSpPr>
        <p:spPr bwMode="auto">
          <a:xfrm rot="-182364">
            <a:off x="4827588" y="4379913"/>
            <a:ext cx="901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4192269" name="Text Box 13"/>
          <p:cNvSpPr txBox="1">
            <a:spLocks noChangeArrowheads="1"/>
          </p:cNvSpPr>
          <p:nvPr/>
        </p:nvSpPr>
        <p:spPr bwMode="auto">
          <a:xfrm>
            <a:off x="5572125" y="4357688"/>
            <a:ext cx="936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4192272" name="Text Box 16"/>
          <p:cNvSpPr txBox="1">
            <a:spLocks noChangeArrowheads="1"/>
          </p:cNvSpPr>
          <p:nvPr/>
        </p:nvSpPr>
        <p:spPr bwMode="auto">
          <a:xfrm>
            <a:off x="0" y="1989138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dirty="0"/>
              <a:t>                 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ร</a:t>
            </a:r>
            <a:r>
              <a:rPr lang="th-TH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ะเบียบสำนักนายกรัฐมนตรีว่าด้วยการใช้    </a:t>
            </a:r>
          </a:p>
          <a:p>
            <a:pPr>
              <a:defRPr/>
            </a:pPr>
            <a:r>
              <a:rPr lang="th-TH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ตำแหน่งทางวิชาการเป็นคำนำหน้านาม พ.ศ. ๒๕๓๖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 </a:t>
            </a:r>
            <a:endParaRPr lang="en-US" sz="44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4192273" name="Rectangle 17"/>
          <p:cNvSpPr>
            <a:spLocks noChangeArrowheads="1"/>
          </p:cNvSpPr>
          <p:nvPr/>
        </p:nvSpPr>
        <p:spPr bwMode="auto">
          <a:xfrm>
            <a:off x="2771775" y="765175"/>
            <a:ext cx="2989263" cy="7080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การใช้คำนำหน้านาม</a:t>
            </a:r>
            <a:endParaRPr lang="th-TH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162831" name="Text Box 13"/>
          <p:cNvSpPr txBox="1">
            <a:spLocks noChangeArrowheads="1"/>
          </p:cNvSpPr>
          <p:nvPr/>
        </p:nvSpPr>
        <p:spPr bwMode="auto">
          <a:xfrm rot="10800000">
            <a:off x="431800" y="3497263"/>
            <a:ext cx="9858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2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2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2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2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2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2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2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2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2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2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2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2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2261" grpId="0"/>
      <p:bldP spid="4192262" grpId="0"/>
      <p:bldP spid="4192264" grpId="0"/>
      <p:bldP spid="4192266" grpId="0"/>
      <p:bldP spid="4192268" grpId="0"/>
      <p:bldP spid="419226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61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28625" y="-642938"/>
            <a:ext cx="9144000" cy="6858001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dirty="0" smtClean="0"/>
              <a:t>                            </a:t>
            </a:r>
          </a:p>
          <a:p>
            <a:pPr marL="609600" indent="-609600" algn="l" eaLnBrk="1" hangingPunct="1">
              <a:defRPr/>
            </a:pPr>
            <a:endParaRPr lang="en-US" sz="6000" b="1" dirty="0" smtClean="0">
              <a:effectLst/>
            </a:endParaRPr>
          </a:p>
          <a:p>
            <a:pPr marL="609600" indent="-609600" algn="l" eaLnBrk="1" hangingPunct="1">
              <a:defRPr/>
            </a:pPr>
            <a:r>
              <a:rPr lang="en-US" sz="4800" b="1" dirty="0" smtClean="0">
                <a:effectLst/>
                <a:latin typeface="Browallia New" pitchFamily="34" charset="-34"/>
                <a:cs typeface="Browallia New" pitchFamily="34" charset="-34"/>
              </a:rPr>
              <a:t>     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ถ้ามี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ยศ  บรรดาศักดิ์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หรือ 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ฐานันดรศักดิ์         </a:t>
            </a:r>
          </a:p>
          <a:p>
            <a:pPr marL="609600" indent="-609600"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ให้พิมพ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์ยศไว้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หน้าลายมือชื่อ</a:t>
            </a:r>
          </a:p>
          <a:p>
            <a:pPr marL="609600" indent="-609600"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</a:rPr>
              <a:t>          พ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ลเอก     </a:t>
            </a:r>
            <a:r>
              <a:rPr lang="en-US" sz="4800" b="1" dirty="0" smtClean="0">
                <a:solidFill>
                  <a:srgbClr val="000000"/>
                </a:solidFill>
                <a:effectLst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effectLst/>
              </a:rPr>
              <a:t>                     </a:t>
            </a:r>
          </a:p>
          <a:p>
            <a:pPr marL="609600" indent="-609600"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</a:rPr>
              <a:t>                      </a:t>
            </a:r>
          </a:p>
        </p:txBody>
      </p:sp>
      <p:sp>
        <p:nvSpPr>
          <p:cNvPr id="3506179" name="Text Box 3"/>
          <p:cNvSpPr txBox="1">
            <a:spLocks noChangeArrowheads="1"/>
          </p:cNvSpPr>
          <p:nvPr/>
        </p:nvSpPr>
        <p:spPr bwMode="auto">
          <a:xfrm>
            <a:off x="3348038" y="4581525"/>
            <a:ext cx="45815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(พิมพ์ชื่อ  นามสกุล)</a:t>
            </a:r>
          </a:p>
        </p:txBody>
      </p:sp>
      <p:sp>
        <p:nvSpPr>
          <p:cNvPr id="3506180" name="Text Box 4"/>
          <p:cNvSpPr txBox="1">
            <a:spLocks noChangeArrowheads="1"/>
          </p:cNvSpPr>
          <p:nvPr/>
        </p:nvSpPr>
        <p:spPr bwMode="auto">
          <a:xfrm rot="10800000">
            <a:off x="928688" y="3000375"/>
            <a:ext cx="1368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</a:p>
        </p:txBody>
      </p:sp>
      <p:sp>
        <p:nvSpPr>
          <p:cNvPr id="3506181" name="Text Box 5"/>
          <p:cNvSpPr txBox="1">
            <a:spLocks noChangeArrowheads="1"/>
          </p:cNvSpPr>
          <p:nvPr/>
        </p:nvSpPr>
        <p:spPr bwMode="auto">
          <a:xfrm>
            <a:off x="4429125" y="5357813"/>
            <a:ext cx="2879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ตำแหน่ง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0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0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61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720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260350"/>
            <a:ext cx="9144000" cy="633730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800" b="1" dirty="0" smtClean="0">
                <a:effectLst/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ถ้า</a:t>
            </a:r>
            <a:r>
              <a:rPr lang="th-TH" sz="4400" b="1" dirty="0" smtClean="0">
                <a:solidFill>
                  <a:srgbClr val="000000"/>
                </a:solidFill>
                <a:effectLst/>
              </a:rPr>
              <a:t>ผู้ดำรงตำแหน่งทางวิชาการมีสิทธิใช้คำนำหน้านาม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อย่างอื่นด้วย ให้เรียงลำดับก่อนหลัง  ดังนี้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        ๑. ตำแหน่งทางวิชาการ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        ๒. ยศ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        ๓. บรรดาศักดิ์ ฐานันดรศักดิ์ หรือ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            คำนำหน้านามสตรีที่ได้รับ  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                 พระราชทานเครื่องราชอิสริยาภรณ์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209923" name="Left Arrow Callout 2"/>
          <p:cNvSpPr>
            <a:spLocks noChangeArrowheads="1"/>
          </p:cNvSpPr>
          <p:nvPr/>
        </p:nvSpPr>
        <p:spPr bwMode="auto">
          <a:xfrm>
            <a:off x="6572264" y="3857628"/>
            <a:ext cx="2214589" cy="185737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1359"/>
            </a:avLst>
          </a:prstGeom>
          <a:solidFill>
            <a:srgbClr val="A3E7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000000"/>
                </a:solidFill>
              </a:rPr>
              <a:t>ท่านผู้หญิง คุณหญิง หรือคุณ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ext Box 2"/>
          <p:cNvSpPr txBox="1">
            <a:spLocks noChangeArrowheads="1"/>
          </p:cNvSpPr>
          <p:nvPr/>
        </p:nvSpPr>
        <p:spPr bwMode="auto">
          <a:xfrm>
            <a:off x="0" y="84138"/>
            <a:ext cx="8924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</a:t>
            </a:r>
            <a:r>
              <a:rPr lang="en-US" sz="6600"/>
              <a:t>		</a:t>
            </a:r>
            <a:endParaRPr lang="en-US" sz="5400">
              <a:solidFill>
                <a:srgbClr val="000000"/>
              </a:solidFill>
            </a:endParaRPr>
          </a:p>
          <a:p>
            <a:endParaRPr lang="en-US" sz="5400">
              <a:solidFill>
                <a:srgbClr val="000000"/>
              </a:solidFill>
            </a:endParaRPr>
          </a:p>
          <a:p>
            <a:r>
              <a:rPr lang="en-US" sz="5400">
                <a:solidFill>
                  <a:schemeClr val="tx2"/>
                </a:solidFill>
              </a:rPr>
              <a:t>พันตำรวจเอก                          </a:t>
            </a:r>
          </a:p>
          <a:p>
            <a:r>
              <a:rPr lang="en-US" sz="5400">
                <a:solidFill>
                  <a:schemeClr val="tx2"/>
                </a:solidFill>
              </a:rPr>
              <a:t>            </a:t>
            </a:r>
            <a:r>
              <a:rPr lang="en-US" sz="5400">
                <a:solidFill>
                  <a:schemeClr val="tx2"/>
                </a:solidFill>
                <a:latin typeface="Angsana New" pitchFamily="18" charset="-34"/>
              </a:rPr>
              <a:t>(ศาสตราจารย์  หม่อม</a:t>
            </a:r>
            <a:r>
              <a:rPr lang="th-TH" sz="5400">
                <a:solidFill>
                  <a:schemeClr val="tx2"/>
                </a:solidFill>
                <a:latin typeface="Angsana New" pitchFamily="18" charset="-34"/>
              </a:rPr>
              <a:t>เจ้า ..........</a:t>
            </a:r>
            <a:r>
              <a:rPr lang="en-US" sz="5400">
                <a:solidFill>
                  <a:schemeClr val="tx2"/>
                </a:solidFill>
                <a:latin typeface="Angsana New" pitchFamily="18" charset="-34"/>
              </a:rPr>
              <a:t>....</a:t>
            </a:r>
            <a:r>
              <a:rPr lang="en-US">
                <a:solidFill>
                  <a:schemeClr val="tx2"/>
                </a:solidFill>
                <a:latin typeface="Angsana New" pitchFamily="18" charset="-34"/>
              </a:rPr>
              <a:t>)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0" y="3500438"/>
            <a:ext cx="914558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/>
            <a:endParaRPr lang="en-US" sz="5400">
              <a:solidFill>
                <a:srgbClr val="000000"/>
              </a:solidFill>
            </a:endParaRPr>
          </a:p>
          <a:p>
            <a:pPr marL="533400" indent="-533400"/>
            <a:r>
              <a:rPr lang="en-US" sz="5400">
                <a:solidFill>
                  <a:schemeClr val="tx2"/>
                </a:solidFill>
                <a:latin typeface="Angsana New" pitchFamily="18" charset="-34"/>
              </a:rPr>
              <a:t>ศาสตราจารย์  พันตำรวจเอก            </a:t>
            </a:r>
          </a:p>
          <a:p>
            <a:pPr marL="533400" indent="-533400"/>
            <a:r>
              <a:rPr lang="en-US" sz="5400">
                <a:solidFill>
                  <a:schemeClr val="tx2"/>
                </a:solidFill>
                <a:latin typeface="Angsana New" pitchFamily="18" charset="-34"/>
              </a:rPr>
              <a:t>                                          (หม่อม</a:t>
            </a:r>
            <a:r>
              <a:rPr lang="th-TH" sz="5400">
                <a:solidFill>
                  <a:schemeClr val="tx2"/>
                </a:solidFill>
                <a:latin typeface="Angsana New" pitchFamily="18" charset="-34"/>
              </a:rPr>
              <a:t>เจ้า ...............</a:t>
            </a:r>
            <a:r>
              <a:rPr lang="en-US" sz="5400">
                <a:solidFill>
                  <a:schemeClr val="tx2"/>
                </a:solidFill>
                <a:latin typeface="Angsana New" pitchFamily="18" charset="-34"/>
              </a:rPr>
              <a:t>)</a:t>
            </a:r>
          </a:p>
        </p:txBody>
      </p:sp>
      <p:sp>
        <p:nvSpPr>
          <p:cNvPr id="3508230" name="Rectangle 6"/>
          <p:cNvSpPr>
            <a:spLocks noChangeArrowheads="1"/>
          </p:cNvSpPr>
          <p:nvPr/>
        </p:nvSpPr>
        <p:spPr bwMode="auto">
          <a:xfrm>
            <a:off x="2268538" y="549275"/>
            <a:ext cx="4752975" cy="833438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การลงชื่อในหนังสือราชการ</a:t>
            </a:r>
            <a:endParaRPr lang="th-TH" sz="4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9250" name="Text Box 2"/>
          <p:cNvSpPr txBox="1">
            <a:spLocks noChangeArrowheads="1"/>
          </p:cNvSpPr>
          <p:nvPr/>
        </p:nvSpPr>
        <p:spPr bwMode="auto">
          <a:xfrm>
            <a:off x="0" y="476250"/>
            <a:ext cx="325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/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0" y="1484313"/>
            <a:ext cx="914558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/>
            <a:r>
              <a:rPr lang="th-TH" sz="5400"/>
              <a:t>			</a:t>
            </a:r>
          </a:p>
          <a:p>
            <a:pPr marL="533400" indent="-533400"/>
            <a:endParaRPr lang="th-TH" sz="5400">
              <a:solidFill>
                <a:srgbClr val="FFFF00"/>
              </a:solidFill>
            </a:endParaRPr>
          </a:p>
          <a:p>
            <a:pPr marL="533400" indent="-533400"/>
            <a:r>
              <a:rPr lang="th-TH" sz="5400">
                <a:solidFill>
                  <a:srgbClr val="000000"/>
                </a:solidFill>
              </a:rPr>
              <a:t>เรียน  ศาสตราจารย์ พันตำรวจเอก หม่อมเจ้า ...</a:t>
            </a:r>
            <a:endParaRPr lang="en-US" sz="5400">
              <a:solidFill>
                <a:srgbClr val="000000"/>
              </a:solidFill>
            </a:endParaRPr>
          </a:p>
        </p:txBody>
      </p:sp>
      <p:sp>
        <p:nvSpPr>
          <p:cNvPr id="3509253" name="Rectangle 5"/>
          <p:cNvSpPr>
            <a:spLocks noChangeArrowheads="1"/>
          </p:cNvSpPr>
          <p:nvPr/>
        </p:nvSpPr>
        <p:spPr bwMode="auto">
          <a:xfrm>
            <a:off x="1979613" y="1341438"/>
            <a:ext cx="5327650" cy="833437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การเรียกขานในงานสารบรรณฯ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4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713" y="476250"/>
            <a:ext cx="5832475" cy="1038225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th-TH" sz="6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6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ส่วนราชการเจ้าของเรื่อง</a:t>
            </a:r>
            <a:endParaRPr lang="en-US" sz="60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74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773238"/>
            <a:ext cx="8893175" cy="5084762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2400" dirty="0" smtClean="0"/>
              <a:t>  </a:t>
            </a:r>
            <a:r>
              <a:rPr lang="th-TH" sz="2400" dirty="0" smtClean="0"/>
              <a:t>       </a:t>
            </a:r>
            <a:r>
              <a:rPr lang="th-TH" sz="4800" b="1" dirty="0" smtClean="0">
                <a:solidFill>
                  <a:srgbClr val="000000"/>
                </a:solidFill>
                <a:cs typeface="Browallia New" pitchFamily="34" charset="-34"/>
              </a:rPr>
              <a:t>๏  ร</a:t>
            </a:r>
            <a:r>
              <a:rPr lang="en-US" sz="4800" b="1" dirty="0" smtClean="0">
                <a:solidFill>
                  <a:srgbClr val="000000"/>
                </a:solidFill>
              </a:rPr>
              <a:t>ะดับกระทรวง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00"/>
                </a:solidFill>
              </a:rPr>
              <a:t>      ให้ลงชื่อส่วนราชการ</a:t>
            </a:r>
            <a:r>
              <a:rPr lang="th-TH" sz="4800" b="1" dirty="0" smtClean="0">
                <a:solidFill>
                  <a:srgbClr val="000000"/>
                </a:solidFill>
              </a:rPr>
              <a:t>เจ้าของเรื่อง </a:t>
            </a:r>
            <a:endParaRPr lang="en-US" sz="4800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00"/>
                </a:solidFill>
              </a:rPr>
              <a:t>      ทั้งในระดับกรม และ</a:t>
            </a:r>
            <a:r>
              <a:rPr lang="th-TH" sz="4800" b="1" dirty="0" smtClean="0">
                <a:solidFill>
                  <a:srgbClr val="000000"/>
                </a:solidFill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</a:rPr>
              <a:t>กอง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00"/>
                </a:solidFill>
              </a:rPr>
              <a:t>   </a:t>
            </a:r>
            <a:r>
              <a:rPr lang="en-US" sz="48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en-US" sz="4800" b="1" dirty="0" smtClean="0">
                <a:solidFill>
                  <a:srgbClr val="000000"/>
                </a:solidFill>
              </a:rPr>
              <a:t> ระดับกรมลงมา</a:t>
            </a:r>
            <a:r>
              <a:rPr lang="th-TH" sz="4800" b="1" dirty="0" smtClean="0">
                <a:solidFill>
                  <a:srgbClr val="000000"/>
                </a:solidFill>
              </a:rPr>
              <a:t> </a:t>
            </a:r>
            <a:endParaRPr lang="en-US" sz="4800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00"/>
                </a:solidFill>
              </a:rPr>
              <a:t>      ให้ลงชื่อส่วนราชการ</a:t>
            </a:r>
            <a:r>
              <a:rPr lang="th-TH" sz="4800" b="1" dirty="0" smtClean="0">
                <a:solidFill>
                  <a:srgbClr val="000000"/>
                </a:solidFill>
              </a:rPr>
              <a:t>เจ้าของเรื่อง</a:t>
            </a:r>
            <a:endParaRPr lang="en-US" sz="4800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00"/>
                </a:solidFill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</a:rPr>
              <a:t> </a:t>
            </a:r>
            <a:r>
              <a:rPr lang="en-US" sz="4800" b="1" dirty="0" err="1" smtClean="0">
                <a:solidFill>
                  <a:srgbClr val="000000"/>
                </a:solidFill>
              </a:rPr>
              <a:t>เพียงระดับกอง</a:t>
            </a:r>
            <a:r>
              <a:rPr lang="en-US" sz="4800" b="1" dirty="0" smtClean="0">
                <a:solidFill>
                  <a:srgbClr val="000000"/>
                </a:solidFill>
              </a:rPr>
              <a:t> หรือ</a:t>
            </a:r>
            <a:r>
              <a:rPr lang="th-TH" sz="4800" b="1" dirty="0" smtClean="0">
                <a:solidFill>
                  <a:srgbClr val="000000"/>
                </a:solidFill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</a:rPr>
              <a:t>หน่วยงานที่รับผิดชอบ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580063" y="404813"/>
            <a:ext cx="2878137" cy="6508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สำนักนายกรัฐมนตรี</a:t>
            </a:r>
            <a:endParaRPr lang="th-TH" sz="3600" b="0">
              <a:solidFill>
                <a:srgbClr val="000000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นร ๐๑๐๖/</a:t>
            </a: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2714625" y="500063"/>
            <a:ext cx="649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๒๐</a:t>
            </a:r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3132138" y="13414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1042988" y="558958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................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1042988" y="602773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โทรสาร.............</a:t>
            </a:r>
          </a:p>
        </p:txBody>
      </p:sp>
      <p:sp>
        <p:nvSpPr>
          <p:cNvPr id="18441" name="Text Box 12"/>
          <p:cNvSpPr txBox="1">
            <a:spLocks noChangeArrowheads="1"/>
          </p:cNvSpPr>
          <p:nvPr/>
        </p:nvSpPr>
        <p:spPr bwMode="auto">
          <a:xfrm>
            <a:off x="1042988" y="5157788"/>
            <a:ext cx="4249737" cy="65087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สำนักกฎหมายและระเบียบกลาง</a:t>
            </a:r>
          </a:p>
        </p:txBody>
      </p:sp>
      <p:sp>
        <p:nvSpPr>
          <p:cNvPr id="18442" name="Text Box 13"/>
          <p:cNvSpPr txBox="1">
            <a:spLocks noChangeArrowheads="1"/>
          </p:cNvSpPr>
          <p:nvPr/>
        </p:nvSpPr>
        <p:spPr bwMode="auto">
          <a:xfrm>
            <a:off x="1042988" y="4581525"/>
            <a:ext cx="4681537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สำนักงานปลัดสำนักนายกรัฐมนตรี</a:t>
            </a:r>
          </a:p>
        </p:txBody>
      </p:sp>
      <p:sp>
        <p:nvSpPr>
          <p:cNvPr id="18443" name="Text Box 14"/>
          <p:cNvSpPr txBox="1">
            <a:spLocks noChangeArrowheads="1"/>
          </p:cNvSpPr>
          <p:nvPr/>
        </p:nvSpPr>
        <p:spPr bwMode="auto">
          <a:xfrm>
            <a:off x="4140200" y="3933825"/>
            <a:ext cx="3240088" cy="595313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200"/>
              <a:t> ปลัดสำนักนายกรัฐมนตรี</a:t>
            </a:r>
            <a:r>
              <a:rPr lang="th-TH" sz="3600"/>
              <a:t> </a:t>
            </a:r>
            <a:endParaRPr lang="th-TH" sz="3600" b="0"/>
          </a:p>
        </p:txBody>
      </p:sp>
      <p:sp>
        <p:nvSpPr>
          <p:cNvPr id="18444" name="Line 16"/>
          <p:cNvSpPr>
            <a:spLocks noChangeShapeType="1"/>
          </p:cNvSpPr>
          <p:nvPr/>
        </p:nvSpPr>
        <p:spPr bwMode="auto">
          <a:xfrm flipH="1">
            <a:off x="3059113" y="1052513"/>
            <a:ext cx="3168650" cy="338455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8445" name="Left Arrow Callout 13"/>
          <p:cNvSpPr>
            <a:spLocks noChangeArrowheads="1"/>
          </p:cNvSpPr>
          <p:nvPr/>
        </p:nvSpPr>
        <p:spPr bwMode="auto">
          <a:xfrm>
            <a:off x="4714875" y="2500313"/>
            <a:ext cx="2643188" cy="785812"/>
          </a:xfrm>
          <a:prstGeom prst="leftArrowCallout">
            <a:avLst>
              <a:gd name="adj1" fmla="val 25000"/>
              <a:gd name="adj2" fmla="val 25000"/>
              <a:gd name="adj3" fmla="val 24994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ระดับกระทรวง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24075" y="0"/>
            <a:ext cx="4968875" cy="6858000"/>
          </a:xfrm>
        </p:spPr>
        <p:txBody>
          <a:bodyPr/>
          <a:lstStyle/>
          <a:p>
            <a:pPr marL="609600" indent="-609600" algn="l" eaLnBrk="1" hangingPunct="1"/>
            <a:r>
              <a:rPr lang="en-US" smtClean="0"/>
              <a:t>       </a:t>
            </a:r>
            <a:r>
              <a:rPr lang="en-US" b="1" smtClean="0"/>
              <a:t>                                   </a:t>
            </a:r>
            <a:endParaRPr lang="en-US" sz="4400" b="1" smtClean="0">
              <a:solidFill>
                <a:srgbClr val="000099"/>
              </a:solidFill>
            </a:endParaRP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0" y="19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3579908" name="Object 4"/>
          <p:cNvGraphicFramePr>
            <a:graphicFrameLocks noChangeAspect="1"/>
          </p:cNvGraphicFramePr>
          <p:nvPr/>
        </p:nvGraphicFramePr>
        <p:xfrm>
          <a:off x="4211638" y="765175"/>
          <a:ext cx="7985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Picture" r:id="rId4" imgW="466531" imgH="494522" progId="Word.Picture.8">
                  <p:embed/>
                </p:oleObj>
              </mc:Choice>
              <mc:Fallback>
                <p:oleObj name="Picture" r:id="rId4" imgW="466531" imgH="494522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765175"/>
                        <a:ext cx="798512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608263" y="475932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967038" y="4641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/>
          </a:p>
        </p:txBody>
      </p:sp>
      <p:sp>
        <p:nvSpPr>
          <p:cNvPr id="3579911" name="Text Box 7"/>
          <p:cNvSpPr txBox="1">
            <a:spLocks noChangeArrowheads="1"/>
          </p:cNvSpPr>
          <p:nvPr/>
        </p:nvSpPr>
        <p:spPr bwMode="auto">
          <a:xfrm>
            <a:off x="6877050" y="4508500"/>
            <a:ext cx="1582738" cy="1384995"/>
          </a:xfrm>
          <a:prstGeom prst="rect">
            <a:avLst/>
          </a:prstGeom>
          <a:solidFill>
            <a:schemeClr val="bg1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>
                <a:solidFill>
                  <a:schemeClr val="tx2"/>
                </a:solidFill>
              </a:rPr>
              <a:t>ตรวจ.........</a:t>
            </a:r>
          </a:p>
          <a:p>
            <a:r>
              <a:rPr lang="th-TH" sz="2800" b="0" smtClean="0">
                <a:solidFill>
                  <a:schemeClr val="tx2"/>
                </a:solidFill>
              </a:rPr>
              <a:t>ร่าง..........</a:t>
            </a:r>
            <a:endParaRPr lang="th-TH" sz="2800" b="0">
              <a:solidFill>
                <a:schemeClr val="tx2"/>
              </a:solidFill>
            </a:endParaRPr>
          </a:p>
          <a:p>
            <a:r>
              <a:rPr lang="th-TH" sz="2800" b="0">
                <a:solidFill>
                  <a:schemeClr val="tx2"/>
                </a:solidFill>
              </a:rPr>
              <a:t>ชื่อแฟ้ม.....</a:t>
            </a:r>
            <a:endParaRPr lang="en-US" sz="2800" b="0">
              <a:solidFill>
                <a:schemeClr val="tx2"/>
              </a:solidFill>
            </a:endParaRPr>
          </a:p>
        </p:txBody>
      </p:sp>
      <p:sp>
        <p:nvSpPr>
          <p:cNvPr id="3579912" name="Text Box 8"/>
          <p:cNvSpPr txBox="1">
            <a:spLocks noChangeArrowheads="1"/>
          </p:cNvSpPr>
          <p:nvPr/>
        </p:nvSpPr>
        <p:spPr bwMode="auto">
          <a:xfrm>
            <a:off x="3924300" y="260350"/>
            <a:ext cx="1541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>
                <a:solidFill>
                  <a:srgbClr val="0066FF"/>
                </a:solidFill>
              </a:rPr>
              <a:t>สำเนาคู่ฉบับ</a:t>
            </a:r>
            <a:endParaRPr lang="en-US" sz="3200">
              <a:solidFill>
                <a:srgbClr val="0066FF"/>
              </a:solidFill>
            </a:endParaRPr>
          </a:p>
        </p:txBody>
      </p:sp>
      <p:sp>
        <p:nvSpPr>
          <p:cNvPr id="3579913" name="Line 9"/>
          <p:cNvSpPr>
            <a:spLocks noChangeShapeType="1"/>
          </p:cNvSpPr>
          <p:nvPr/>
        </p:nvSpPr>
        <p:spPr bwMode="auto">
          <a:xfrm>
            <a:off x="5715000" y="5143500"/>
            <a:ext cx="10795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572125" y="1143000"/>
            <a:ext cx="32400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/>
              <a:t>สำนักนายกรัฐมนตรี</a:t>
            </a:r>
          </a:p>
          <a:p>
            <a:r>
              <a:rPr lang="th-TH" sz="2800" b="0"/>
              <a:t>ทำเนียบรัฐบาล กทม. ๑๐๓๐๐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908175" y="1052513"/>
            <a:ext cx="1619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0"/>
              <a:t>ที่ นร ๐๑๐๖/๑</a:t>
            </a:r>
          </a:p>
        </p:txBody>
      </p:sp>
      <p:sp>
        <p:nvSpPr>
          <p:cNvPr id="14" name="Rounded Rectangular Callout 13"/>
          <p:cNvSpPr/>
          <p:nvPr/>
        </p:nvSpPr>
        <p:spPr bwMode="auto">
          <a:xfrm>
            <a:off x="357188" y="2500313"/>
            <a:ext cx="4357687" cy="4000500"/>
          </a:xfrm>
          <a:prstGeom prst="wedgeRoundRectCallout">
            <a:avLst>
              <a:gd name="adj1" fmla="val 68500"/>
              <a:gd name="adj2" fmla="val 16117"/>
              <a:gd name="adj3" fmla="val 16667"/>
            </a:avLst>
          </a:prstGeom>
          <a:solidFill>
            <a:srgbClr val="CC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th-TH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th-TH" sz="3600" dirty="0">
                <a:solidFill>
                  <a:srgbClr val="000000"/>
                </a:solidFill>
              </a:rPr>
              <a:t>สำเนาคู่ฉบับ</a:t>
            </a:r>
            <a:r>
              <a:rPr lang="th-TH" sz="3600" dirty="0">
                <a:solidFill>
                  <a:srgbClr val="000000"/>
                </a:solidFill>
                <a:latin typeface="Angsana New"/>
              </a:rPr>
              <a:t>”</a:t>
            </a:r>
            <a:r>
              <a:rPr lang="th-TH" sz="3600" dirty="0">
                <a:solidFill>
                  <a:srgbClr val="000000"/>
                </a:solidFill>
              </a:rPr>
              <a:t> ให้ผู้ลงชื่อลง</a:t>
            </a:r>
          </a:p>
          <a:p>
            <a:pPr>
              <a:spcBef>
                <a:spcPts val="6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ลายมือชื่อหรือลายมือชื่อย่อ </a:t>
            </a:r>
          </a:p>
          <a:p>
            <a:pPr>
              <a:spcBef>
                <a:spcPts val="6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และให้ผู้ร่าง ผู้พิมพ์ ผู้ตรวจ</a:t>
            </a:r>
          </a:p>
          <a:p>
            <a:pPr>
              <a:spcBef>
                <a:spcPts val="6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ลงลายมือชื่อหรือลายมือชื่อย่อ</a:t>
            </a:r>
          </a:p>
          <a:p>
            <a:pPr>
              <a:spcBef>
                <a:spcPts val="6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ไว้ที่ขอบล่างด้านขวาของ</a:t>
            </a:r>
          </a:p>
          <a:p>
            <a:pPr>
              <a:spcBef>
                <a:spcPts val="6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หนังสือ</a:t>
            </a:r>
            <a:endParaRPr lang="th-TH" sz="36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579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79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579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79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79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79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79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79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9911" grpId="0" animBg="1"/>
      <p:bldP spid="3579912" grpId="0"/>
      <p:bldP spid="3579913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นร ๐๑๐๖/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000625" y="500063"/>
            <a:ext cx="4143375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สำนักงานปลัดสำนักนายกรัฐมนตรี</a:t>
            </a:r>
            <a:r>
              <a:rPr lang="th-TH" sz="2800"/>
              <a:t> </a:t>
            </a:r>
            <a:endParaRPr lang="th-TH" sz="2800" b="0"/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4067175" y="4508500"/>
            <a:ext cx="3240088" cy="595313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200"/>
              <a:t> ปลัดสำนักนายกรัฐมนตรี</a:t>
            </a:r>
            <a:r>
              <a:rPr lang="th-TH" sz="3600"/>
              <a:t> </a:t>
            </a:r>
            <a:endParaRPr lang="th-TH" sz="3600" b="0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2643188" y="500063"/>
            <a:ext cx="72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๒๑</a:t>
            </a: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843213" y="11255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827088" y="5229225"/>
            <a:ext cx="4105275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สำนักกฎหมายและระเบียบกลาง</a:t>
            </a:r>
          </a:p>
        </p:txBody>
      </p:sp>
      <p:sp>
        <p:nvSpPr>
          <p:cNvPr id="19465" name="Text Box 12"/>
          <p:cNvSpPr txBox="1">
            <a:spLocks noChangeArrowheads="1"/>
          </p:cNvSpPr>
          <p:nvPr/>
        </p:nvSpPr>
        <p:spPr bwMode="auto">
          <a:xfrm>
            <a:off x="827088" y="5811838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..............</a:t>
            </a:r>
          </a:p>
        </p:txBody>
      </p:sp>
      <p:sp>
        <p:nvSpPr>
          <p:cNvPr id="19466" name="Text Box 13"/>
          <p:cNvSpPr txBox="1">
            <a:spLocks noChangeArrowheads="1"/>
          </p:cNvSpPr>
          <p:nvPr/>
        </p:nvSpPr>
        <p:spPr bwMode="auto">
          <a:xfrm>
            <a:off x="827088" y="6308725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โทรสาร.............</a:t>
            </a:r>
          </a:p>
        </p:txBody>
      </p:sp>
      <p:sp>
        <p:nvSpPr>
          <p:cNvPr id="19467" name="Line 15"/>
          <p:cNvSpPr>
            <a:spLocks noChangeShapeType="1"/>
          </p:cNvSpPr>
          <p:nvPr/>
        </p:nvSpPr>
        <p:spPr bwMode="auto">
          <a:xfrm flipH="1">
            <a:off x="2843213" y="1125538"/>
            <a:ext cx="2592387" cy="4103687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9468" name="Left Arrow Callout 12"/>
          <p:cNvSpPr>
            <a:spLocks noChangeArrowheads="1"/>
          </p:cNvSpPr>
          <p:nvPr/>
        </p:nvSpPr>
        <p:spPr bwMode="auto">
          <a:xfrm>
            <a:off x="4286250" y="2786063"/>
            <a:ext cx="2143125" cy="78581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7074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ระดับกรม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54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1412875"/>
            <a:ext cx="7099300" cy="2087563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9933FF"/>
                </a:solidFill>
                <a:latin typeface="Angsana New" pitchFamily="18" charset="-34"/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</a:rPr>
              <a:t>๏ </a:t>
            </a:r>
            <a:r>
              <a:rPr lang="en-US" sz="54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</a:rPr>
              <a:t>ให้ลงชื่อคณะกรรมการ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</a:rPr>
              <a:t>       เป็นส่วนราชการเจ้าของหนังสือ</a:t>
            </a:r>
          </a:p>
        </p:txBody>
      </p:sp>
      <p:sp>
        <p:nvSpPr>
          <p:cNvPr id="3475459" name="Rectangle 3"/>
          <p:cNvSpPr>
            <a:spLocks noChangeArrowheads="1"/>
          </p:cNvSpPr>
          <p:nvPr/>
        </p:nvSpPr>
        <p:spPr bwMode="auto">
          <a:xfrm>
            <a:off x="1187450" y="3789363"/>
            <a:ext cx="72723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5400" dirty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๏  ให้ลงชื่อส่วนราชการเจ้าของเรื่อง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เป็น “ฝ่ายเลขานุการ”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28875" y="428625"/>
            <a:ext cx="4500563" cy="833438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4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หนังสือของคณะกรรมการ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356100" y="5445125"/>
            <a:ext cx="2808288" cy="1123950"/>
          </a:xfrm>
          <a:solidFill>
            <a:srgbClr val="66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h-TH" b="1" smtClean="0"/>
              <a:t>ประธานกรรมการ.......</a:t>
            </a:r>
            <a:endParaRPr lang="en-US" b="1" smtClean="0"/>
          </a:p>
          <a:p>
            <a:pPr eaLnBrk="1" hangingPunct="1">
              <a:lnSpc>
                <a:spcPct val="80000"/>
              </a:lnSpc>
            </a:pPr>
            <a:r>
              <a:rPr lang="th-TH" b="1" smtClean="0"/>
              <a:t>หรือเลขานุการ</a:t>
            </a:r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3995738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16013" y="484188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ที่ นร ๐๑๐๕/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219700" y="333375"/>
            <a:ext cx="3673475" cy="595313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3600"/>
              <a:t>คณะกรรมการ.....................</a:t>
            </a:r>
            <a:endParaRPr lang="th-TH" sz="3600" b="0"/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2786063" y="500063"/>
            <a:ext cx="72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3300"/>
                </a:solidFill>
              </a:rPr>
              <a:t>๒๓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1643063" y="1571625"/>
            <a:ext cx="2878137" cy="588963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ทะเบียนกองเจ้าของเรื่อง</a:t>
            </a: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5219700" y="31416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800" b="0">
              <a:latin typeface="Tahoma" pitchFamily="34" charset="0"/>
            </a:endParaRP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 rot="5400000">
            <a:off x="2715420" y="856456"/>
            <a:ext cx="842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4067175" y="4437063"/>
            <a:ext cx="3240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>
                <a:solidFill>
                  <a:srgbClr val="333399"/>
                </a:solidFill>
              </a:rPr>
              <a:t>(</a:t>
            </a:r>
            <a:r>
              <a:rPr lang="th-TH" sz="3200">
                <a:solidFill>
                  <a:srgbClr val="000000"/>
                </a:solidFill>
              </a:rPr>
              <a:t>พิมพ์ชื่อและนามสกุล)ตำแหน่ง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785813" y="5286375"/>
            <a:ext cx="2663825" cy="646113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 ฝ่ายเลขานุการ</a:t>
            </a:r>
          </a:p>
        </p:txBody>
      </p:sp>
      <p:sp>
        <p:nvSpPr>
          <p:cNvPr id="20492" name="Text Box 16"/>
          <p:cNvSpPr txBox="1">
            <a:spLocks noChangeArrowheads="1"/>
          </p:cNvSpPr>
          <p:nvPr/>
        </p:nvSpPr>
        <p:spPr bwMode="auto">
          <a:xfrm>
            <a:off x="785813" y="5857875"/>
            <a:ext cx="237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โทร. .................</a:t>
            </a:r>
          </a:p>
        </p:txBody>
      </p: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785813" y="6216650"/>
            <a:ext cx="2592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/>
              <a:t>โทรสาร.................</a:t>
            </a:r>
          </a:p>
        </p:txBody>
      </p:sp>
      <p:sp>
        <p:nvSpPr>
          <p:cNvPr id="20494" name="Line 18"/>
          <p:cNvSpPr>
            <a:spLocks noChangeShapeType="1"/>
          </p:cNvSpPr>
          <p:nvPr/>
        </p:nvSpPr>
        <p:spPr bwMode="auto">
          <a:xfrm flipH="1">
            <a:off x="2555875" y="908050"/>
            <a:ext cx="3816350" cy="43926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0495" name="Left Arrow Callout 14"/>
          <p:cNvSpPr>
            <a:spLocks noChangeArrowheads="1"/>
          </p:cNvSpPr>
          <p:nvPr/>
        </p:nvSpPr>
        <p:spPr bwMode="auto">
          <a:xfrm>
            <a:off x="4714876" y="2643182"/>
            <a:ext cx="2857520" cy="1285875"/>
          </a:xfrm>
          <a:prstGeom prst="leftArrowCallout">
            <a:avLst>
              <a:gd name="adj1" fmla="val 25000"/>
              <a:gd name="adj2" fmla="val 25000"/>
              <a:gd name="adj3" fmla="val 24997"/>
              <a:gd name="adj4" fmla="val 80968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</a:rPr>
              <a:t>หนังสือของคณะกรรมการ</a:t>
            </a:r>
            <a:endParaRPr lang="th-TH" dirty="0">
              <a:solidFill>
                <a:srgbClr val="000000"/>
              </a:solidFill>
            </a:endParaRPr>
          </a:p>
          <a:p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35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404813"/>
            <a:ext cx="9144000" cy="6453187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สำนักนายกรัฐมนตรี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ทำเนียบรัฐบาล                 ๑๐๓๐๐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สำนักเลขาธิการคณะรัฐมนตรี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ทำเนียบรัฐบาล                      ๑๐๓๐๐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ศาลาว่าการกรุงเทพมหานคร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ถนนดินสอ  เสาชิงช้า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         ๑๐๒๐๐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สำนักงานเลขาธิการวุฒิสภา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ถนนอู่ทองใน             ๑๐๓๐๐</a:t>
            </a:r>
            <a:endParaRPr lang="th-TH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12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169987" name="Oval 3"/>
          <p:cNvSpPr>
            <a:spLocks noChangeArrowheads="1"/>
          </p:cNvSpPr>
          <p:nvPr/>
        </p:nvSpPr>
        <p:spPr bwMode="auto">
          <a:xfrm>
            <a:off x="3071813" y="1000125"/>
            <a:ext cx="1150937" cy="865188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กทม.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69988" name="Oval 4"/>
          <p:cNvSpPr>
            <a:spLocks noChangeArrowheads="1"/>
          </p:cNvSpPr>
          <p:nvPr/>
        </p:nvSpPr>
        <p:spPr bwMode="auto">
          <a:xfrm>
            <a:off x="4643438" y="2286000"/>
            <a:ext cx="1511300" cy="9366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กรุงเทพฯ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69989" name="Oval 5"/>
          <p:cNvSpPr>
            <a:spLocks noChangeArrowheads="1"/>
          </p:cNvSpPr>
          <p:nvPr/>
        </p:nvSpPr>
        <p:spPr bwMode="auto">
          <a:xfrm>
            <a:off x="642938" y="4286250"/>
            <a:ext cx="2376487" cy="936625"/>
          </a:xfrm>
          <a:prstGeom prst="ellipse">
            <a:avLst/>
          </a:prstGeom>
          <a:solidFill>
            <a:srgbClr val="00E668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กรุงเทพมหานคร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69990" name="Oval 6"/>
          <p:cNvSpPr>
            <a:spLocks noChangeArrowheads="1"/>
          </p:cNvSpPr>
          <p:nvPr/>
        </p:nvSpPr>
        <p:spPr bwMode="auto">
          <a:xfrm>
            <a:off x="4429125" y="5715000"/>
            <a:ext cx="792163" cy="647700"/>
          </a:xfrm>
          <a:prstGeom prst="ellipse">
            <a:avLst/>
          </a:prstGeom>
          <a:solidFill>
            <a:srgbClr val="FFCC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กท.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203530" name="Text Box 10"/>
          <p:cNvSpPr txBox="1">
            <a:spLocks noChangeArrowheads="1"/>
          </p:cNvSpPr>
          <p:nvPr/>
        </p:nvSpPr>
        <p:spPr bwMode="auto">
          <a:xfrm>
            <a:off x="4643438" y="5300663"/>
            <a:ext cx="5048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  <p:sp>
        <p:nvSpPr>
          <p:cNvPr id="4203531" name="Text Box 11"/>
          <p:cNvSpPr txBox="1">
            <a:spLocks noChangeArrowheads="1"/>
          </p:cNvSpPr>
          <p:nvPr/>
        </p:nvSpPr>
        <p:spPr bwMode="auto">
          <a:xfrm>
            <a:off x="4356100" y="5302250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3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3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03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03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530" grpId="0"/>
      <p:bldP spid="42035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1071546"/>
            <a:ext cx="3384550" cy="1223962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วัน เดือน ปี</a:t>
            </a:r>
          </a:p>
        </p:txBody>
      </p:sp>
      <p:sp>
        <p:nvSpPr>
          <p:cNvPr id="3482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9124" y="714356"/>
            <a:ext cx="4286280" cy="2017712"/>
          </a:xfrm>
          <a:solidFill>
            <a:srgbClr val="FFFFCC"/>
          </a:solidFill>
          <a:ln>
            <a:solidFill>
              <a:srgbClr val="000000"/>
            </a:solidFill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1600" b="1" dirty="0" smtClean="0">
                <a:solidFill>
                  <a:srgbClr val="0000FF"/>
                </a:solidFill>
              </a:rPr>
              <a:t> </a:t>
            </a: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๓๐  ธันวาคม  ๒๕๕๐ </a:t>
            </a:r>
          </a:p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หรือ   30  ธันวาคม  2550</a:t>
            </a:r>
            <a:endParaRPr lang="th-TH" sz="4000" b="1" dirty="0" smtClean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" name="Up Arrow Callout 4"/>
          <p:cNvSpPr/>
          <p:nvPr/>
        </p:nvSpPr>
        <p:spPr bwMode="auto">
          <a:xfrm>
            <a:off x="500034" y="3000372"/>
            <a:ext cx="8215370" cy="3571900"/>
          </a:xfrm>
          <a:prstGeom prst="upArrowCallout">
            <a:avLst>
              <a:gd name="adj1" fmla="val 25000"/>
              <a:gd name="adj2" fmla="val 25000"/>
              <a:gd name="adj3" fmla="val 23541"/>
              <a:gd name="adj4" fmla="val 7099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th-TH" sz="2800" dirty="0" smtClean="0"/>
              <a:t>    มติคณะรัฐมนตรีเมื่อวันที่ ๗ กันยายน ๒๕๕๓  เห็นชอบให้หน่วยงานภาครัฐ</a:t>
            </a:r>
          </a:p>
          <a:p>
            <a:r>
              <a:rPr lang="th-TH" sz="2800" dirty="0" smtClean="0"/>
              <a:t>ทุกหน่วยดำเนินการติดตั้งรูปแบบตัวพิมพ์ (ฟอนต์) สารบรรณ และรูปแบบตัวพิมพ์ (ฟอนต์) อื่น ๆ ทั้งหมดจำนวน ๑๓ รูปแบบตัวพิมพ์ โดยให้หน่วยงานภาครัฐดังกล่าวรับความเห็นและข้อสังเกตของสำนักนายกรัฐมนตรีที่เห็นควรให้จัดพิมพ์ตัวเลข</a:t>
            </a:r>
          </a:p>
          <a:p>
            <a:r>
              <a:rPr lang="th-TH" sz="2800" dirty="0" smtClean="0"/>
              <a:t>เป็นเลขไทย ทั้งนี้ เพื่อเป็นการส่งเสริมการใช้แลขไทยตามมติคณะรัฐมนตรีเมื่อวันที่</a:t>
            </a:r>
          </a:p>
          <a:p>
            <a:r>
              <a:rPr lang="th-TH" sz="2800" dirty="0" smtClean="0"/>
              <a:t>๒ พฤษภาคม ๒๕๔๓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6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341438"/>
            <a:ext cx="9144000" cy="5183187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1800" b="1" smtClean="0">
                <a:solidFill>
                  <a:srgbClr val="0000FF"/>
                </a:solidFill>
              </a:rPr>
              <a:t> </a:t>
            </a:r>
            <a:r>
              <a:rPr lang="th-TH" sz="2000" b="1" smtClean="0">
                <a:latin typeface="Browallia New" pitchFamily="34" charset="-34"/>
                <a:cs typeface="Browallia New" pitchFamily="34" charset="-34"/>
              </a:rPr>
              <a:t> </a:t>
            </a:r>
            <a:endParaRPr lang="th-TH" sz="5400" b="1" smtClean="0">
              <a:solidFill>
                <a:srgbClr val="FFFF00"/>
              </a:solidFill>
              <a:effectLst/>
              <a:latin typeface="Angsana New" pitchFamily="18" charset="-34"/>
            </a:endParaRPr>
          </a:p>
          <a:p>
            <a:pPr marL="609600" indent="-609600" algn="l" eaLnBrk="1" hangingPunct="1">
              <a:buFontTx/>
              <a:buNone/>
              <a:defRPr/>
            </a:pPr>
            <a:r>
              <a:rPr lang="th-TH" sz="4400" b="1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</a:t>
            </a:r>
            <a:r>
              <a:rPr lang="th-TH" sz="5400" b="1" smtClean="0">
                <a:solidFill>
                  <a:srgbClr val="FF3300"/>
                </a:solidFill>
                <a:effectLst/>
                <a:latin typeface="Angsana New" pitchFamily="18" charset="-34"/>
              </a:rPr>
              <a:t>เว้นแต่</a:t>
            </a:r>
            <a:r>
              <a:rPr lang="th-TH" sz="5400" b="1" smtClean="0">
                <a:solidFill>
                  <a:srgbClr val="000000"/>
                </a:solidFill>
                <a:effectLst/>
                <a:latin typeface="Angsana New" pitchFamily="18" charset="-34"/>
              </a:rPr>
              <a:t>   ถ้าเป็นคำสั่ง  ระเบียบ   ประกาศ</a:t>
            </a:r>
          </a:p>
          <a:p>
            <a:pPr marL="609600" indent="-609600" algn="l" eaLnBrk="1" hangingPunct="1">
              <a:buFontTx/>
              <a:buNone/>
              <a:defRPr/>
            </a:pPr>
            <a:r>
              <a:rPr lang="th-TH" sz="4400" b="1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               สั่ง  ณ  วันที่  ๓๐  ธันวาคม  </a:t>
            </a:r>
            <a:r>
              <a:rPr lang="en-US" sz="4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   </a:t>
            </a:r>
            <a:r>
              <a:rPr lang="th-TH" sz="4400" b="1" smtClean="0">
                <a:solidFill>
                  <a:srgbClr val="000000"/>
                </a:solidFill>
                <a:effectLst/>
                <a:latin typeface="Angsana New" pitchFamily="18" charset="-34"/>
              </a:rPr>
              <a:t> ๒๕๕๐</a:t>
            </a:r>
          </a:p>
          <a:p>
            <a:pPr marL="609600" indent="-609600" eaLnBrk="1" hangingPunct="1">
              <a:defRPr/>
            </a:pPr>
            <a:r>
              <a:rPr lang="th-TH" sz="4400" b="1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              ประกาศ  ณ  วันที่  ๓๐  ธันวาคม           ๒๕๕๐</a:t>
            </a:r>
          </a:p>
        </p:txBody>
      </p:sp>
      <p:sp>
        <p:nvSpPr>
          <p:cNvPr id="3483651" name="Oval 3"/>
          <p:cNvSpPr>
            <a:spLocks noChangeArrowheads="1"/>
          </p:cNvSpPr>
          <p:nvPr/>
        </p:nvSpPr>
        <p:spPr bwMode="auto">
          <a:xfrm>
            <a:off x="6156325" y="2492375"/>
            <a:ext cx="936625" cy="936625"/>
          </a:xfrm>
          <a:prstGeom prst="ellipse">
            <a:avLst/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พ.ศ.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483652" name="Oval 4"/>
          <p:cNvSpPr>
            <a:spLocks noChangeArrowheads="1"/>
          </p:cNvSpPr>
          <p:nvPr/>
        </p:nvSpPr>
        <p:spPr bwMode="auto">
          <a:xfrm>
            <a:off x="6948488" y="3500438"/>
            <a:ext cx="865187" cy="8636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rgbClr val="000000"/>
                </a:solidFill>
              </a:rPr>
              <a:t>พ.ศ.</a:t>
            </a: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4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651" grpId="0" animBg="1"/>
      <p:bldP spid="348365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6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620713"/>
            <a:ext cx="8280400" cy="58769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endParaRPr lang="th-TH" sz="2800" b="1" dirty="0" smtClean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คำสั่ง (ชื่อส่วนราชการหรือตำแหน่งของผู้มีอำนาจที่ออกคำสั่ง) 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ที่.........../ (เลขปีพุทธศักราชที่ออกคำสั่ง)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เรื่อง.............................................................................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th-TH" sz="2800" b="1" u="sng" dirty="0" smtClean="0">
                <a:solidFill>
                  <a:srgbClr val="000000"/>
                </a:solidFill>
              </a:rPr>
              <a:t>			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ข้อความ ...........................................................................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</a:t>
            </a:r>
            <a:endParaRPr lang="th-TH" sz="28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        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400" b="1" dirty="0" smtClean="0">
                <a:solidFill>
                  <a:srgbClr val="000000"/>
                </a:solidFill>
              </a:rPr>
              <a:t>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ทั้งนี้ ตั้งแต่ ...........................................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</a:t>
            </a:r>
            <a:r>
              <a:rPr lang="th-TH" b="1" dirty="0" smtClean="0">
                <a:solidFill>
                  <a:srgbClr val="000000"/>
                </a:solidFill>
              </a:rPr>
              <a:t>สั่ง ณ วันที่                          พ.ศ. ....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                     (ลงชื่อ)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                                  (พิมพ์ชื่อเต็ม) 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                                       (ตำแหน่ง)                                                       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th-TH" sz="2800" b="1" dirty="0" smtClean="0"/>
              <a:t>                                                                           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4140200" y="6237288"/>
            <a:ext cx="503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graphicFrame>
        <p:nvGraphicFramePr>
          <p:cNvPr id="21506" name="Object 7"/>
          <p:cNvGraphicFramePr>
            <a:graphicFrameLocks noChangeAspect="1"/>
          </p:cNvGraphicFramePr>
          <p:nvPr/>
        </p:nvGraphicFramePr>
        <p:xfrm>
          <a:off x="4140200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2" name="Oval 11"/>
          <p:cNvSpPr>
            <a:spLocks noChangeArrowheads="1"/>
          </p:cNvSpPr>
          <p:nvPr/>
        </p:nvSpPr>
        <p:spPr bwMode="auto">
          <a:xfrm>
            <a:off x="5572125" y="4286250"/>
            <a:ext cx="1081088" cy="8636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84684" name="Line 12"/>
          <p:cNvSpPr>
            <a:spLocks noChangeShapeType="1"/>
          </p:cNvSpPr>
          <p:nvPr/>
        </p:nvSpPr>
        <p:spPr bwMode="auto">
          <a:xfrm flipH="1">
            <a:off x="6786563" y="4786313"/>
            <a:ext cx="1152525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484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nimBg="1"/>
      <p:bldP spid="348468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87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836613"/>
            <a:ext cx="9144000" cy="5516562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sz="4800" b="1" dirty="0" smtClean="0"/>
              <a:t>         </a:t>
            </a:r>
            <a:r>
              <a:rPr lang="en-US" sz="5400" b="1" dirty="0" smtClean="0">
                <a:latin typeface="Angsana New" pitchFamily="18" charset="-34"/>
              </a:rPr>
              <a:t>    </a:t>
            </a:r>
            <a:endParaRPr lang="en-US" sz="5400" b="1" u="sng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ให้ใช้ตามฐานะของผู้รับ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ตาม</a:t>
            </a:r>
            <a:r>
              <a:rPr lang="en-US" sz="4400" b="1" dirty="0" err="1" smtClean="0">
                <a:solidFill>
                  <a:srgbClr val="000000"/>
                </a:solidFill>
                <a:latin typeface="Angsana New" pitchFamily="18" charset="-34"/>
              </a:rPr>
              <a:t>ตารางภาคผนวก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๒ </a:t>
            </a:r>
            <a:endParaRPr lang="en-US" sz="44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เช่น  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ประธานรัฐสภา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นายกรัฐมนตรี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 marL="609600" indent="-609600" algn="l"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ประธานศาลฎีกา ฯลฯ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endParaRPr lang="en-US" sz="44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en-US" sz="5400" b="1" dirty="0" smtClean="0">
                <a:solidFill>
                  <a:srgbClr val="000000"/>
                </a:solidFill>
                <a:latin typeface="Angsana New" pitchFamily="18" charset="-34"/>
              </a:rPr>
              <a:t>“ กราบเรียน”</a:t>
            </a:r>
          </a:p>
          <a:p>
            <a:pPr marL="609600" indent="-609600" algn="l" eaLnBrk="1" hangingPunct="1">
              <a:defRPr/>
            </a:pPr>
            <a:r>
              <a:rPr lang="en-US" sz="5400" b="1" dirty="0" smtClean="0">
                <a:solidFill>
                  <a:srgbClr val="000000"/>
                </a:solidFill>
                <a:latin typeface="Angsana New" pitchFamily="18" charset="-34"/>
              </a:rPr>
              <a:t>      </a:t>
            </a:r>
            <a:r>
              <a:rPr lang="en-US" sz="5400" b="1" dirty="0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            “</a:t>
            </a:r>
            <a:r>
              <a:rPr lang="en-US" sz="5400" b="1" dirty="0" smtClean="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ขอแสดงความนับถืออย่างยิ่ง”</a:t>
            </a:r>
            <a:endParaRPr lang="en-US" sz="5400" b="1" dirty="0" smtClean="0">
              <a:solidFill>
                <a:srgbClr val="000000"/>
              </a:solidFill>
            </a:endParaRPr>
          </a:p>
        </p:txBody>
      </p:sp>
      <p:sp>
        <p:nvSpPr>
          <p:cNvPr id="3488771" name="Rectangle 3"/>
          <p:cNvSpPr>
            <a:spLocks noChangeArrowheads="1"/>
          </p:cNvSpPr>
          <p:nvPr/>
        </p:nvSpPr>
        <p:spPr bwMode="auto">
          <a:xfrm>
            <a:off x="2484438" y="620713"/>
            <a:ext cx="4554537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คำขึ้นต้น และ คำลงท้าย</a:t>
            </a:r>
            <a:endParaRPr lang="th-TH" sz="5400" dirty="0"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55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070975" cy="20875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th-TH" b="1" dirty="0" smtClean="0">
                <a:solidFill>
                  <a:srgbClr val="FF0000"/>
                </a:solidFill>
              </a:rPr>
              <a:t>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b="1" dirty="0" smtClean="0">
                <a:solidFill>
                  <a:srgbClr val="000066"/>
                </a:solidFill>
              </a:rPr>
              <a:t>     </a:t>
            </a:r>
            <a:r>
              <a:rPr lang="th-TH" sz="4400" b="1" dirty="0" smtClean="0">
                <a:cs typeface="Browallia New" pitchFamily="34" charset="-34"/>
              </a:rPr>
              <a:t>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แล้วตามด้วยตำแหน่งของผู้ที่หนังสือนั้นมีถึง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หรือชื่อบุคคลกรณีไม่เกี่ยวกับตำแหน่งหน้าที่</a:t>
            </a:r>
            <a:endParaRPr lang="th-TH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1800" b="1" dirty="0" smtClean="0"/>
              <a:t> </a:t>
            </a:r>
          </a:p>
        </p:txBody>
      </p:sp>
      <p:sp>
        <p:nvSpPr>
          <p:cNvPr id="3565571" name="Text Box 3"/>
          <p:cNvSpPr txBox="1">
            <a:spLocks noChangeArrowheads="1"/>
          </p:cNvSpPr>
          <p:nvPr/>
        </p:nvSpPr>
        <p:spPr bwMode="auto">
          <a:xfrm>
            <a:off x="1187450" y="2349500"/>
            <a:ext cx="6624638" cy="711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คำถาม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: </a:t>
            </a: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จะต้องใส่คำว่า  ฯพณฯ  ด้วยหรือไม่?</a:t>
            </a: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2484438" y="3213100"/>
            <a:ext cx="3455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ฯพณฯ นายกรัฐมนตรี</a:t>
            </a:r>
            <a:r>
              <a:rPr lang="th-TH" sz="3600"/>
              <a:t> </a:t>
            </a:r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900113" y="3933825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0"/>
              <a:t> </a:t>
            </a:r>
            <a:r>
              <a:rPr lang="th-TH" sz="3600">
                <a:solidFill>
                  <a:srgbClr val="000000"/>
                </a:solidFill>
              </a:rPr>
              <a:t>เรียน</a:t>
            </a:r>
            <a:r>
              <a:rPr lang="th-TH" sz="3600" b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5110" name="Text Box 6"/>
          <p:cNvSpPr txBox="1">
            <a:spLocks noChangeArrowheads="1"/>
          </p:cNvSpPr>
          <p:nvPr/>
        </p:nvSpPr>
        <p:spPr bwMode="auto">
          <a:xfrm>
            <a:off x="2268538" y="3933825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ท่านรองนายกรัฐมนตรี</a:t>
            </a:r>
            <a:r>
              <a:rPr lang="th-TH" sz="3600"/>
              <a:t> </a:t>
            </a:r>
            <a:r>
              <a:rPr lang="th-TH" sz="3600" b="0"/>
              <a:t> </a:t>
            </a:r>
          </a:p>
        </p:txBody>
      </p:sp>
      <p:sp>
        <p:nvSpPr>
          <p:cNvPr id="175111" name="Text Box 7"/>
          <p:cNvSpPr txBox="1">
            <a:spLocks noChangeArrowheads="1"/>
          </p:cNvSpPr>
          <p:nvPr/>
        </p:nvSpPr>
        <p:spPr bwMode="auto">
          <a:xfrm>
            <a:off x="971550" y="3213100"/>
            <a:ext cx="1871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/>
              <a:t> </a:t>
            </a:r>
            <a:r>
              <a:rPr lang="th-TH" sz="3600">
                <a:solidFill>
                  <a:srgbClr val="000000"/>
                </a:solidFill>
              </a:rPr>
              <a:t>กราบเรียน</a:t>
            </a:r>
            <a:endParaRPr lang="th-TH" sz="3600" b="0">
              <a:solidFill>
                <a:srgbClr val="000000"/>
              </a:solidFill>
            </a:endParaRPr>
          </a:p>
        </p:txBody>
      </p:sp>
      <p:sp>
        <p:nvSpPr>
          <p:cNvPr id="3565576" name="Text Box 8"/>
          <p:cNvSpPr txBox="1">
            <a:spLocks noChangeArrowheads="1"/>
          </p:cNvSpPr>
          <p:nvPr/>
        </p:nvSpPr>
        <p:spPr bwMode="auto">
          <a:xfrm>
            <a:off x="2843213" y="2781300"/>
            <a:ext cx="6492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7019925" y="6021388"/>
            <a:ext cx="1296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565578" name="Text Box 10"/>
          <p:cNvSpPr txBox="1">
            <a:spLocks noChangeArrowheads="1"/>
          </p:cNvSpPr>
          <p:nvPr/>
        </p:nvSpPr>
        <p:spPr bwMode="auto">
          <a:xfrm>
            <a:off x="2411413" y="3500438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175115" name="Text Box 11"/>
          <p:cNvSpPr txBox="1">
            <a:spLocks noChangeArrowheads="1"/>
          </p:cNvSpPr>
          <p:nvPr/>
        </p:nvSpPr>
        <p:spPr bwMode="auto">
          <a:xfrm>
            <a:off x="2700338" y="4652963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นายกรัฐมนตรี </a:t>
            </a:r>
            <a:r>
              <a:rPr lang="th-TH" sz="3600" b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5116" name="Text Box 12"/>
          <p:cNvSpPr txBox="1">
            <a:spLocks noChangeArrowheads="1"/>
          </p:cNvSpPr>
          <p:nvPr/>
        </p:nvSpPr>
        <p:spPr bwMode="auto">
          <a:xfrm>
            <a:off x="900113" y="4652963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>
                <a:solidFill>
                  <a:srgbClr val="000000"/>
                </a:solidFill>
              </a:rPr>
              <a:t>กราบเรียน</a:t>
            </a:r>
            <a:r>
              <a:rPr lang="th-TH" sz="3600" b="0"/>
              <a:t> </a:t>
            </a:r>
          </a:p>
        </p:txBody>
      </p:sp>
      <p:sp>
        <p:nvSpPr>
          <p:cNvPr id="175117" name="Text Box 13"/>
          <p:cNvSpPr txBox="1">
            <a:spLocks noChangeArrowheads="1"/>
          </p:cNvSpPr>
          <p:nvPr/>
        </p:nvSpPr>
        <p:spPr bwMode="auto">
          <a:xfrm>
            <a:off x="2700338" y="5300663"/>
            <a:ext cx="61928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solidFill>
                  <a:srgbClr val="000000"/>
                </a:solidFill>
              </a:rPr>
              <a:t>ผ่านรองนายกรัฐมนตรี ( .............. )   และรัฐมนตรีประจำสำนักนายกรัฐมนตรี (............... )</a:t>
            </a:r>
          </a:p>
        </p:txBody>
      </p:sp>
      <p:sp>
        <p:nvSpPr>
          <p:cNvPr id="3565582" name="Line 14"/>
          <p:cNvSpPr>
            <a:spLocks noChangeShapeType="1"/>
          </p:cNvSpPr>
          <p:nvPr/>
        </p:nvSpPr>
        <p:spPr bwMode="auto">
          <a:xfrm flipH="1">
            <a:off x="6300788" y="4365625"/>
            <a:ext cx="1008062" cy="9350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565583" name="Line 15"/>
          <p:cNvSpPr>
            <a:spLocks noChangeShapeType="1"/>
          </p:cNvSpPr>
          <p:nvPr/>
        </p:nvSpPr>
        <p:spPr bwMode="auto">
          <a:xfrm>
            <a:off x="7308850" y="4365625"/>
            <a:ext cx="358775" cy="1727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565584" name="Oval 16"/>
          <p:cNvSpPr>
            <a:spLocks noChangeArrowheads="1"/>
          </p:cNvSpPr>
          <p:nvPr/>
        </p:nvSpPr>
        <p:spPr bwMode="auto">
          <a:xfrm>
            <a:off x="6372225" y="3500438"/>
            <a:ext cx="2303463" cy="792162"/>
          </a:xfrm>
          <a:prstGeom prst="ellipse">
            <a:avLst/>
          </a:prstGeom>
          <a:solidFill>
            <a:srgbClr val="33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ระบุชื่อ - นามสกุล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65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65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65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65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65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65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65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65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65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65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5576" grpId="0"/>
      <p:bldP spid="3565578" grpId="0"/>
      <p:bldP spid="3565582" grpId="0" animBg="1"/>
      <p:bldP spid="3565583" grpId="0" animBg="1"/>
      <p:bldP spid="356558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2866" name="Text Box 2"/>
          <p:cNvSpPr txBox="1">
            <a:spLocks noChangeArrowheads="1"/>
          </p:cNvSpPr>
          <p:nvPr/>
        </p:nvSpPr>
        <p:spPr bwMode="auto">
          <a:xfrm>
            <a:off x="1331913" y="1268413"/>
            <a:ext cx="698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sz="5400" dirty="0">
              <a:solidFill>
                <a:srgbClr val="FFFF00"/>
              </a:solidFill>
              <a:latin typeface="Angsana New" pitchFamily="18" charset="-34"/>
            </a:endParaRPr>
          </a:p>
        </p:txBody>
      </p:sp>
      <p:sp>
        <p:nvSpPr>
          <p:cNvPr id="3492867" name="Rectangle 3"/>
          <p:cNvSpPr>
            <a:spLocks noChangeArrowheads="1"/>
          </p:cNvSpPr>
          <p:nvPr/>
        </p:nvSpPr>
        <p:spPr bwMode="auto">
          <a:xfrm>
            <a:off x="611188" y="1773238"/>
            <a:ext cx="8208962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๏ ให้อ้างถึงหนังสือที่เคยติดต่อกันมาก่อนแล้ว</a:t>
            </a:r>
          </a:p>
          <a:p>
            <a:pPr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ทุกครั้ง</a:t>
            </a:r>
          </a:p>
          <a:p>
            <a:pPr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๏ ให้อ้างถึงหนังสือฉบับสุดท้ายที่เคยติดต่อกัน</a:t>
            </a:r>
          </a:p>
          <a:p>
            <a:pPr>
              <a:defRPr/>
            </a:pPr>
            <a:r>
              <a:rPr lang="th-TH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เพียงฉบับเดียว เว้นแต่ เป็นสาระสำคัญ</a:t>
            </a:r>
          </a:p>
        </p:txBody>
      </p:sp>
      <p:sp>
        <p:nvSpPr>
          <p:cNvPr id="3492868" name="Text Box 4"/>
          <p:cNvSpPr txBox="1">
            <a:spLocks noChangeArrowheads="1"/>
          </p:cNvSpPr>
          <p:nvPr/>
        </p:nvSpPr>
        <p:spPr bwMode="auto">
          <a:xfrm>
            <a:off x="3779838" y="692150"/>
            <a:ext cx="1728787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5400">
                <a:solidFill>
                  <a:srgbClr val="000000"/>
                </a:solidFill>
              </a:rPr>
              <a:t> </a:t>
            </a:r>
            <a:r>
              <a:rPr lang="th-TH" sz="5400">
                <a:effectLst>
                  <a:outerShdw blurRad="38100" dist="38100" dir="2700000" algn="tl">
                    <a:srgbClr val="000000"/>
                  </a:outerShdw>
                </a:effectLst>
              </a:rPr>
              <a:t>อ้างถึง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24075" y="0"/>
            <a:ext cx="4968875" cy="6858000"/>
          </a:xfrm>
        </p:spPr>
        <p:txBody>
          <a:bodyPr/>
          <a:lstStyle/>
          <a:p>
            <a:pPr marL="609600" indent="-609600" algn="l" eaLnBrk="1" hangingPunct="1"/>
            <a:r>
              <a:rPr lang="en-US" smtClean="0"/>
              <a:t>       </a:t>
            </a:r>
            <a:r>
              <a:rPr lang="en-US" b="1" smtClean="0"/>
              <a:t>                                   </a:t>
            </a:r>
            <a:endParaRPr lang="en-US" sz="4400" b="1" smtClean="0">
              <a:solidFill>
                <a:srgbClr val="000099"/>
              </a:solidFill>
            </a:endParaRP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0" y="19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sp>
        <p:nvSpPr>
          <p:cNvPr id="200708" name="Text Box 4"/>
          <p:cNvSpPr txBox="1">
            <a:spLocks noChangeArrowheads="1"/>
          </p:cNvSpPr>
          <p:nvPr/>
        </p:nvSpPr>
        <p:spPr bwMode="auto">
          <a:xfrm>
            <a:off x="2608263" y="475932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00709" name="Text Box 5"/>
          <p:cNvSpPr txBox="1">
            <a:spLocks noChangeArrowheads="1"/>
          </p:cNvSpPr>
          <p:nvPr/>
        </p:nvSpPr>
        <p:spPr bwMode="auto">
          <a:xfrm>
            <a:off x="2967038" y="4641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/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5580063" y="1052513"/>
            <a:ext cx="32400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/>
              <a:t>สำนักนายกรัฐมนตรี</a:t>
            </a:r>
          </a:p>
          <a:p>
            <a:r>
              <a:rPr lang="th-TH" sz="2800" b="0"/>
              <a:t>ทำเนียบรัฐบาล กทม. ๑๐๓๐๐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1763713" y="1052513"/>
            <a:ext cx="1619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0"/>
              <a:t>ที่ นร ๐๑๐๖/๑</a:t>
            </a:r>
          </a:p>
        </p:txBody>
      </p:sp>
      <p:sp>
        <p:nvSpPr>
          <p:cNvPr id="200712" name="Rectangle 8"/>
          <p:cNvSpPr>
            <a:spLocks noChangeArrowheads="1"/>
          </p:cNvSpPr>
          <p:nvPr/>
        </p:nvSpPr>
        <p:spPr bwMode="auto">
          <a:xfrm>
            <a:off x="7380288" y="4797425"/>
            <a:ext cx="923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 b="0" i="1">
                <a:solidFill>
                  <a:srgbClr val="3333FF"/>
                </a:solidFill>
              </a:rPr>
              <a:t>กฤตยา</a:t>
            </a:r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4859338" y="3357563"/>
            <a:ext cx="3744912" cy="3090862"/>
          </a:xfrm>
          <a:prstGeom prst="rect">
            <a:avLst/>
          </a:prstGeom>
          <a:solidFill>
            <a:schemeClr val="bg1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>
                <a:solidFill>
                  <a:schemeClr val="tx2"/>
                </a:solidFill>
              </a:rPr>
              <a:t>ตรวจ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ร.ปนร./หน.ผต.นร. 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ผอ. สำนัก/กอง 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ผอ.ส่วน/กลุ่ม 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ร่าง .....................................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พิมพ์ .................................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ชื่อแฟ้ม ............................</a:t>
            </a:r>
            <a:endParaRPr lang="en-US" sz="2800" b="0">
              <a:solidFill>
                <a:schemeClr val="tx2"/>
              </a:solidFill>
            </a:endParaRPr>
          </a:p>
        </p:txBody>
      </p:sp>
      <p:sp>
        <p:nvSpPr>
          <p:cNvPr id="3578890" name="Line 10"/>
          <p:cNvSpPr>
            <a:spLocks noChangeShapeType="1"/>
          </p:cNvSpPr>
          <p:nvPr/>
        </p:nvSpPr>
        <p:spPr bwMode="auto">
          <a:xfrm>
            <a:off x="3203575" y="5300663"/>
            <a:ext cx="1223963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7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7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889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6594" name="Text Box 2"/>
          <p:cNvSpPr txBox="1">
            <a:spLocks noChangeArrowheads="1"/>
          </p:cNvSpPr>
          <p:nvPr/>
        </p:nvSpPr>
        <p:spPr bwMode="auto">
          <a:xfrm>
            <a:off x="0" y="476250"/>
            <a:ext cx="1512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อ้างถึง</a:t>
            </a:r>
            <a:r>
              <a:rPr lang="th-TH" b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566595" name="Text Box 3"/>
          <p:cNvSpPr txBox="1">
            <a:spLocks noChangeArrowheads="1"/>
          </p:cNvSpPr>
          <p:nvPr/>
        </p:nvSpPr>
        <p:spPr bwMode="auto">
          <a:xfrm>
            <a:off x="1476375" y="476250"/>
            <a:ext cx="144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หนังสือ</a:t>
            </a:r>
          </a:p>
        </p:txBody>
      </p:sp>
      <p:sp>
        <p:nvSpPr>
          <p:cNvPr id="3566596" name="Text Box 4"/>
          <p:cNvSpPr txBox="1">
            <a:spLocks noChangeArrowheads="1"/>
          </p:cNvSpPr>
          <p:nvPr/>
        </p:nvSpPr>
        <p:spPr bwMode="auto">
          <a:xfrm>
            <a:off x="2411413" y="476250"/>
            <a:ext cx="360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สำนักนายกรัฐมนตรี</a:t>
            </a:r>
          </a:p>
        </p:txBody>
      </p:sp>
      <p:sp>
        <p:nvSpPr>
          <p:cNvPr id="3566597" name="Text Box 5"/>
          <p:cNvSpPr txBox="1">
            <a:spLocks noChangeArrowheads="1"/>
          </p:cNvSpPr>
          <p:nvPr/>
        </p:nvSpPr>
        <p:spPr bwMode="auto">
          <a:xfrm>
            <a:off x="5072063" y="500063"/>
            <a:ext cx="1728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ลับ</a:t>
            </a:r>
            <a:endParaRPr lang="th-TH" b="0" dirty="0">
              <a:solidFill>
                <a:srgbClr val="FF0000"/>
              </a:solidFill>
            </a:endParaRPr>
          </a:p>
        </p:txBody>
      </p:sp>
      <p:sp>
        <p:nvSpPr>
          <p:cNvPr id="3566598" name="Text Box 6"/>
          <p:cNvSpPr txBox="1">
            <a:spLocks noChangeArrowheads="1"/>
          </p:cNvSpPr>
          <p:nvPr/>
        </p:nvSpPr>
        <p:spPr bwMode="auto">
          <a:xfrm>
            <a:off x="6143625" y="500063"/>
            <a:ext cx="172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ด่วนมาก</a:t>
            </a:r>
          </a:p>
        </p:txBody>
      </p:sp>
      <p:sp>
        <p:nvSpPr>
          <p:cNvPr id="3566599" name="Text Box 7"/>
          <p:cNvSpPr txBox="1">
            <a:spLocks noChangeArrowheads="1"/>
          </p:cNvSpPr>
          <p:nvPr/>
        </p:nvSpPr>
        <p:spPr bwMode="auto">
          <a:xfrm>
            <a:off x="1547813" y="1125538"/>
            <a:ext cx="2519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ที่ นร ๐๑๐๔/๒</a:t>
            </a:r>
            <a:r>
              <a:rPr lang="th-TH" b="0"/>
              <a:t> </a:t>
            </a:r>
          </a:p>
        </p:txBody>
      </p:sp>
      <p:sp>
        <p:nvSpPr>
          <p:cNvPr id="3566600" name="Text Box 8"/>
          <p:cNvSpPr txBox="1">
            <a:spLocks noChangeArrowheads="1"/>
          </p:cNvSpPr>
          <p:nvPr/>
        </p:nvSpPr>
        <p:spPr bwMode="auto">
          <a:xfrm>
            <a:off x="3500438" y="1143000"/>
            <a:ext cx="4392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ลงวันที่ ๒ มกราคม ๒๕๕๑</a:t>
            </a:r>
          </a:p>
        </p:txBody>
      </p:sp>
      <p:sp>
        <p:nvSpPr>
          <p:cNvPr id="3566601" name="Text Box 9"/>
          <p:cNvSpPr txBox="1">
            <a:spLocks noChangeArrowheads="1"/>
          </p:cNvSpPr>
          <p:nvPr/>
        </p:nvSpPr>
        <p:spPr bwMode="auto">
          <a:xfrm>
            <a:off x="250825" y="2060575"/>
            <a:ext cx="1223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อ้างถึง</a:t>
            </a:r>
            <a:r>
              <a:rPr lang="th-TH" b="0"/>
              <a:t> </a:t>
            </a:r>
          </a:p>
        </p:txBody>
      </p:sp>
      <p:sp>
        <p:nvSpPr>
          <p:cNvPr id="3566602" name="Text Box 10"/>
          <p:cNvSpPr txBox="1">
            <a:spLocks noChangeArrowheads="1"/>
          </p:cNvSpPr>
          <p:nvPr/>
        </p:nvSpPr>
        <p:spPr bwMode="auto">
          <a:xfrm>
            <a:off x="1476375" y="2060575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หนังสือ</a:t>
            </a:r>
          </a:p>
        </p:txBody>
      </p:sp>
      <p:sp>
        <p:nvSpPr>
          <p:cNvPr id="3566603" name="Text Box 11"/>
          <p:cNvSpPr txBox="1">
            <a:spLocks noChangeArrowheads="1"/>
          </p:cNvSpPr>
          <p:nvPr/>
        </p:nvSpPr>
        <p:spPr bwMode="auto">
          <a:xfrm>
            <a:off x="2627313" y="2060575"/>
            <a:ext cx="252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ที่ นร ๐๑๐๔/๒</a:t>
            </a:r>
            <a:r>
              <a:rPr lang="th-TH" b="0"/>
              <a:t> </a:t>
            </a:r>
          </a:p>
        </p:txBody>
      </p:sp>
      <p:sp>
        <p:nvSpPr>
          <p:cNvPr id="3566604" name="Text Box 12"/>
          <p:cNvSpPr txBox="1">
            <a:spLocks noChangeArrowheads="1"/>
          </p:cNvSpPr>
          <p:nvPr/>
        </p:nvSpPr>
        <p:spPr bwMode="auto">
          <a:xfrm>
            <a:off x="5148263" y="2060575"/>
            <a:ext cx="3995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ลว. ๒ ม.ค. พ.ศ. ๒๕๕๑</a:t>
            </a:r>
            <a:r>
              <a:rPr lang="th-TH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th-TH" b="0"/>
          </a:p>
        </p:txBody>
      </p:sp>
      <p:sp>
        <p:nvSpPr>
          <p:cNvPr id="177165" name="Text Box 1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177166" name="Text Box 1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177167" name="Text Box 15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468313" y="6021388"/>
            <a:ext cx="8207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3566609" name="Text Box 17"/>
          <p:cNvSpPr txBox="1">
            <a:spLocks noChangeArrowheads="1"/>
          </p:cNvSpPr>
          <p:nvPr/>
        </p:nvSpPr>
        <p:spPr bwMode="auto">
          <a:xfrm>
            <a:off x="1619250" y="1700213"/>
            <a:ext cx="647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66610" name="Text Box 18"/>
          <p:cNvSpPr txBox="1">
            <a:spLocks noChangeArrowheads="1"/>
          </p:cNvSpPr>
          <p:nvPr/>
        </p:nvSpPr>
        <p:spPr bwMode="auto">
          <a:xfrm>
            <a:off x="7164388" y="1773238"/>
            <a:ext cx="647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66611" name="Text Box 19"/>
          <p:cNvSpPr txBox="1">
            <a:spLocks noChangeArrowheads="1"/>
          </p:cNvSpPr>
          <p:nvPr/>
        </p:nvSpPr>
        <p:spPr bwMode="auto">
          <a:xfrm>
            <a:off x="5364163" y="1773238"/>
            <a:ext cx="5762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66612" name="Text Box 20"/>
          <p:cNvSpPr txBox="1">
            <a:spLocks noChangeArrowheads="1"/>
          </p:cNvSpPr>
          <p:nvPr/>
        </p:nvSpPr>
        <p:spPr bwMode="auto">
          <a:xfrm>
            <a:off x="2195513" y="1700213"/>
            <a:ext cx="5032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66613" name="Text Box 21"/>
          <p:cNvSpPr txBox="1">
            <a:spLocks noChangeArrowheads="1"/>
          </p:cNvSpPr>
          <p:nvPr/>
        </p:nvSpPr>
        <p:spPr bwMode="auto">
          <a:xfrm>
            <a:off x="6372225" y="1773238"/>
            <a:ext cx="5762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pic>
        <p:nvPicPr>
          <p:cNvPr id="177174" name="Picture 22" descr="00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141663"/>
            <a:ext cx="83534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75" name="Text Box 23"/>
          <p:cNvSpPr txBox="1">
            <a:spLocks noChangeArrowheads="1"/>
          </p:cNvSpPr>
          <p:nvPr/>
        </p:nvSpPr>
        <p:spPr bwMode="auto">
          <a:xfrm>
            <a:off x="1692275" y="3644900"/>
            <a:ext cx="2232025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solidFill>
                  <a:srgbClr val="FF3300"/>
                </a:solidFill>
                <a:ea typeface="Arial Unicode MS" pitchFamily="34" charset="-128"/>
                <a:cs typeface="Arial Unicode MS" pitchFamily="34" charset="-128"/>
              </a:rPr>
              <a:t>ด่วนมาก</a:t>
            </a:r>
          </a:p>
        </p:txBody>
      </p:sp>
      <p:sp>
        <p:nvSpPr>
          <p:cNvPr id="177176" name="Text Box 24"/>
          <p:cNvSpPr txBox="1">
            <a:spLocks noChangeArrowheads="1"/>
          </p:cNvSpPr>
          <p:nvPr/>
        </p:nvSpPr>
        <p:spPr bwMode="auto">
          <a:xfrm>
            <a:off x="4716463" y="3213100"/>
            <a:ext cx="792162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ลับ</a:t>
            </a:r>
          </a:p>
        </p:txBody>
      </p:sp>
      <p:sp>
        <p:nvSpPr>
          <p:cNvPr id="177177" name="Rectangle 25"/>
          <p:cNvSpPr>
            <a:spLocks noChangeArrowheads="1"/>
          </p:cNvSpPr>
          <p:nvPr/>
        </p:nvSpPr>
        <p:spPr bwMode="auto">
          <a:xfrm>
            <a:off x="395288" y="4581525"/>
            <a:ext cx="8208962" cy="18732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566618" name="Text Box 26"/>
          <p:cNvSpPr txBox="1">
            <a:spLocks noChangeArrowheads="1"/>
          </p:cNvSpPr>
          <p:nvPr/>
        </p:nvSpPr>
        <p:spPr bwMode="auto">
          <a:xfrm>
            <a:off x="2771775" y="1700213"/>
            <a:ext cx="503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66619" name="Text Box 27"/>
          <p:cNvSpPr txBox="1">
            <a:spLocks noChangeArrowheads="1"/>
          </p:cNvSpPr>
          <p:nvPr/>
        </p:nvSpPr>
        <p:spPr bwMode="auto">
          <a:xfrm>
            <a:off x="3276600" y="1700213"/>
            <a:ext cx="503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>
                <a:solidFill>
                  <a:srgbClr val="CC0000"/>
                </a:solidFill>
              </a:rPr>
              <a:t>×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66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5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66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66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66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66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66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66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6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66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6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66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6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66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6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66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6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66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66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6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6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6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6594" grpId="0"/>
      <p:bldP spid="3566595" grpId="0"/>
      <p:bldP spid="3566596" grpId="0"/>
      <p:bldP spid="3566597" grpId="0"/>
      <p:bldP spid="3566598" grpId="0"/>
      <p:bldP spid="3566599" grpId="0"/>
      <p:bldP spid="3566600" grpId="0"/>
      <p:bldP spid="3566601" grpId="0"/>
      <p:bldP spid="3566602" grpId="0"/>
      <p:bldP spid="3566603" grpId="0"/>
      <p:bldP spid="3566604" grpId="0"/>
      <p:bldP spid="3566609" grpId="0"/>
      <p:bldP spid="3566610" grpId="0"/>
      <p:bldP spid="3566611" grpId="0"/>
      <p:bldP spid="3566612" grpId="0"/>
      <p:bldP spid="3566613" grpId="0"/>
      <p:bldP spid="3566618" grpId="0"/>
      <p:bldP spid="35666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76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68313" y="692150"/>
            <a:ext cx="8351837" cy="2663825"/>
          </a:xfrm>
          <a:ln>
            <a:solidFill>
              <a:srgbClr val="FF0000"/>
            </a:solidFill>
          </a:ln>
          <a:effectLst>
            <a:outerShdw dist="35921" dir="2700000" algn="ctr" rotWithShape="0">
              <a:srgbClr val="FFFFFF"/>
            </a:outerShdw>
          </a:effectLst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คำถาม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:   </a:t>
            </a: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อ้างถึงอย่างไรจึงจะถูกต้อง?</a:t>
            </a:r>
          </a:p>
          <a:p>
            <a:pPr marL="609600" indent="-609600" eaLnBrk="1" hangingPunct="1">
              <a:defRPr/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 หนังสือศาลากลางจังหวัดพระนครศรีอยุธยา</a:t>
            </a:r>
          </a:p>
          <a:p>
            <a:pPr marL="609600" indent="-609600" eaLnBrk="1" hangingPunct="1">
              <a:defRPr/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หรือ หนังสือจังหวัดพระนครศรีอยุธยา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27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5300663"/>
          </a:xfrm>
        </p:spPr>
        <p:txBody>
          <a:bodyPr/>
          <a:lstStyle/>
          <a:p>
            <a:pPr marL="609600" indent="-609600" eaLnBrk="1" hangingPunct="1">
              <a:defRPr/>
            </a:pPr>
            <a:endParaRPr lang="th-TH" sz="2400" b="1" dirty="0" smtClean="0">
              <a:solidFill>
                <a:srgbClr val="CC0000"/>
              </a:solidFill>
            </a:endParaRPr>
          </a:p>
          <a:p>
            <a:pPr marL="609600" indent="-609600" eaLnBrk="1" hangingPunct="1">
              <a:defRPr/>
            </a:pPr>
            <a:endParaRPr lang="th-TH" sz="4800" b="1" dirty="0" smtClean="0"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sz="4800" b="1" dirty="0" smtClean="0">
                <a:latin typeface="Angsana New" pitchFamily="18" charset="-34"/>
              </a:rPr>
              <a:t>  </a:t>
            </a:r>
            <a:r>
              <a:rPr lang="th-TH" sz="4000" b="1" dirty="0" smtClean="0">
                <a:solidFill>
                  <a:srgbClr val="CC0000"/>
                </a:solidFill>
                <a:latin typeface="Angsana New" pitchFamily="18" charset="-34"/>
              </a:rPr>
              <a:t> </a:t>
            </a:r>
            <a:endParaRPr lang="th-TH" sz="4000" b="1" dirty="0" smtClean="0">
              <a:latin typeface="Angsana New" pitchFamily="18" charset="-34"/>
            </a:endParaRPr>
          </a:p>
          <a:p>
            <a:pPr marL="609600" indent="-609600"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สิ่งที่ส่งมาด้วย   ต้นฉบับหนังสือสำนักนายกรัฐมนตรี    </a:t>
            </a:r>
          </a:p>
          <a:p>
            <a:pPr marL="609600" indent="-609600"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ที่ นร ๐๑๐๕/๒๐๐๓ ลงวันที่ ๑๓ เมษายน  ๒๕๕๐</a:t>
            </a:r>
          </a:p>
          <a:p>
            <a:pPr marL="609600" indent="-609600"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สิ่งที่ส่งมาด้วย   ภาพถ่ายหนังสือสำนักนายกรัฐมนตรี    </a:t>
            </a:r>
          </a:p>
          <a:p>
            <a:pPr marL="609600" indent="-609600"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ที่ นร ๐๑๐๕/๒๐๐๓ ลงวันที่ ๑๓ เมษายน  ๒๕๕๐</a:t>
            </a:r>
          </a:p>
        </p:txBody>
      </p:sp>
      <p:sp>
        <p:nvSpPr>
          <p:cNvPr id="3572739" name="Text Box 3"/>
          <p:cNvSpPr txBox="1">
            <a:spLocks noChangeArrowheads="1"/>
          </p:cNvSpPr>
          <p:nvPr/>
        </p:nvSpPr>
        <p:spPr bwMode="auto">
          <a:xfrm>
            <a:off x="2268538" y="1844675"/>
            <a:ext cx="774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3572740" name="Text Box 4"/>
          <p:cNvSpPr txBox="1">
            <a:spLocks noChangeArrowheads="1"/>
          </p:cNvSpPr>
          <p:nvPr/>
        </p:nvSpPr>
        <p:spPr bwMode="auto">
          <a:xfrm>
            <a:off x="2195513" y="3357563"/>
            <a:ext cx="1368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>
                <a:solidFill>
                  <a:srgbClr val="FF3300"/>
                </a:solidFill>
              </a:rPr>
              <a:t>สำเนา</a:t>
            </a:r>
          </a:p>
        </p:txBody>
      </p:sp>
      <p:sp>
        <p:nvSpPr>
          <p:cNvPr id="3572741" name="Text Box 5"/>
          <p:cNvSpPr txBox="1">
            <a:spLocks noChangeArrowheads="1"/>
          </p:cNvSpPr>
          <p:nvPr/>
        </p:nvSpPr>
        <p:spPr bwMode="auto">
          <a:xfrm>
            <a:off x="2916238" y="1844675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</a:p>
        </p:txBody>
      </p:sp>
      <p:sp>
        <p:nvSpPr>
          <p:cNvPr id="3572742" name="Rectangle 6"/>
          <p:cNvSpPr>
            <a:spLocks noChangeArrowheads="1"/>
          </p:cNvSpPr>
          <p:nvPr/>
        </p:nvSpPr>
        <p:spPr bwMode="auto">
          <a:xfrm>
            <a:off x="3276600" y="692150"/>
            <a:ext cx="2828925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5400">
                <a:effectLst>
                  <a:outerShdw blurRad="38100" dist="38100" dir="2700000" algn="tl">
                    <a:srgbClr val="000000"/>
                  </a:outerShdw>
                </a:effectLst>
              </a:rPr>
              <a:t>สิ่งที่ส่งมาด้วย</a:t>
            </a:r>
            <a:r>
              <a:rPr lang="th-TH" sz="5400" b="0"/>
              <a:t>  </a:t>
            </a:r>
          </a:p>
        </p:txBody>
      </p:sp>
      <p:sp>
        <p:nvSpPr>
          <p:cNvPr id="3572743" name="Text Box 7"/>
          <p:cNvSpPr txBox="1">
            <a:spLocks noChangeArrowheads="1"/>
          </p:cNvSpPr>
          <p:nvPr/>
        </p:nvSpPr>
        <p:spPr bwMode="auto">
          <a:xfrm>
            <a:off x="2268538" y="3213100"/>
            <a:ext cx="774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3572744" name="Text Box 8"/>
          <p:cNvSpPr txBox="1">
            <a:spLocks noChangeArrowheads="1"/>
          </p:cNvSpPr>
          <p:nvPr/>
        </p:nvSpPr>
        <p:spPr bwMode="auto">
          <a:xfrm>
            <a:off x="2843213" y="3213100"/>
            <a:ext cx="774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72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2739" grpId="0"/>
      <p:bldP spid="3572740" grpId="0"/>
      <p:bldP spid="3572741" grpId="0"/>
      <p:bldP spid="3572743" grpId="0"/>
      <p:bldP spid="357274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404813"/>
            <a:ext cx="8893175" cy="5832475"/>
          </a:xfrm>
        </p:spPr>
        <p:txBody>
          <a:bodyPr/>
          <a:lstStyle/>
          <a:p>
            <a:pPr marL="609600" indent="-609600">
              <a:defRPr/>
            </a:pPr>
            <a:endParaRPr lang="th-TH" sz="5400" b="1" dirty="0">
              <a:latin typeface="Angsana New" pitchFamily="18" charset="-34"/>
            </a:endParaRPr>
          </a:p>
          <a:p>
            <a:pPr marL="609600" indent="-609600" algn="l">
              <a:defRPr/>
            </a:pPr>
            <a:r>
              <a:rPr lang="th-TH" sz="4400" b="1" dirty="0">
                <a:latin typeface="Angsana New" pitchFamily="18" charset="-34"/>
              </a:rPr>
              <a:t>        </a:t>
            </a: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๏  มีคำว่า “สำเนา” ไว้กึ่งกลางหน้าเหนือบรรทัดแรก </a:t>
            </a:r>
          </a:p>
          <a:p>
            <a:pPr marL="609600" indent="-609600" algn="l">
              <a:defRPr/>
            </a:pP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        ๏  ให้ใช้คำว่า “สำเนาถูกต้อง” </a:t>
            </a:r>
          </a:p>
          <a:p>
            <a:pPr marL="609600" indent="-609600" algn="l">
              <a:defRPr/>
            </a:pP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        ๏  ให้เจ้าหน้าที่ตั้งแต่ระดับ ๒ หรือเทียบเท่าขึ้นไป </a:t>
            </a:r>
          </a:p>
          <a:p>
            <a:pPr marL="609600" indent="-609600" algn="l">
              <a:defRPr/>
            </a:pP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            ซึ่งเป็น</a:t>
            </a:r>
            <a:r>
              <a:rPr lang="th-TH" sz="4400" b="1" dirty="0">
                <a:solidFill>
                  <a:srgbClr val="FF0000"/>
                </a:solidFill>
                <a:latin typeface="Angsana New" pitchFamily="18" charset="-34"/>
              </a:rPr>
              <a:t>เจ้าของเรื่อง </a:t>
            </a: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ลงลายมือชื่อรับรอง พร้อมทั้ง</a:t>
            </a:r>
          </a:p>
          <a:p>
            <a:pPr marL="609600" indent="-609600" algn="l">
              <a:defRPr/>
            </a:pP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            ลงชื่อตัวบรรจง ตำแหน่ง  และ วัน เดือน ปี  </a:t>
            </a:r>
          </a:p>
          <a:p>
            <a:pPr marL="609600" indent="-609600" algn="l">
              <a:defRPr/>
            </a:pP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</a:rPr>
              <a:t>            ที่ขอบล่างของหนังสือ  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700338" y="333375"/>
            <a:ext cx="4141787" cy="833438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>
                <a:effectLst>
                  <a:outerShdw blurRad="38100" dist="38100" dir="2700000" algn="tl">
                    <a:srgbClr val="000000"/>
                  </a:outerShdw>
                </a:effectLst>
              </a:rPr>
              <a:t>การรับรองสำเนาเอกสาร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3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285750"/>
            <a:ext cx="5467350" cy="5857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36196" name="WordArt 4"/>
          <p:cNvSpPr>
            <a:spLocks noChangeArrowheads="1" noChangeShapeType="1" noTextEdit="1"/>
          </p:cNvSpPr>
          <p:nvPr/>
        </p:nvSpPr>
        <p:spPr bwMode="auto">
          <a:xfrm>
            <a:off x="6000750" y="5143500"/>
            <a:ext cx="12969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สำเนาถูกต้อง</a:t>
            </a:r>
          </a:p>
          <a:p>
            <a:pPr algn="ctr"/>
            <a:endParaRPr lang="th-TH" sz="8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  <a:p>
            <a:pPr algn="ctr"/>
            <a:endParaRPr lang="th-TH" sz="8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  <a:p>
            <a:pPr algn="ctr"/>
            <a:r>
              <a:rPr lang="th-TH" sz="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(นางกฤตยา จันทรเกษ)</a:t>
            </a:r>
          </a:p>
          <a:p>
            <a:pPr algn="ctr"/>
            <a:r>
              <a:rPr lang="th-TH" sz="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นิติกรชำนาญการพิเศษ</a:t>
            </a:r>
          </a:p>
          <a:p>
            <a:pPr algn="ctr"/>
            <a:r>
              <a:rPr lang="th-TH" sz="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๑ ตุลาคม ๒๕๕๕</a:t>
            </a:r>
          </a:p>
        </p:txBody>
      </p:sp>
      <p:sp>
        <p:nvSpPr>
          <p:cNvPr id="3336197" name="Line 5"/>
          <p:cNvSpPr>
            <a:spLocks noChangeShapeType="1"/>
          </p:cNvSpPr>
          <p:nvPr/>
        </p:nvSpPr>
        <p:spPr bwMode="auto">
          <a:xfrm flipV="1">
            <a:off x="4357688" y="5429250"/>
            <a:ext cx="1584325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336200" name="Text Box 8"/>
          <p:cNvSpPr txBox="1">
            <a:spLocks noChangeArrowheads="1"/>
          </p:cNvSpPr>
          <p:nvPr/>
        </p:nvSpPr>
        <p:spPr bwMode="auto">
          <a:xfrm>
            <a:off x="6143625" y="5286375"/>
            <a:ext cx="1028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400" i="1">
                <a:solidFill>
                  <a:srgbClr val="3333FF"/>
                </a:solidFill>
              </a:rPr>
              <a:t>กฤตยา จันทรเกษ</a:t>
            </a:r>
          </a:p>
        </p:txBody>
      </p:sp>
      <p:sp>
        <p:nvSpPr>
          <p:cNvPr id="181254" name="Rectangle 10"/>
          <p:cNvSpPr>
            <a:spLocks noChangeArrowheads="1"/>
          </p:cNvSpPr>
          <p:nvPr/>
        </p:nvSpPr>
        <p:spPr bwMode="auto">
          <a:xfrm>
            <a:off x="2000250" y="285750"/>
            <a:ext cx="5327650" cy="3603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2400"/>
              <a:t>                          </a:t>
            </a:r>
            <a:endParaRPr lang="th-TH" sz="2400">
              <a:solidFill>
                <a:srgbClr val="000000"/>
              </a:solidFill>
            </a:endParaRPr>
          </a:p>
        </p:txBody>
      </p:sp>
      <p:sp>
        <p:nvSpPr>
          <p:cNvPr id="3336204" name="WordArt 12"/>
          <p:cNvSpPr>
            <a:spLocks noChangeArrowheads="1" noChangeShapeType="1" noTextEdit="1"/>
          </p:cNvSpPr>
          <p:nvPr/>
        </p:nvSpPr>
        <p:spPr bwMode="auto">
          <a:xfrm>
            <a:off x="4284663" y="333375"/>
            <a:ext cx="573087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สำเนา</a:t>
            </a:r>
          </a:p>
        </p:txBody>
      </p:sp>
      <p:sp>
        <p:nvSpPr>
          <p:cNvPr id="3336206" name="Line 14"/>
          <p:cNvSpPr>
            <a:spLocks noChangeShapeType="1"/>
          </p:cNvSpPr>
          <p:nvPr/>
        </p:nvSpPr>
        <p:spPr bwMode="auto">
          <a:xfrm>
            <a:off x="3143250" y="500063"/>
            <a:ext cx="792163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81257" name="Rectangle 20"/>
          <p:cNvSpPr>
            <a:spLocks noChangeArrowheads="1"/>
          </p:cNvSpPr>
          <p:nvPr/>
        </p:nvSpPr>
        <p:spPr bwMode="auto">
          <a:xfrm>
            <a:off x="4286250" y="4786313"/>
            <a:ext cx="1584325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3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3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3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6196" grpId="0" animBg="1"/>
      <p:bldP spid="3336197" grpId="0" animBg="1"/>
      <p:bldP spid="3336200" grpId="0"/>
      <p:bldP spid="3336204" grpId="0" animBg="1"/>
      <p:bldP spid="333620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87" name="Rectangle 7"/>
          <p:cNvSpPr>
            <a:spLocks noRot="1" noChangeArrowheads="1"/>
          </p:cNvSpPr>
          <p:nvPr/>
        </p:nvSpPr>
        <p:spPr bwMode="auto">
          <a:xfrm>
            <a:off x="0" y="1557338"/>
            <a:ext cx="86756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พิมพ์ไม่ตก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Browallia New" pitchFamily="34" charset="-34"/>
              </a:rPr>
              <a:t>   </a:t>
            </a: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มีความรู้ในตัวสะกด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ตัวการันต์ 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และตัวย่อ</a:t>
            </a:r>
            <a:endParaRPr lang="en-US" sz="60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pic>
        <p:nvPicPr>
          <p:cNvPr id="182275" name="Picture 24" descr="00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2276475"/>
            <a:ext cx="2663825" cy="2592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916238" y="476250"/>
            <a:ext cx="3662362" cy="711200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การพิมพ์หนังสือราชการ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85875" y="0"/>
            <a:ext cx="7215188" cy="6858000"/>
          </a:xfrm>
          <a:ln>
            <a:solidFill>
              <a:srgbClr val="000000"/>
            </a:solidFill>
          </a:ln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endParaRPr lang="en-US" sz="4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0" y="19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/>
        </p:nvGraphicFramePr>
        <p:xfrm>
          <a:off x="4071938" y="500063"/>
          <a:ext cx="94297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Picture" r:id="rId4" imgW="466531" imgH="494522" progId="Word.Picture.8">
                  <p:embed/>
                </p:oleObj>
              </mc:Choice>
              <mc:Fallback>
                <p:oleObj name="Picture" r:id="rId4" imgW="466531" imgH="494522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8" y="500063"/>
                        <a:ext cx="942975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2143125" y="1000125"/>
            <a:ext cx="6048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solidFill>
                  <a:srgbClr val="000000"/>
                </a:solidFill>
                <a:latin typeface="Angsana New" pitchFamily="18" charset="-34"/>
              </a:rPr>
              <a:t>ที่ นร ๐๕๐๖/๑</a:t>
            </a:r>
            <a:r>
              <a:rPr lang="th-TH" sz="2400">
                <a:solidFill>
                  <a:srgbClr val="000000"/>
                </a:solidFill>
              </a:rPr>
              <a:t>                                          </a:t>
            </a:r>
            <a:r>
              <a:rPr lang="th-TH" sz="240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</a:t>
            </a:r>
            <a:endParaRPr lang="en-US" sz="2400">
              <a:solidFill>
                <a:srgbClr val="000000"/>
              </a:solidFill>
              <a:latin typeface="Angsana New" pitchFamily="18" charset="-34"/>
            </a:endParaRPr>
          </a:p>
          <a:p>
            <a:r>
              <a:rPr lang="en-US" sz="240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</a:t>
            </a:r>
            <a:r>
              <a:rPr lang="th-TH" sz="2400">
                <a:solidFill>
                  <a:srgbClr val="000000"/>
                </a:solidFill>
                <a:latin typeface="Angsana New" pitchFamily="18" charset="-34"/>
              </a:rPr>
              <a:t>       ทำเนียบรัฐบาล กทม. ๑๐๓๐๐</a:t>
            </a:r>
            <a:endParaRPr lang="en-US" sz="24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522572" name="Line 12"/>
          <p:cNvSpPr>
            <a:spLocks noChangeShapeType="1"/>
          </p:cNvSpPr>
          <p:nvPr/>
        </p:nvSpPr>
        <p:spPr bwMode="auto">
          <a:xfrm>
            <a:off x="3571868" y="1285860"/>
            <a:ext cx="64294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522573" name="Line 13"/>
          <p:cNvSpPr>
            <a:spLocks noChangeShapeType="1"/>
          </p:cNvSpPr>
          <p:nvPr/>
        </p:nvSpPr>
        <p:spPr bwMode="auto">
          <a:xfrm>
            <a:off x="4500563" y="620713"/>
            <a:ext cx="0" cy="13684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2536" name="Text Box 14"/>
          <p:cNvSpPr txBox="1">
            <a:spLocks noChangeArrowheads="1"/>
          </p:cNvSpPr>
          <p:nvPr/>
        </p:nvSpPr>
        <p:spPr bwMode="auto">
          <a:xfrm>
            <a:off x="2608263" y="475932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537" name="Text Box 15"/>
          <p:cNvSpPr txBox="1">
            <a:spLocks noChangeArrowheads="1"/>
          </p:cNvSpPr>
          <p:nvPr/>
        </p:nvSpPr>
        <p:spPr bwMode="auto">
          <a:xfrm>
            <a:off x="2967038" y="4641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/>
          </a:p>
        </p:txBody>
      </p:sp>
      <p:sp>
        <p:nvSpPr>
          <p:cNvPr id="3522576" name="Text Box 16"/>
          <p:cNvSpPr txBox="1">
            <a:spLocks noChangeArrowheads="1"/>
          </p:cNvSpPr>
          <p:nvPr/>
        </p:nvSpPr>
        <p:spPr bwMode="auto">
          <a:xfrm>
            <a:off x="4356100" y="1773238"/>
            <a:ext cx="1897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solidFill>
                  <a:srgbClr val="000000"/>
                </a:solidFill>
              </a:rPr>
              <a:t>๒ มกราคม ๒๕๕๕</a:t>
            </a: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3522577" name="Line 17"/>
          <p:cNvSpPr>
            <a:spLocks noChangeShapeType="1"/>
          </p:cNvSpPr>
          <p:nvPr/>
        </p:nvSpPr>
        <p:spPr bwMode="auto">
          <a:xfrm>
            <a:off x="4500563" y="2276475"/>
            <a:ext cx="0" cy="237648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522578" name="Text Box 18"/>
          <p:cNvSpPr txBox="1">
            <a:spLocks noChangeArrowheads="1"/>
          </p:cNvSpPr>
          <p:nvPr/>
        </p:nvSpPr>
        <p:spPr bwMode="auto">
          <a:xfrm>
            <a:off x="4067175" y="4508500"/>
            <a:ext cx="26654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/>
              <a:t>      </a:t>
            </a:r>
            <a:r>
              <a:rPr lang="th-TH" sz="2400">
                <a:solidFill>
                  <a:srgbClr val="000000"/>
                </a:solidFill>
                <a:latin typeface="Angsana New" pitchFamily="18" charset="-34"/>
              </a:rPr>
              <a:t>ขอแสดงความนับถือ</a:t>
            </a:r>
          </a:p>
          <a:p>
            <a:endParaRPr lang="en-US" sz="24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522579" name="Text Box 19"/>
          <p:cNvSpPr txBox="1">
            <a:spLocks noChangeArrowheads="1"/>
          </p:cNvSpPr>
          <p:nvPr/>
        </p:nvSpPr>
        <p:spPr bwMode="auto">
          <a:xfrm>
            <a:off x="3643306" y="5357826"/>
            <a:ext cx="33956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>
                <a:latin typeface="Angsana New" pitchFamily="18" charset="-34"/>
              </a:rPr>
              <a:t>(..............................................)</a:t>
            </a:r>
          </a:p>
          <a:p>
            <a:r>
              <a:rPr lang="th-TH" sz="2800">
                <a:latin typeface="Angsana New" pitchFamily="18" charset="-34"/>
              </a:rPr>
              <a:t>      </a:t>
            </a:r>
            <a:r>
              <a:rPr lang="th-TH" sz="2400">
                <a:latin typeface="Angsana New" pitchFamily="18" charset="-34"/>
              </a:rPr>
              <a:t>ปลัดสำนักนายกรัฐมนตรี</a:t>
            </a:r>
            <a:endParaRPr lang="en-US" sz="2400">
              <a:latin typeface="Angsana New" pitchFamily="18" charset="-34"/>
            </a:endParaRPr>
          </a:p>
        </p:txBody>
      </p:sp>
      <p:sp>
        <p:nvSpPr>
          <p:cNvPr id="22542" name="Right Brace 14"/>
          <p:cNvSpPr>
            <a:spLocks/>
          </p:cNvSpPr>
          <p:nvPr/>
        </p:nvSpPr>
        <p:spPr bwMode="auto">
          <a:xfrm>
            <a:off x="5000625" y="0"/>
            <a:ext cx="642938" cy="5715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2543" name="TextBox 15"/>
          <p:cNvSpPr txBox="1">
            <a:spLocks noChangeArrowheads="1"/>
          </p:cNvSpPr>
          <p:nvPr/>
        </p:nvSpPr>
        <p:spPr bwMode="auto">
          <a:xfrm>
            <a:off x="5643563" y="0"/>
            <a:ext cx="1928812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1 .5 </a:t>
            </a:r>
            <a:r>
              <a:rPr lang="th-TH" sz="3200">
                <a:latin typeface="Angsana New" pitchFamily="18" charset="-34"/>
              </a:rPr>
              <a:t>เซนติเมตร</a:t>
            </a:r>
          </a:p>
        </p:txBody>
      </p:sp>
      <p:sp>
        <p:nvSpPr>
          <p:cNvPr id="22544" name="Right Brace 16"/>
          <p:cNvSpPr>
            <a:spLocks/>
          </p:cNvSpPr>
          <p:nvPr/>
        </p:nvSpPr>
        <p:spPr bwMode="auto">
          <a:xfrm rot="5400000">
            <a:off x="7893844" y="1678782"/>
            <a:ext cx="642937" cy="5715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2545" name="Right Brace 17"/>
          <p:cNvSpPr>
            <a:spLocks/>
          </p:cNvSpPr>
          <p:nvPr/>
        </p:nvSpPr>
        <p:spPr bwMode="auto">
          <a:xfrm rot="5400000">
            <a:off x="1428750" y="1285875"/>
            <a:ext cx="714375" cy="1000125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2546" name="TextBox 18"/>
          <p:cNvSpPr txBox="1">
            <a:spLocks noChangeArrowheads="1"/>
          </p:cNvSpPr>
          <p:nvPr/>
        </p:nvSpPr>
        <p:spPr bwMode="auto">
          <a:xfrm>
            <a:off x="1643063" y="2143125"/>
            <a:ext cx="1928812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en-US" sz="3200">
                <a:solidFill>
                  <a:srgbClr val="000000"/>
                </a:solidFill>
                <a:latin typeface="Angsana New" pitchFamily="18" charset="-34"/>
              </a:rPr>
              <a:t>3 </a:t>
            </a:r>
            <a:r>
              <a:rPr lang="th-TH" sz="3200">
                <a:solidFill>
                  <a:srgbClr val="000000"/>
                </a:solidFill>
                <a:latin typeface="Angsana New" pitchFamily="18" charset="-34"/>
              </a:rPr>
              <a:t>เซนติเมตร</a:t>
            </a:r>
          </a:p>
        </p:txBody>
      </p:sp>
      <p:sp>
        <p:nvSpPr>
          <p:cNvPr id="22547" name="TextBox 19"/>
          <p:cNvSpPr txBox="1">
            <a:spLocks noChangeArrowheads="1"/>
          </p:cNvSpPr>
          <p:nvPr/>
        </p:nvSpPr>
        <p:spPr bwMode="auto">
          <a:xfrm>
            <a:off x="6572250" y="2357438"/>
            <a:ext cx="2286000" cy="5842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latin typeface="Angsana New" pitchFamily="18" charset="-34"/>
              </a:rPr>
              <a:t>     </a:t>
            </a:r>
            <a:r>
              <a:rPr lang="en-US" sz="3200">
                <a:latin typeface="Angsana New" pitchFamily="18" charset="-34"/>
              </a:rPr>
              <a:t>2 </a:t>
            </a:r>
            <a:r>
              <a:rPr lang="th-TH" sz="3200">
                <a:latin typeface="Angsana New" pitchFamily="18" charset="-34"/>
              </a:rPr>
              <a:t>เซนติเมตร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22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22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22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22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2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5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72" grpId="0" animBg="1"/>
      <p:bldP spid="3522573" grpId="0" animBg="1"/>
      <p:bldP spid="3522576" grpId="0"/>
      <p:bldP spid="3522577" grpId="0" animBg="1"/>
      <p:bldP spid="3522578" grpId="0"/>
      <p:bldP spid="352257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9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50" y="428625"/>
            <a:ext cx="8578850" cy="6072188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th-TH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ที่</a:t>
            </a:r>
            <a:r>
              <a:rPr 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                    	        </a:t>
            </a: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ส่วนราชการเจ้าของหนังสือ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  ที่ตั้ง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วัน เดือน ปี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เรื่อง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คำขึ้นต้น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อ้างถึง </a:t>
            </a:r>
            <a:r>
              <a:rPr lang="th-TH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(ถ้ามี)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สิ่งที่ส่งมาด้วย </a:t>
            </a:r>
            <a:r>
              <a:rPr lang="th-TH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(ถ้ามี)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ข้อความ . .........................................................................................</a:t>
            </a:r>
            <a:endParaRPr lang="th-TH" sz="28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428625" y="1357313"/>
            <a:ext cx="1495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FF0000"/>
                </a:solidFill>
                <a:latin typeface="Verdana" pitchFamily="34" charset="0"/>
              </a:rPr>
              <a:t>ชั้นความเร็ว</a:t>
            </a: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3857625" y="714375"/>
            <a:ext cx="1471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>
                <a:solidFill>
                  <a:srgbClr val="FF0000"/>
                </a:solidFill>
                <a:latin typeface="Verdana" pitchFamily="34" charset="0"/>
              </a:rPr>
              <a:t>ชั้นความลับ</a:t>
            </a:r>
          </a:p>
        </p:txBody>
      </p:sp>
      <p:pic>
        <p:nvPicPr>
          <p:cNvPr id="183301" name="Picture 7" descr="ครุ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8" y="1285875"/>
            <a:ext cx="12144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2" name="Right Brace 8"/>
          <p:cNvSpPr>
            <a:spLocks/>
          </p:cNvSpPr>
          <p:nvPr/>
        </p:nvSpPr>
        <p:spPr bwMode="auto">
          <a:xfrm>
            <a:off x="5715000" y="2643188"/>
            <a:ext cx="642938" cy="500062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03" name="Right Brace 10"/>
          <p:cNvSpPr>
            <a:spLocks/>
          </p:cNvSpPr>
          <p:nvPr/>
        </p:nvSpPr>
        <p:spPr bwMode="auto">
          <a:xfrm>
            <a:off x="1428750" y="3643313"/>
            <a:ext cx="642938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04" name="Right Brace 11"/>
          <p:cNvSpPr>
            <a:spLocks/>
          </p:cNvSpPr>
          <p:nvPr/>
        </p:nvSpPr>
        <p:spPr bwMode="auto">
          <a:xfrm>
            <a:off x="1857375" y="4357688"/>
            <a:ext cx="642938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05" name="Right Brace 12"/>
          <p:cNvSpPr>
            <a:spLocks/>
          </p:cNvSpPr>
          <p:nvPr/>
        </p:nvSpPr>
        <p:spPr bwMode="auto">
          <a:xfrm>
            <a:off x="2428875" y="4929188"/>
            <a:ext cx="642938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06" name="Right Brace 13"/>
          <p:cNvSpPr>
            <a:spLocks/>
          </p:cNvSpPr>
          <p:nvPr/>
        </p:nvSpPr>
        <p:spPr bwMode="auto">
          <a:xfrm>
            <a:off x="3786188" y="5429250"/>
            <a:ext cx="642937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07" name="TextBox 14"/>
          <p:cNvSpPr txBox="1">
            <a:spLocks noChangeArrowheads="1"/>
          </p:cNvSpPr>
          <p:nvPr/>
        </p:nvSpPr>
        <p:spPr bwMode="auto">
          <a:xfrm>
            <a:off x="6357938" y="2643188"/>
            <a:ext cx="2786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+ before 6  pt</a:t>
            </a:r>
            <a:endParaRPr lang="th-TH" sz="3200" dirty="0">
              <a:latin typeface="Angsana New" pitchFamily="18" charset="-34"/>
            </a:endParaRPr>
          </a:p>
        </p:txBody>
      </p:sp>
      <p:sp>
        <p:nvSpPr>
          <p:cNvPr id="183308" name="TextBox 15"/>
          <p:cNvSpPr txBox="1">
            <a:spLocks noChangeArrowheads="1"/>
          </p:cNvSpPr>
          <p:nvPr/>
        </p:nvSpPr>
        <p:spPr bwMode="auto">
          <a:xfrm>
            <a:off x="2143125" y="3714750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3309" name="TextBox 16"/>
          <p:cNvSpPr txBox="1">
            <a:spLocks noChangeArrowheads="1"/>
          </p:cNvSpPr>
          <p:nvPr/>
        </p:nvSpPr>
        <p:spPr bwMode="auto">
          <a:xfrm>
            <a:off x="2500313" y="4429125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3310" name="TextBox 17"/>
          <p:cNvSpPr txBox="1">
            <a:spLocks noChangeArrowheads="1"/>
          </p:cNvSpPr>
          <p:nvPr/>
        </p:nvSpPr>
        <p:spPr bwMode="auto">
          <a:xfrm>
            <a:off x="3000375" y="5000625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3311" name="TextBox 18"/>
          <p:cNvSpPr txBox="1">
            <a:spLocks noChangeArrowheads="1"/>
          </p:cNvSpPr>
          <p:nvPr/>
        </p:nvSpPr>
        <p:spPr bwMode="auto">
          <a:xfrm>
            <a:off x="4500563" y="5572125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3312" name="Right Brace 22"/>
          <p:cNvSpPr>
            <a:spLocks/>
          </p:cNvSpPr>
          <p:nvPr/>
        </p:nvSpPr>
        <p:spPr bwMode="auto">
          <a:xfrm>
            <a:off x="4929188" y="3214688"/>
            <a:ext cx="642937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3313" name="TextBox 23"/>
          <p:cNvSpPr txBox="1">
            <a:spLocks noChangeArrowheads="1"/>
          </p:cNvSpPr>
          <p:nvPr/>
        </p:nvSpPr>
        <p:spPr bwMode="auto">
          <a:xfrm>
            <a:off x="5643563" y="3286125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" name="Right Brace 10"/>
          <p:cNvSpPr>
            <a:spLocks/>
          </p:cNvSpPr>
          <p:nvPr/>
        </p:nvSpPr>
        <p:spPr bwMode="auto">
          <a:xfrm>
            <a:off x="6357950" y="2214554"/>
            <a:ext cx="642938" cy="428628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7000892" y="2214554"/>
            <a:ext cx="1428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</a:t>
            </a:r>
            <a:endParaRPr lang="th-TH" sz="3200" dirty="0">
              <a:latin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250825" y="1412875"/>
            <a:ext cx="85693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>
                <a:solidFill>
                  <a:srgbClr val="000000"/>
                </a:solidFill>
              </a:rPr>
              <a:t>๏ </a:t>
            </a:r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การเว้นวรรคโดยทั่วไป ให้เว้น ๒ จังหวะเคาะ</a:t>
            </a:r>
          </a:p>
          <a:p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>
                <a:solidFill>
                  <a:srgbClr val="000000"/>
                </a:solidFill>
              </a:rPr>
              <a:t>๏ </a:t>
            </a:r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การเว้นวรรคระหว่างหัวข้อเรื่องกับเรื่อง</a:t>
            </a:r>
          </a:p>
          <a:p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    ให้เว้น ๒ จังหวะเคาะ</a:t>
            </a:r>
            <a:endParaRPr lang="en-US" sz="50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513347" name="Text Box 3"/>
          <p:cNvSpPr txBox="1">
            <a:spLocks noChangeArrowheads="1"/>
          </p:cNvSpPr>
          <p:nvPr/>
        </p:nvSpPr>
        <p:spPr bwMode="auto">
          <a:xfrm>
            <a:off x="2339975" y="404813"/>
            <a:ext cx="3948113" cy="830262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จัดวรรคตอนให้ถูกต้อง</a:t>
            </a:r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395288" y="3860800"/>
            <a:ext cx="8496300" cy="2768600"/>
          </a:xfrm>
          <a:prstGeom prst="rect">
            <a:avLst/>
          </a:prstGeom>
          <a:solidFill>
            <a:srgbClr val="E5F8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>
                <a:solidFill>
                  <a:srgbClr val="000000"/>
                </a:solidFill>
              </a:rPr>
              <a:t>เรื่อง  ขอเชิญประชุมคณะกรรมการรถราชการ     </a:t>
            </a:r>
          </a:p>
          <a:p>
            <a:r>
              <a:rPr lang="th-TH" sz="5000">
                <a:solidFill>
                  <a:srgbClr val="000000"/>
                </a:solidFill>
              </a:rPr>
              <a:t>          ครั้งที่ ๑/๒๕๕๕</a:t>
            </a:r>
          </a:p>
          <a:p>
            <a:pPr>
              <a:lnSpc>
                <a:spcPct val="150000"/>
              </a:lnSpc>
            </a:pPr>
            <a:r>
              <a:rPr lang="th-TH" sz="5000">
                <a:solidFill>
                  <a:srgbClr val="000000"/>
                </a:solidFill>
              </a:rPr>
              <a:t>เรียน  ปลัดสำนักนายกรัฐมนตรี</a:t>
            </a:r>
            <a:r>
              <a:rPr lang="th-TH" sz="5000"/>
              <a:t>  </a:t>
            </a:r>
            <a:endParaRPr lang="en-US" sz="5000">
              <a:solidFill>
                <a:srgbClr val="000000"/>
              </a:solidFill>
            </a:endParaRPr>
          </a:p>
        </p:txBody>
      </p:sp>
      <p:sp>
        <p:nvSpPr>
          <p:cNvPr id="3513349" name="AutoShape 5"/>
          <p:cNvSpPr>
            <a:spLocks noChangeArrowheads="1"/>
          </p:cNvSpPr>
          <p:nvPr/>
        </p:nvSpPr>
        <p:spPr bwMode="auto">
          <a:xfrm>
            <a:off x="1042988" y="4365625"/>
            <a:ext cx="936625" cy="576263"/>
          </a:xfrm>
          <a:prstGeom prst="upArrowCallout">
            <a:avLst>
              <a:gd name="adj1" fmla="val 40634"/>
              <a:gd name="adj2" fmla="val 40634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  <p:sp>
        <p:nvSpPr>
          <p:cNvPr id="3513351" name="AutoShape 7"/>
          <p:cNvSpPr>
            <a:spLocks noChangeArrowheads="1"/>
          </p:cNvSpPr>
          <p:nvPr/>
        </p:nvSpPr>
        <p:spPr bwMode="auto">
          <a:xfrm>
            <a:off x="1042988" y="5373688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  <p:sp>
        <p:nvSpPr>
          <p:cNvPr id="184327" name="Right Brace 6"/>
          <p:cNvSpPr>
            <a:spLocks/>
          </p:cNvSpPr>
          <p:nvPr/>
        </p:nvSpPr>
        <p:spPr bwMode="auto">
          <a:xfrm>
            <a:off x="4214813" y="5072063"/>
            <a:ext cx="714375" cy="785812"/>
          </a:xfrm>
          <a:prstGeom prst="rightBrace">
            <a:avLst>
              <a:gd name="adj1" fmla="val 8331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4328" name="TextBox 7"/>
          <p:cNvSpPr txBox="1">
            <a:spLocks noChangeArrowheads="1"/>
          </p:cNvSpPr>
          <p:nvPr/>
        </p:nvSpPr>
        <p:spPr bwMode="auto">
          <a:xfrm>
            <a:off x="5000625" y="5214938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4329" name="Right Brace 8"/>
          <p:cNvSpPr>
            <a:spLocks/>
          </p:cNvSpPr>
          <p:nvPr/>
        </p:nvSpPr>
        <p:spPr bwMode="auto">
          <a:xfrm>
            <a:off x="4286250" y="4500563"/>
            <a:ext cx="642938" cy="5715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4330" name="TextBox 9"/>
          <p:cNvSpPr txBox="1">
            <a:spLocks noChangeArrowheads="1"/>
          </p:cNvSpPr>
          <p:nvPr/>
        </p:nvSpPr>
        <p:spPr bwMode="auto">
          <a:xfrm>
            <a:off x="5000625" y="4429125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</a:t>
            </a:r>
            <a:endParaRPr lang="th-TH" sz="3200">
              <a:latin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13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13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13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13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3349" grpId="0" animBg="1"/>
      <p:bldP spid="351335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4"/>
          <p:cNvSpPr>
            <a:spLocks noChangeArrowheads="1"/>
          </p:cNvSpPr>
          <p:nvPr/>
        </p:nvSpPr>
        <p:spPr bwMode="auto">
          <a:xfrm>
            <a:off x="323850" y="765175"/>
            <a:ext cx="83883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/>
              <a:t> </a:t>
            </a:r>
            <a:r>
              <a:rPr lang="th-TH" sz="5000">
                <a:solidFill>
                  <a:srgbClr val="000000"/>
                </a:solidFill>
              </a:rPr>
              <a:t>๏ การเว้นวรรคในเนื้อหา  เรื่องที่พิมพ์มีเนื้อหา</a:t>
            </a:r>
          </a:p>
          <a:p>
            <a:r>
              <a:rPr lang="th-TH" sz="5000">
                <a:solidFill>
                  <a:srgbClr val="000000"/>
                </a:solidFill>
              </a:rPr>
              <a:t>   เดียวกัน ให้เว้น ๑ จังหวะเคาะ เนื้อหาต่างกัน </a:t>
            </a:r>
          </a:p>
          <a:p>
            <a:r>
              <a:rPr lang="th-TH" sz="5000">
                <a:solidFill>
                  <a:srgbClr val="000000"/>
                </a:solidFill>
              </a:rPr>
              <a:t>   ให้เว้น ๒ จังหวะเคาะ</a:t>
            </a:r>
            <a:endParaRPr lang="en-US" sz="5000">
              <a:solidFill>
                <a:srgbClr val="000000"/>
              </a:solidFill>
            </a:endParaRPr>
          </a:p>
        </p:txBody>
      </p:sp>
      <p:sp>
        <p:nvSpPr>
          <p:cNvPr id="185347" name="Rectangle 5"/>
          <p:cNvSpPr>
            <a:spLocks noChangeArrowheads="1"/>
          </p:cNvSpPr>
          <p:nvPr/>
        </p:nvSpPr>
        <p:spPr bwMode="auto">
          <a:xfrm>
            <a:off x="395288" y="3429000"/>
            <a:ext cx="8497887" cy="2203450"/>
          </a:xfrm>
          <a:prstGeom prst="rect">
            <a:avLst/>
          </a:prstGeom>
          <a:solidFill>
            <a:srgbClr val="E5F8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สำนักนายกรัฐมนตรีพิจารณาแล้วเห็นว่า ตามระเบียบ-</a:t>
            </a:r>
          </a:p>
          <a:p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สำนักนายกรัฐมนตรีว่าด้วยงานสารบรรณ พ.ศ. ๒๕๒๖ </a:t>
            </a:r>
          </a:p>
          <a:p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ข้อ ๑๑ กำหนดให้ ...</a:t>
            </a:r>
            <a:endParaRPr lang="en-US" sz="44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88134" name="AutoShape 6"/>
          <p:cNvSpPr>
            <a:spLocks noChangeArrowheads="1"/>
          </p:cNvSpPr>
          <p:nvPr/>
        </p:nvSpPr>
        <p:spPr bwMode="auto">
          <a:xfrm>
            <a:off x="6300788" y="3141663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๑ เคาะ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8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8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81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3521539" name="Object 3"/>
          <p:cNvGraphicFramePr>
            <a:graphicFrameLocks noChangeAspect="1"/>
          </p:cNvGraphicFramePr>
          <p:nvPr/>
        </p:nvGraphicFramePr>
        <p:xfrm>
          <a:off x="1331913" y="260350"/>
          <a:ext cx="8096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60350"/>
                        <a:ext cx="80962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21540" name="Text Box 4"/>
          <p:cNvSpPr txBox="1">
            <a:spLocks noChangeArrowheads="1"/>
          </p:cNvSpPr>
          <p:nvPr/>
        </p:nvSpPr>
        <p:spPr bwMode="auto">
          <a:xfrm>
            <a:off x="4140200" y="333375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3521542" name="Text Box 6"/>
          <p:cNvSpPr txBox="1">
            <a:spLocks noChangeArrowheads="1"/>
          </p:cNvSpPr>
          <p:nvPr/>
        </p:nvSpPr>
        <p:spPr bwMode="auto">
          <a:xfrm>
            <a:off x="13319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ส่วนราชการ..............................................................................................</a:t>
            </a:r>
          </a:p>
        </p:txBody>
      </p:sp>
      <p:sp>
        <p:nvSpPr>
          <p:cNvPr id="3521543" name="Text Box 7"/>
          <p:cNvSpPr txBox="1">
            <a:spLocks noChangeArrowheads="1"/>
          </p:cNvSpPr>
          <p:nvPr/>
        </p:nvSpPr>
        <p:spPr bwMode="auto">
          <a:xfrm>
            <a:off x="1331913" y="1125538"/>
            <a:ext cx="7127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ที่..................................................วันที่......................................................</a:t>
            </a:r>
          </a:p>
        </p:txBody>
      </p:sp>
      <p:sp>
        <p:nvSpPr>
          <p:cNvPr id="3521544" name="Text Box 8"/>
          <p:cNvSpPr txBox="1">
            <a:spLocks noChangeArrowheads="1"/>
          </p:cNvSpPr>
          <p:nvPr/>
        </p:nvSpPr>
        <p:spPr bwMode="auto">
          <a:xfrm>
            <a:off x="1331913" y="1557338"/>
            <a:ext cx="7056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เรื่อง............................................................................................................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555875" y="692150"/>
            <a:ext cx="6264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 b="0" dirty="0"/>
              <a:t>สำนักนายกรัฐมนตรี สำนักงานปลัดสำนักนายกรัฐมนตรี โทร. ๐ ๒๒๘๒ ๒๖๙๔</a:t>
            </a:r>
            <a:r>
              <a:rPr lang="th-TH" sz="2000" dirty="0"/>
              <a:t> </a:t>
            </a:r>
            <a:endParaRPr lang="en-US" sz="2000" dirty="0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979613" y="981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1571625" y="1071563"/>
            <a:ext cx="1219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/>
              <a:t> </a:t>
            </a:r>
            <a:r>
              <a:rPr lang="th-TH" sz="2400" b="0"/>
              <a:t>นร ๐๑๐๖/๑</a:t>
            </a:r>
            <a:endParaRPr lang="en-US" sz="2400" b="0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072063" y="1071563"/>
            <a:ext cx="18716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/>
              <a:t> </a:t>
            </a:r>
            <a:r>
              <a:rPr lang="th-TH" sz="2400" b="0"/>
              <a:t>๒ มกราคม ๒๕๕๕</a:t>
            </a:r>
            <a:endParaRPr lang="en-US" sz="2400" b="0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1979613" y="1557338"/>
            <a:ext cx="52181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0"/>
              <a:t>ร่างระเบียบสำนักนายกรัฐมนตรีว่าด้วยงานสารบรรณ พ.ศ. ....</a:t>
            </a:r>
            <a:endParaRPr lang="en-US" sz="2400" b="0"/>
          </a:p>
        </p:txBody>
      </p:sp>
      <p:sp>
        <p:nvSpPr>
          <p:cNvPr id="3521550" name="Text Box 14"/>
          <p:cNvSpPr txBox="1">
            <a:spLocks noChangeArrowheads="1"/>
          </p:cNvSpPr>
          <p:nvPr/>
        </p:nvSpPr>
        <p:spPr bwMode="auto">
          <a:xfrm>
            <a:off x="6948488" y="4365625"/>
            <a:ext cx="1368425" cy="18097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>
                <a:solidFill>
                  <a:schemeClr val="tx2"/>
                </a:solidFill>
              </a:rPr>
              <a:t>ตรวจ.......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ร่าง..........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พิมพ์.......</a:t>
            </a:r>
            <a:endParaRPr lang="en-US" sz="2800" b="0">
              <a:solidFill>
                <a:schemeClr val="tx2"/>
              </a:solidFill>
            </a:endParaRPr>
          </a:p>
          <a:p>
            <a:r>
              <a:rPr lang="th-TH" sz="2800" b="0">
                <a:solidFill>
                  <a:schemeClr val="tx2"/>
                </a:solidFill>
              </a:rPr>
              <a:t>ชื่อแฟ้ม....</a:t>
            </a:r>
            <a:endParaRPr lang="en-US" sz="2800" b="0">
              <a:solidFill>
                <a:schemeClr val="tx2"/>
              </a:solidFill>
            </a:endParaRPr>
          </a:p>
        </p:txBody>
      </p:sp>
      <p:sp>
        <p:nvSpPr>
          <p:cNvPr id="3521551" name="Line 15"/>
          <p:cNvSpPr>
            <a:spLocks noChangeShapeType="1"/>
          </p:cNvSpPr>
          <p:nvPr/>
        </p:nvSpPr>
        <p:spPr bwMode="auto">
          <a:xfrm>
            <a:off x="4427538" y="5013325"/>
            <a:ext cx="2232025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521552" name="Text Box 16"/>
          <p:cNvSpPr txBox="1">
            <a:spLocks noChangeArrowheads="1"/>
          </p:cNvSpPr>
          <p:nvPr/>
        </p:nvSpPr>
        <p:spPr bwMode="auto">
          <a:xfrm>
            <a:off x="4356100" y="0"/>
            <a:ext cx="172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>
                <a:solidFill>
                  <a:srgbClr val="0066FF"/>
                </a:solidFill>
              </a:rPr>
              <a:t>สำเนาคู่ฉบับ</a:t>
            </a:r>
            <a:endParaRPr lang="en-US" sz="280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521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21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521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21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521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521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521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521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521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521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521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521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21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21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21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21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1540" grpId="0"/>
      <p:bldP spid="3521542" grpId="0"/>
      <p:bldP spid="3521543" grpId="0"/>
      <p:bldP spid="3521544" grpId="0"/>
      <p:bldP spid="3521550" grpId="0" animBg="1"/>
      <p:bldP spid="3521551" grpId="0" animBg="1"/>
      <p:bldP spid="352155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>
            <a:spLocks noChangeArrowheads="1"/>
          </p:cNvSpPr>
          <p:nvPr/>
        </p:nvSpPr>
        <p:spPr bwMode="auto">
          <a:xfrm>
            <a:off x="323850" y="908050"/>
            <a:ext cx="8605838" cy="2203450"/>
          </a:xfrm>
          <a:prstGeom prst="rect">
            <a:avLst/>
          </a:prstGeom>
          <a:solidFill>
            <a:srgbClr val="E5F8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ด้วยสำนักนายกรัฐมนตรีได้กำหนดจัดฝึกอบรม</a:t>
            </a:r>
          </a:p>
          <a:p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หลักสูตรการเป็นข้าราชการที่ดีให้แก่ข้าราชการที่ได้รับการบรรจุใหม่ในสังกัด จำนวน ๓๐ คน ....</a:t>
            </a:r>
            <a:endParaRPr lang="en-US" sz="44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90188" name="AutoShape 12"/>
          <p:cNvSpPr>
            <a:spLocks noChangeArrowheads="1"/>
          </p:cNvSpPr>
          <p:nvPr/>
        </p:nvSpPr>
        <p:spPr bwMode="auto">
          <a:xfrm>
            <a:off x="1428750" y="571500"/>
            <a:ext cx="1008063" cy="576263"/>
          </a:xfrm>
          <a:prstGeom prst="downArrowCallout">
            <a:avLst>
              <a:gd name="adj1" fmla="val 43733"/>
              <a:gd name="adj2" fmla="val 43733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ห้ามเคาะ</a:t>
            </a:r>
          </a:p>
        </p:txBody>
      </p:sp>
      <p:sp>
        <p:nvSpPr>
          <p:cNvPr id="186372" name="Rectangle 13"/>
          <p:cNvSpPr>
            <a:spLocks noChangeArrowheads="1"/>
          </p:cNvSpPr>
          <p:nvPr/>
        </p:nvSpPr>
        <p:spPr bwMode="auto">
          <a:xfrm>
            <a:off x="323850" y="3284538"/>
            <a:ext cx="8605838" cy="2892425"/>
          </a:xfrm>
          <a:prstGeom prst="rect">
            <a:avLst/>
          </a:prstGeom>
          <a:solidFill>
            <a:srgbClr val="E5F8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ตามหนังสือที่อ้างถึง  แจ้งว่า  สำนักนายกรัฐมนตรี</a:t>
            </a:r>
          </a:p>
          <a:p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ได้กำหนดจัดฝึกอบรมหลักสูตรการเป็นข้าราชการที่ดีให้แก่ข้าราชการที่ได้รับการบรรจุใหม่ในสังกัด ... </a:t>
            </a:r>
          </a:p>
          <a:p>
            <a:r>
              <a:rPr lang="th-TH" sz="4400">
                <a:solidFill>
                  <a:srgbClr val="000000"/>
                </a:solidFill>
                <a:latin typeface="Angsana New" pitchFamily="18" charset="-34"/>
              </a:rPr>
              <a:t>ความละเอียดแจ้งแล้ว  นั้น</a:t>
            </a:r>
            <a:endParaRPr lang="en-US" sz="440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90190" name="AutoShape 14"/>
          <p:cNvSpPr>
            <a:spLocks noChangeArrowheads="1"/>
          </p:cNvSpPr>
          <p:nvPr/>
        </p:nvSpPr>
        <p:spPr bwMode="auto">
          <a:xfrm>
            <a:off x="3276600" y="5876925"/>
            <a:ext cx="936625" cy="576263"/>
          </a:xfrm>
          <a:prstGeom prst="upArrowCallout">
            <a:avLst>
              <a:gd name="adj1" fmla="val 40634"/>
              <a:gd name="adj2" fmla="val 40634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๒ เคาะ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0188" grpId="0" animBg="1"/>
      <p:bldP spid="389019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35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1268413"/>
            <a:ext cx="8535987" cy="4660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๏ มีข้อความมากกว่า ๑ หน้า  หน้าต่อไปไม่ต้องใช้กระดาษตราครุฑ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๏ ระยะกั้นหน้า ๓ ซ.ม. กั้นหลัง ๒ ซ.ม.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๏ ถ้าคำสุดท้ายมีหลายพยางค์ ไม่สามารถพิมพ์จบ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ในบรรทัดเดียวกัน  ให้ใช้เครื่องหมาย – (</a:t>
            </a:r>
            <a:r>
              <a:rPr lang="en-US" sz="4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ยติภังค์</a:t>
            </a:r>
            <a:r>
              <a:rPr lang="en-US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)</a:t>
            </a:r>
            <a:r>
              <a:rPr lang="en-US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4610" name="Text Box 2"/>
          <p:cNvSpPr txBox="1">
            <a:spLocks noChangeArrowheads="1"/>
          </p:cNvSpPr>
          <p:nvPr/>
        </p:nvSpPr>
        <p:spPr bwMode="auto">
          <a:xfrm>
            <a:off x="1692275" y="476250"/>
            <a:ext cx="5832475" cy="833438"/>
          </a:xfrm>
          <a:prstGeom prst="rect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dirty="0">
                <a:solidFill>
                  <a:srgbClr val="FFFFFF"/>
                </a:solidFill>
              </a:rPr>
              <a:t> </a:t>
            </a:r>
            <a:r>
              <a:rPr lang="th-TH" sz="4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ข้อควรรู้บางประการเกี่ยวกับ “ - ”</a:t>
            </a:r>
            <a:endParaRPr lang="en-US" sz="4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0" y="1412875"/>
            <a:ext cx="91440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/>
            <a:r>
              <a:rPr lang="th-TH" sz="4800">
                <a:latin typeface="Angsana New" pitchFamily="18" charset="-34"/>
                <a:sym typeface="Wingdings 2" pitchFamily="18" charset="2"/>
              </a:rPr>
              <a:t>                  </a:t>
            </a:r>
            <a:r>
              <a:rPr lang="th-TH" sz="480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ใช้เขียนไว้สุดบรรทัดเพื่อต่อพยางค์</a:t>
            </a:r>
          </a:p>
          <a:p>
            <a:pPr marL="533400" indent="-533400"/>
            <a:r>
              <a:rPr lang="th-TH" sz="480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ซึ่งจำเป็นต้องเขียนแยกบรรทัดกัน เนื่องจากเนื้อที่จำกัด</a:t>
            </a:r>
          </a:p>
          <a:p>
            <a:pPr marL="533400" indent="-533400"/>
            <a:r>
              <a:rPr lang="th-TH" sz="480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ไม่สามารถพิมพ์จบในบรรทัดเดียวกัน</a:t>
            </a:r>
            <a:endParaRPr lang="en-US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</p:txBody>
      </p:sp>
      <p:sp>
        <p:nvSpPr>
          <p:cNvPr id="3524631" name="Rectangle 23"/>
          <p:cNvSpPr>
            <a:spLocks noChangeArrowheads="1"/>
          </p:cNvSpPr>
          <p:nvPr/>
        </p:nvSpPr>
        <p:spPr bwMode="auto">
          <a:xfrm>
            <a:off x="611188" y="3644900"/>
            <a:ext cx="7777162" cy="2808288"/>
          </a:xfrm>
          <a:prstGeom prst="rect">
            <a:avLst/>
          </a:prstGeom>
          <a:solidFill>
            <a:srgbClr val="E1F2F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th-TH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เช่น  </a:t>
            </a:r>
          </a:p>
          <a:p>
            <a:pPr>
              <a:defRPr/>
            </a:pPr>
            <a:r>
              <a:rPr lang="th-TH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       ........................................................................ เครื่องราช-</a:t>
            </a:r>
          </a:p>
          <a:p>
            <a:pPr>
              <a:defRPr/>
            </a:pPr>
            <a:r>
              <a:rPr lang="th-TH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       อิสริยาภรณ์</a:t>
            </a:r>
          </a:p>
          <a:p>
            <a:pPr>
              <a:defRPr/>
            </a:pPr>
            <a:r>
              <a:rPr lang="th-TH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        ........................................................................ สำนักงาน-</a:t>
            </a:r>
          </a:p>
          <a:p>
            <a:pPr>
              <a:defRPr/>
            </a:pPr>
            <a:r>
              <a:rPr lang="th-TH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       ปลัดสำนักนายกรัฐมนตรี</a:t>
            </a:r>
            <a:endParaRPr lang="th-TH" sz="360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6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sz="4400" b="1" dirty="0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buFontTx/>
              <a:buNone/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๏ </a:t>
            </a:r>
            <a:r>
              <a:rPr lang="en-US" sz="4400" b="1" dirty="0" err="1" smtClean="0">
                <a:solidFill>
                  <a:srgbClr val="000000"/>
                </a:solidFill>
                <a:latin typeface="Angsana New" pitchFamily="18" charset="-34"/>
              </a:rPr>
              <a:t>ต้องพิมพ์เลขหน้าไว้ระหว่างเครื่องหมายยติภังค์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 </a:t>
            </a:r>
            <a:endParaRPr lang="th-TH" sz="44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eaLnBrk="1" hangingPunct="1">
              <a:buFontTx/>
              <a:buNone/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      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 </a:t>
            </a:r>
            <a:endParaRPr lang="en-US" sz="4400" b="1" dirty="0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buFontTx/>
              <a:buNone/>
              <a:defRPr/>
            </a:pPr>
            <a:endParaRPr lang="en-US" sz="4400" b="1" dirty="0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buFontTx/>
              <a:buNone/>
              <a:defRPr/>
            </a:pP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๏ </a:t>
            </a:r>
            <a:r>
              <a:rPr lang="en-US" sz="4400" b="1" dirty="0" err="1" smtClean="0">
                <a:solidFill>
                  <a:srgbClr val="000000"/>
                </a:solidFill>
                <a:latin typeface="Angsana New" pitchFamily="18" charset="-34"/>
              </a:rPr>
              <a:t>ให้พิมพ์คำต่อเนื่องของข้อความที่ด้านล่างทางมุมขวา</a:t>
            </a:r>
            <a:endParaRPr lang="th-TH" sz="44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eaLnBrk="1" hangingPunct="1">
              <a:buFontTx/>
              <a:buNone/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   </a:t>
            </a:r>
            <a:r>
              <a:rPr lang="en-US" sz="4400" b="1" dirty="0" err="1" smtClean="0">
                <a:solidFill>
                  <a:srgbClr val="000000"/>
                </a:solidFill>
                <a:latin typeface="Angsana New" pitchFamily="18" charset="-34"/>
              </a:rPr>
              <a:t>ของหน้านั้น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ๆ </a:t>
            </a:r>
            <a:r>
              <a:rPr lang="en-US" sz="4400" b="1" dirty="0" err="1" smtClean="0">
                <a:solidFill>
                  <a:srgbClr val="000000"/>
                </a:solidFill>
                <a:latin typeface="Angsana New" pitchFamily="18" charset="-34"/>
              </a:rPr>
              <a:t>แล้วตามด้วย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จุดสามจุด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</a:rPr>
              <a:t> ... 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6227763" y="5516563"/>
            <a:ext cx="2376487" cy="7921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/>
              <a:t>การอนุมัติ ...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3563938" y="1844675"/>
            <a:ext cx="1084262" cy="92392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5400">
                <a:latin typeface="Angsana New" pitchFamily="18" charset="-34"/>
              </a:rPr>
              <a:t>- ๒ -</a:t>
            </a: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1428728" y="2285992"/>
            <a:ext cx="16557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4000496" y="5929330"/>
            <a:ext cx="16557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6658" name="Text Box 2"/>
          <p:cNvSpPr txBox="1">
            <a:spLocks noChangeArrowheads="1"/>
          </p:cNvSpPr>
          <p:nvPr/>
        </p:nvSpPr>
        <p:spPr bwMode="auto">
          <a:xfrm>
            <a:off x="1331913" y="836613"/>
            <a:ext cx="6264275" cy="833437"/>
          </a:xfrm>
          <a:prstGeom prst="rect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4000" b="1" dirty="0">
                <a:solidFill>
                  <a:schemeClr val="bg1"/>
                </a:solidFill>
              </a:rPr>
              <a:t> </a:t>
            </a:r>
            <a:r>
              <a:rPr lang="th-TH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ข้อควรรู้บางประการเกี่ยวกับ “จุด”</a:t>
            </a:r>
            <a:endParaRPr lang="en-US" sz="4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989138"/>
            <a:ext cx="9144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 ใช้เขียนไว้หลังตัวอักษรเพื่อแสดงว่าเป็นอักษรย่อ </a:t>
            </a:r>
          </a:p>
          <a:p>
            <a:r>
              <a:rPr lang="en-US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       พ.ศ. ๒๕๕๕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๒. ใช้เขียนไว้หลังตัวอักษรหรือตัวเลขที่บอกลำดับข้อ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              ก.   </a:t>
            </a:r>
            <a:endParaRPr lang="en-US" sz="4000" b="1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r>
              <a:rPr lang="en-US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              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๑. 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	</a:t>
            </a:r>
            <a:endParaRPr lang="en-US" sz="4000" b="1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7826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800" b="1">
                <a:latin typeface="Angsana New" pitchFamily="18" charset="-34"/>
                <a:sym typeface="Wingdings 2" pitchFamily="18" charset="2"/>
              </a:rPr>
              <a:t>        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ในกรณีที่มีข้อย่อย ให้ใส่ข้อย่อยไว้ข้างหลังจุด</a:t>
            </a: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เช่น      ๑. 				</a:t>
            </a:r>
            <a:r>
              <a:rPr lang="th-TH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การจำแนกชั้นต้น</a:t>
            </a: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	     ๑.๑			</a:t>
            </a:r>
            <a:r>
              <a:rPr lang="th-TH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 2" pitchFamily="18" charset="2"/>
              </a:rPr>
              <a:t>การจำแนกชั้นลูก</a:t>
            </a:r>
            <a:endParaRPr lang="th-TH" sz="2800" b="1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      ๑.๑.๑			</a:t>
            </a:r>
            <a:r>
              <a:rPr lang="th-TH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 2" pitchFamily="18" charset="2"/>
              </a:rPr>
              <a:t>การจำแนกชั้นหลาน</a:t>
            </a:r>
            <a:endParaRPr lang="th-TH" sz="2800" b="1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              ๑.๑.๑.๑	</a:t>
            </a:r>
            <a:r>
              <a:rPr lang="th-TH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การจำแนกชั้นเหลน</a:t>
            </a:r>
          </a:p>
          <a:p>
            <a:pPr>
              <a:defRPr/>
            </a:pPr>
            <a:r>
              <a:rPr lang="th-TH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						  </a:t>
            </a:r>
            <a:r>
              <a:rPr lang="th-TH" sz="4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๑.๑.๑.๑ (๑)</a:t>
            </a: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							๑.๑.๑.๑ (๑.๑)</a:t>
            </a:r>
          </a:p>
          <a:p>
            <a:pPr>
              <a:defRPr/>
            </a:pPr>
            <a:r>
              <a:rPr lang="th-TH" sz="4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sym typeface="Wingdings 2" pitchFamily="18" charset="2"/>
              </a:rPr>
              <a:t>								ฯลฯ</a:t>
            </a:r>
          </a:p>
          <a:p>
            <a:pPr>
              <a:defRPr/>
            </a:pPr>
            <a:endParaRPr lang="th-TH" sz="4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endParaRPr lang="en-US" sz="2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  <a:sym typeface="Wingdings 2" pitchFamily="18" charset="2"/>
            </a:endParaRPr>
          </a:p>
        </p:txBody>
      </p:sp>
      <p:sp>
        <p:nvSpPr>
          <p:cNvPr id="4557827" name="Line 3"/>
          <p:cNvSpPr>
            <a:spLocks noChangeShapeType="1"/>
          </p:cNvSpPr>
          <p:nvPr/>
        </p:nvSpPr>
        <p:spPr bwMode="auto">
          <a:xfrm>
            <a:off x="4500563" y="2349500"/>
            <a:ext cx="16557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5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782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1412875"/>
            <a:ext cx="9144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latin typeface="Angsana New" pitchFamily="18" charset="-34"/>
                <a:sym typeface="Wingdings 2" pitchFamily="18" charset="2"/>
              </a:rPr>
              <a:t>       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   ..  (สองจุด)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ใช้เขียนไว้หลังคำว่า ฉบับที่ .. ซึ่งอยู่ในวงเล็บสำหรับร่างกฎหมาย ร่างระเบียบ ฯลฯ 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ฉบับแก้ไขเพิ่มเติม</a:t>
            </a:r>
          </a:p>
        </p:txBody>
      </p:sp>
      <p:sp>
        <p:nvSpPr>
          <p:cNvPr id="3528707" name="Text Box 3"/>
          <p:cNvSpPr txBox="1">
            <a:spLocks noChangeArrowheads="1"/>
          </p:cNvSpPr>
          <p:nvPr/>
        </p:nvSpPr>
        <p:spPr bwMode="auto">
          <a:xfrm>
            <a:off x="1042988" y="404813"/>
            <a:ext cx="7272337" cy="833437"/>
          </a:xfrm>
          <a:prstGeom prst="rect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4000" b="1" dirty="0">
                <a:solidFill>
                  <a:schemeClr val="bg1"/>
                </a:solidFill>
              </a:rPr>
              <a:t> </a:t>
            </a:r>
            <a:r>
              <a:rPr lang="th-TH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ข้อควรรู้บางประการเกี่ยวกับ “จุดไข่ปลา”</a:t>
            </a:r>
            <a:endParaRPr lang="en-US" sz="4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23850" y="4570413"/>
            <a:ext cx="8064500" cy="15652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     ร่างระเบียบสำนักนายกรัฐมนตรีว่าด้วย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งานสารบรรณ  (ฉบับที่ ..) พ.ศ. ....</a:t>
            </a:r>
            <a:r>
              <a:rPr lang="th-TH" sz="4800">
                <a:latin typeface="Angsana New" pitchFamily="18" charset="-34"/>
                <a:sym typeface="Wingdings 2" pitchFamily="18" charset="2"/>
              </a:rPr>
              <a:t>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latin typeface="Angsana New" pitchFamily="18" charset="-34"/>
                <a:sym typeface="Wingdings 2" pitchFamily="18" charset="2"/>
              </a:rPr>
              <a:t>               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๒.  ...  (สามจุด)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ใช้สำหรับการละข้อความที่เหลือไว้ 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เมื่ออ่านควรหยุดเล็กน้อย แล้วจึงอ่านว่า “ละ ละ ละ”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  การอนุมัติ ...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      </a:t>
            </a:r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๓. .... (สี่จุด)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     ใช้เขียนหลังคำว่า พ.ศ. .... สำหรับร่างสำหรับร่างกฎหมาย ร่างระเบียบ ฯลฯ</a:t>
            </a:r>
            <a:endParaRPr lang="th-TH" sz="4000" b="1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250825" y="5157788"/>
            <a:ext cx="8064500" cy="15652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     ร่างระเบียบสำนักนายกรัฐมนตรีว่าด้วย</a:t>
            </a:r>
          </a:p>
          <a:p>
            <a:r>
              <a:rPr lang="th-TH" sz="4800" b="1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งานสารบรรณ  (ฉบับที่ ..) พ.ศ. ....</a:t>
            </a:r>
            <a:r>
              <a:rPr lang="th-TH" sz="4800">
                <a:latin typeface="Angsana New" pitchFamily="18" charset="-34"/>
                <a:sym typeface="Wingdings 2" pitchFamily="18" charset="2"/>
              </a:rPr>
              <a:t>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997200"/>
            <a:ext cx="9144000" cy="3600450"/>
          </a:xfrm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333399"/>
                </a:solidFill>
                <a:latin typeface="Angsana New" pitchFamily="18" charset="-34"/>
              </a:rPr>
              <a:t>      </a:t>
            </a:r>
            <a:endParaRPr lang="en-US" sz="3600" b="1" smtClean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3040276" name="Group 20"/>
          <p:cNvGraphicFramePr>
            <a:graphicFrameLocks noGrp="1"/>
          </p:cNvGraphicFramePr>
          <p:nvPr/>
        </p:nvGraphicFramePr>
        <p:xfrm>
          <a:off x="0" y="2214563"/>
          <a:ext cx="9144000" cy="4572023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4572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                                         </a:t>
                      </a:r>
                      <a:r>
                        <a:rPr kumimoji="0" lang="th-TH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- ๒ -</a:t>
                      </a:r>
                      <a:endParaRPr kumimoji="0" 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  <a:sym typeface="Wingdings 2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  ขอได้โปรดแจ้งผลการพิจารณาให้สำนักนายกรัฐมนตรีทราบ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  ต่อไปด้วย  จักขอบคุณมาก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  <a:sym typeface="Wingdings 2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</a:t>
                      </a:r>
                      <a:r>
                        <a:rPr kumimoji="0" lang="en-US" sz="4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จึงเรียนมาเพื่อโปรดพิจารณาดำเนินการต่อไป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     </a:t>
                      </a: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    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ขอแสดงความนับถือ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8FF"/>
                    </a:solidFill>
                  </a:tcPr>
                </a:tc>
              </a:tr>
            </a:tbl>
          </a:graphicData>
        </a:graphic>
      </p:graphicFrame>
      <p:sp>
        <p:nvSpPr>
          <p:cNvPr id="197641" name="Rectangle 18"/>
          <p:cNvSpPr>
            <a:spLocks noChangeArrowheads="1"/>
          </p:cNvSpPr>
          <p:nvPr/>
        </p:nvSpPr>
        <p:spPr bwMode="auto">
          <a:xfrm>
            <a:off x="0" y="361950"/>
            <a:ext cx="9144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solidFill>
                  <a:srgbClr val="000000"/>
                </a:solidFill>
              </a:rPr>
              <a:t>๏  ควรมีข้อความของหนังสือเหลือไปพิมพ์ในหน้า</a:t>
            </a:r>
          </a:p>
          <a:p>
            <a:r>
              <a:rPr lang="en-US" sz="4800">
                <a:solidFill>
                  <a:srgbClr val="000000"/>
                </a:solidFill>
              </a:rPr>
              <a:t>   สุดท้ายอย่างน้อย ๒ บรรทัดก่อนพิมพ์คำลงท้าย</a:t>
            </a:r>
          </a:p>
        </p:txBody>
      </p:sp>
      <p:sp>
        <p:nvSpPr>
          <p:cNvPr id="197642" name="Left Brace 7"/>
          <p:cNvSpPr>
            <a:spLocks/>
          </p:cNvSpPr>
          <p:nvPr/>
        </p:nvSpPr>
        <p:spPr bwMode="auto">
          <a:xfrm>
            <a:off x="3000375" y="4857750"/>
            <a:ext cx="714375" cy="128587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97643" name="TextBox 6"/>
          <p:cNvSpPr txBox="1">
            <a:spLocks noChangeArrowheads="1"/>
          </p:cNvSpPr>
          <p:nvPr/>
        </p:nvSpPr>
        <p:spPr bwMode="auto">
          <a:xfrm>
            <a:off x="357188" y="5143500"/>
            <a:ext cx="2662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before 12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97644" name="TextBox 7"/>
          <p:cNvSpPr txBox="1">
            <a:spLocks noChangeArrowheads="1"/>
          </p:cNvSpPr>
          <p:nvPr/>
        </p:nvSpPr>
        <p:spPr bwMode="auto">
          <a:xfrm>
            <a:off x="7643813" y="4000500"/>
            <a:ext cx="15001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Angsana New" pitchFamily="18" charset="-34"/>
              </a:rPr>
              <a:t>1 enter + </a:t>
            </a:r>
          </a:p>
          <a:p>
            <a:r>
              <a:rPr lang="en-US" sz="3200">
                <a:latin typeface="Angsana New" pitchFamily="18" charset="-34"/>
              </a:rPr>
              <a:t>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97645" name="Right Brace 8"/>
          <p:cNvSpPr>
            <a:spLocks/>
          </p:cNvSpPr>
          <p:nvPr/>
        </p:nvSpPr>
        <p:spPr bwMode="auto">
          <a:xfrm>
            <a:off x="7215188" y="3929063"/>
            <a:ext cx="500062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4857752" y="3429000"/>
            <a:ext cx="164307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</a:t>
            </a:r>
            <a:r>
              <a:rPr lang="en-US" sz="3200" dirty="0" smtClean="0">
                <a:latin typeface="Angsana New" pitchFamily="18" charset="-34"/>
              </a:rPr>
              <a:t>enter</a:t>
            </a:r>
            <a:endParaRPr lang="th-TH" sz="3200" dirty="0">
              <a:latin typeface="Angsana New" pitchFamily="18" charset="-34"/>
            </a:endParaRPr>
          </a:p>
        </p:txBody>
      </p:sp>
      <p:sp>
        <p:nvSpPr>
          <p:cNvPr id="10" name="Right Brace 8"/>
          <p:cNvSpPr>
            <a:spLocks/>
          </p:cNvSpPr>
          <p:nvPr/>
        </p:nvSpPr>
        <p:spPr bwMode="auto">
          <a:xfrm>
            <a:off x="3929058" y="3357562"/>
            <a:ext cx="795320" cy="50006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997200"/>
            <a:ext cx="9144000" cy="3600450"/>
          </a:xfrm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000000"/>
                </a:solidFill>
                <a:latin typeface="Angsana New" pitchFamily="18" charset="-34"/>
                <a:cs typeface="Browallia New" pitchFamily="34" charset="-34"/>
              </a:rPr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3600" b="1" smtClean="0">
              <a:solidFill>
                <a:srgbClr val="000000"/>
              </a:solidFill>
              <a:latin typeface="Angsana New" pitchFamily="18" charset="-34"/>
              <a:cs typeface="Browallia New" pitchFamily="34" charset="-34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600" b="1" smtClean="0">
                <a:solidFill>
                  <a:srgbClr val="333399"/>
                </a:solidFill>
                <a:latin typeface="Angsana New" pitchFamily="18" charset="-34"/>
              </a:rPr>
              <a:t>      </a:t>
            </a:r>
            <a:endParaRPr lang="en-US" sz="3600" b="1" smtClean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3040276" name="Group 20"/>
          <p:cNvGraphicFramePr>
            <a:graphicFrameLocks noGrp="1"/>
          </p:cNvGraphicFramePr>
          <p:nvPr/>
        </p:nvGraphicFramePr>
        <p:xfrm>
          <a:off x="0" y="71414"/>
          <a:ext cx="9144000" cy="6645594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64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  <a:sym typeface="Wingdings 2" pitchFamily="18" charset="2"/>
                        </a:rPr>
                        <a:t>                                     </a:t>
                      </a:r>
                      <a:r>
                        <a:rPr kumimoji="0" lang="en-US" sz="4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ขอแสดงความนับถือ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b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</a:b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</a:t>
                      </a: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(......................................)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ปลัดสำนักนายกรัฐมนตรี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สำนักกฎหมายและระเบียบกลาง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โทร. ๐ ๒๒๘๒๒๖๙๔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8FF"/>
                    </a:solidFill>
                  </a:tcPr>
                </a:tc>
              </a:tr>
            </a:tbl>
          </a:graphicData>
        </a:graphic>
      </p:graphicFrame>
      <p:sp>
        <p:nvSpPr>
          <p:cNvPr id="197644" name="TextBox 7"/>
          <p:cNvSpPr txBox="1">
            <a:spLocks noChangeArrowheads="1"/>
          </p:cNvSpPr>
          <p:nvPr/>
        </p:nvSpPr>
        <p:spPr bwMode="auto">
          <a:xfrm>
            <a:off x="7215206" y="2714620"/>
            <a:ext cx="1056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</a:t>
            </a:r>
          </a:p>
        </p:txBody>
      </p:sp>
      <p:sp>
        <p:nvSpPr>
          <p:cNvPr id="197645" name="Right Brace 8"/>
          <p:cNvSpPr>
            <a:spLocks/>
          </p:cNvSpPr>
          <p:nvPr/>
        </p:nvSpPr>
        <p:spPr bwMode="auto">
          <a:xfrm>
            <a:off x="6572264" y="2643182"/>
            <a:ext cx="500062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215206" y="1357298"/>
            <a:ext cx="164307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3</a:t>
            </a:r>
            <a:r>
              <a:rPr lang="en-US" sz="3200" dirty="0" smtClean="0">
                <a:latin typeface="Angsana New" pitchFamily="18" charset="-34"/>
              </a:rPr>
              <a:t> enter</a:t>
            </a:r>
            <a:endParaRPr lang="th-TH" sz="3200" dirty="0">
              <a:latin typeface="Angsana New" pitchFamily="18" charset="-34"/>
            </a:endParaRPr>
          </a:p>
        </p:txBody>
      </p:sp>
      <p:sp>
        <p:nvSpPr>
          <p:cNvPr id="10" name="Right Brace 8"/>
          <p:cNvSpPr>
            <a:spLocks/>
          </p:cNvSpPr>
          <p:nvPr/>
        </p:nvSpPr>
        <p:spPr bwMode="auto">
          <a:xfrm>
            <a:off x="4286248" y="3357562"/>
            <a:ext cx="795320" cy="192882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1" name="Right Brace 8"/>
          <p:cNvSpPr>
            <a:spLocks/>
          </p:cNvSpPr>
          <p:nvPr/>
        </p:nvSpPr>
        <p:spPr bwMode="auto">
          <a:xfrm>
            <a:off x="6429388" y="714356"/>
            <a:ext cx="795320" cy="1928826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5214942" y="3857628"/>
            <a:ext cx="164307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3</a:t>
            </a:r>
            <a:r>
              <a:rPr lang="en-US" sz="3200" dirty="0" smtClean="0">
                <a:latin typeface="Angsana New" pitchFamily="18" charset="-34"/>
              </a:rPr>
              <a:t> enter</a:t>
            </a:r>
            <a:endParaRPr lang="th-TH" sz="3200" dirty="0">
              <a:latin typeface="Angsana New" pitchFamily="18" charset="-34"/>
            </a:endParaRPr>
          </a:p>
        </p:txBody>
      </p:sp>
      <p:sp>
        <p:nvSpPr>
          <p:cNvPr id="14" name="Right Arrow Callout 13"/>
          <p:cNvSpPr/>
          <p:nvPr/>
        </p:nvSpPr>
        <p:spPr bwMode="auto">
          <a:xfrm>
            <a:off x="0" y="1357298"/>
            <a:ext cx="3071802" cy="2428892"/>
          </a:xfrm>
          <a:prstGeom prst="rightArrowCallout">
            <a:avLst>
              <a:gd name="adj1" fmla="val 16130"/>
              <a:gd name="adj2" fmla="val 25000"/>
              <a:gd name="adj3" fmla="val 43551"/>
              <a:gd name="adj4" fmla="val 5950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/>
              <a:t>พิมพ์ชื่อเต็ม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/>
              <a:t>และนามสกุล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dirty="0" smtClean="0"/>
              <a:t>ในบรรทัดถัดไปอีกบรรทัด</a:t>
            </a:r>
          </a:p>
        </p:txBody>
      </p:sp>
      <p:sp>
        <p:nvSpPr>
          <p:cNvPr id="15" name="Right Brace 8"/>
          <p:cNvSpPr>
            <a:spLocks/>
          </p:cNvSpPr>
          <p:nvPr/>
        </p:nvSpPr>
        <p:spPr bwMode="auto">
          <a:xfrm>
            <a:off x="3071802" y="5500702"/>
            <a:ext cx="500062" cy="785812"/>
          </a:xfrm>
          <a:prstGeom prst="rightBrace">
            <a:avLst>
              <a:gd name="adj1" fmla="val 8330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786182" y="5643578"/>
            <a:ext cx="1056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</a:t>
            </a:r>
          </a:p>
        </p:txBody>
      </p:sp>
      <p:sp>
        <p:nvSpPr>
          <p:cNvPr id="18" name="Left Arrow Callout 17"/>
          <p:cNvSpPr/>
          <p:nvPr/>
        </p:nvSpPr>
        <p:spPr bwMode="auto">
          <a:xfrm>
            <a:off x="4572000" y="4714884"/>
            <a:ext cx="4572000" cy="142873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66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dirty="0" smtClean="0"/>
              <a:t>พิมพ์ส่วนราชการเจ้าของเรื่องในบรรทัดถัดไป อีกบรรทัด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01732" name="Text Box 4"/>
          <p:cNvSpPr txBox="1">
            <a:spLocks noChangeArrowheads="1"/>
          </p:cNvSpPr>
          <p:nvPr/>
        </p:nvSpPr>
        <p:spPr bwMode="auto">
          <a:xfrm>
            <a:off x="2195513" y="692150"/>
            <a:ext cx="6948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0" dirty="0">
                <a:latin typeface="Angsana New" pitchFamily="18" charset="-34"/>
              </a:rPr>
              <a:t>สำนักนายกรัฐมนตรี สำนักงานปลัดสำนักนายกรัฐมนตรี โทร. ๐ ๒๒๘๒ ๒๖๙๔</a:t>
            </a:r>
            <a:r>
              <a:rPr lang="th-TH" sz="2400" dirty="0"/>
              <a:t> </a:t>
            </a:r>
            <a:endParaRPr lang="en-US" sz="2400" dirty="0"/>
          </a:p>
        </p:txBody>
      </p:sp>
      <p:sp>
        <p:nvSpPr>
          <p:cNvPr id="201733" name="Text Box 5"/>
          <p:cNvSpPr txBox="1">
            <a:spLocks noChangeArrowheads="1"/>
          </p:cNvSpPr>
          <p:nvPr/>
        </p:nvSpPr>
        <p:spPr bwMode="auto">
          <a:xfrm>
            <a:off x="1979613" y="981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01734" name="Text Box 6"/>
          <p:cNvSpPr txBox="1">
            <a:spLocks noChangeArrowheads="1"/>
          </p:cNvSpPr>
          <p:nvPr/>
        </p:nvSpPr>
        <p:spPr bwMode="auto">
          <a:xfrm>
            <a:off x="1763713" y="1052513"/>
            <a:ext cx="1274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/>
              <a:t> </a:t>
            </a:r>
            <a:r>
              <a:rPr lang="th-TH" sz="2400" b="0"/>
              <a:t>นร ๐๑๐๖/๑</a:t>
            </a:r>
            <a:endParaRPr lang="en-US" sz="2400" b="0"/>
          </a:p>
        </p:txBody>
      </p:sp>
      <p:sp>
        <p:nvSpPr>
          <p:cNvPr id="201735" name="Text Box 7"/>
          <p:cNvSpPr txBox="1">
            <a:spLocks noChangeArrowheads="1"/>
          </p:cNvSpPr>
          <p:nvPr/>
        </p:nvSpPr>
        <p:spPr bwMode="auto">
          <a:xfrm>
            <a:off x="5219700" y="1095375"/>
            <a:ext cx="1871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/>
              <a:t> </a:t>
            </a:r>
            <a:r>
              <a:rPr lang="th-TH" sz="2400" b="0"/>
              <a:t>๒ มกราคม ๒๕๕๕</a:t>
            </a:r>
            <a:endParaRPr lang="en-US" sz="2400" b="0"/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1763713" y="1412875"/>
            <a:ext cx="6022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0"/>
              <a:t>  ร่างระเบียบสำนักนายกรัฐมนตรีว่าด้วยงานสารบรรณ พ.ศ. ....</a:t>
            </a:r>
            <a:endParaRPr lang="en-US" sz="2400" b="0"/>
          </a:p>
        </p:txBody>
      </p:sp>
      <p:sp>
        <p:nvSpPr>
          <p:cNvPr id="3580937" name="Text Box 9"/>
          <p:cNvSpPr txBox="1">
            <a:spLocks noChangeArrowheads="1"/>
          </p:cNvSpPr>
          <p:nvPr/>
        </p:nvSpPr>
        <p:spPr bwMode="auto">
          <a:xfrm>
            <a:off x="4859338" y="3357563"/>
            <a:ext cx="3744912" cy="3090862"/>
          </a:xfrm>
          <a:prstGeom prst="rect">
            <a:avLst/>
          </a:prstGeom>
          <a:solidFill>
            <a:schemeClr val="bg1"/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0">
                <a:solidFill>
                  <a:schemeClr val="tx2"/>
                </a:solidFill>
              </a:rPr>
              <a:t>ตรวจ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ร.ปนร./หน.ผต.นร. 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ผอ. สำนัก/กอง 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   - ผอ.ส่วน/กลุ่ม 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ร่าง .....................................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พิมพ์ .................................</a:t>
            </a:r>
          </a:p>
          <a:p>
            <a:r>
              <a:rPr lang="th-TH" sz="2800" b="0">
                <a:solidFill>
                  <a:schemeClr val="tx2"/>
                </a:solidFill>
              </a:rPr>
              <a:t>ชื่อแฟ้ม ............................</a:t>
            </a:r>
            <a:endParaRPr lang="en-US" sz="2800" b="0">
              <a:solidFill>
                <a:schemeClr val="tx2"/>
              </a:solidFill>
            </a:endParaRPr>
          </a:p>
        </p:txBody>
      </p:sp>
      <p:sp>
        <p:nvSpPr>
          <p:cNvPr id="3580938" name="Line 10"/>
          <p:cNvSpPr>
            <a:spLocks noChangeShapeType="1"/>
          </p:cNvSpPr>
          <p:nvPr/>
        </p:nvSpPr>
        <p:spPr bwMode="auto">
          <a:xfrm flipV="1">
            <a:off x="3203575" y="5300663"/>
            <a:ext cx="1223963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0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0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0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0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0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0937" grpId="0" animBg="1"/>
      <p:bldP spid="358093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84438" y="404813"/>
            <a:ext cx="4392612" cy="1196975"/>
          </a:xfrm>
          <a:solidFill>
            <a:srgbClr val="3366FF"/>
          </a:solidFill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th-TH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หนังสือภายใน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75" y="1428750"/>
            <a:ext cx="8429625" cy="5000625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2000" dirty="0" smtClean="0"/>
              <a:t>       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chemeClr val="bg1"/>
                </a:solidFill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th-TH" sz="5400" b="1" dirty="0" smtClean="0">
                <a:solidFill>
                  <a:srgbClr val="000000"/>
                </a:solidFill>
              </a:rPr>
              <a:t> ใช้ติดต่อราชการที่เป็นแบบพิธีน้อยกว่า   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th-TH" sz="5400" b="1" dirty="0" smtClean="0">
                <a:solidFill>
                  <a:srgbClr val="000000"/>
                </a:solidFill>
              </a:rPr>
              <a:t> ติดต่อภายในกระทรวง ทบวง กรม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</a:t>
            </a:r>
            <a:r>
              <a:rPr lang="en-US" sz="5400" b="1" dirty="0" smtClean="0">
                <a:solidFill>
                  <a:srgbClr val="000000"/>
                </a:solidFill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</a:rPr>
              <a:t>หรือจังหวัดเดียวกัน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th-TH" sz="5400" b="1" dirty="0" smtClean="0">
                <a:solidFill>
                  <a:srgbClr val="000000"/>
                </a:solidFill>
              </a:rPr>
              <a:t> ใช้กระดาษบันทึกข้อความ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99"/>
                </a:solidFill>
              </a:rPr>
              <a:t>  </a:t>
            </a:r>
            <a:r>
              <a:rPr lang="th-TH" b="1" dirty="0" smtClean="0">
                <a:solidFill>
                  <a:srgbClr val="000099"/>
                </a:solidFill>
              </a:rPr>
              <a:t>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1547813" y="0"/>
          <a:ext cx="863600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12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0"/>
                        <a:ext cx="863600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779838" y="260350"/>
            <a:ext cx="2232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/>
              <a:t>บันทึกข้อความ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ส่วนราชการ......................................................................................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547813" y="1196975"/>
            <a:ext cx="698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ที่..........................................วันที่.......................................................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547813" y="1700213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เรื่อง...................................................................................................</a:t>
            </a:r>
          </a:p>
        </p:txBody>
      </p:sp>
      <p:sp>
        <p:nvSpPr>
          <p:cNvPr id="3522569" name="Text Box 9"/>
          <p:cNvSpPr txBox="1">
            <a:spLocks noChangeArrowheads="1"/>
          </p:cNvSpPr>
          <p:nvPr/>
        </p:nvSpPr>
        <p:spPr bwMode="auto">
          <a:xfrm>
            <a:off x="6948488" y="260350"/>
            <a:ext cx="1512887" cy="711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/>
              <a:t>แบบที่ ๒</a:t>
            </a:r>
            <a:endParaRPr 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619250" y="2349500"/>
            <a:ext cx="64087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22571" name="Text Box 11"/>
          <p:cNvSpPr txBox="1">
            <a:spLocks noChangeArrowheads="1"/>
          </p:cNvSpPr>
          <p:nvPr/>
        </p:nvSpPr>
        <p:spPr bwMode="auto">
          <a:xfrm>
            <a:off x="2916238" y="1484313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3522572" name="Text Box 12"/>
          <p:cNvSpPr txBox="1">
            <a:spLocks noChangeArrowheads="1"/>
          </p:cNvSpPr>
          <p:nvPr/>
        </p:nvSpPr>
        <p:spPr bwMode="auto">
          <a:xfrm>
            <a:off x="4356100" y="1484313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3522573" name="Text Box 13"/>
          <p:cNvSpPr txBox="1">
            <a:spLocks noChangeArrowheads="1"/>
          </p:cNvSpPr>
          <p:nvPr/>
        </p:nvSpPr>
        <p:spPr bwMode="auto">
          <a:xfrm>
            <a:off x="5867400" y="1557338"/>
            <a:ext cx="5048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CC0000"/>
                </a:solidFill>
              </a:rPr>
              <a:t>×</a:t>
            </a:r>
            <a:endParaRPr lang="en-US" sz="9600" b="0"/>
          </a:p>
        </p:txBody>
      </p:sp>
      <p:sp>
        <p:nvSpPr>
          <p:cNvPr id="25614" name="Up Arrow Callout 13"/>
          <p:cNvSpPr>
            <a:spLocks noChangeArrowheads="1"/>
          </p:cNvSpPr>
          <p:nvPr/>
        </p:nvSpPr>
        <p:spPr bwMode="auto">
          <a:xfrm>
            <a:off x="857250" y="2500313"/>
            <a:ext cx="8001000" cy="3714750"/>
          </a:xfrm>
          <a:prstGeom prst="upArrowCallout">
            <a:avLst>
              <a:gd name="adj1" fmla="val 14778"/>
              <a:gd name="adj2" fmla="val 24999"/>
              <a:gd name="adj3" fmla="val 25000"/>
              <a:gd name="adj4" fmla="val 64977"/>
            </a:avLst>
          </a:prstGeom>
          <a:solidFill>
            <a:srgbClr val="E5F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sz="3200"/>
              <a:t>ให้จัดทำให้ถูกต้องตามแบบของกระดาษบันทึกข้อความ (แบบที่ ๒๙) โดยเฉพาะส่วนหัวของแบบกระดาษบันทึกข้อความจะต้องใช้จุดไข่ปลาแสดงเส้นบรรทัดที่เป็นช่องว่างหลังคำ ดังต่อไปนี้ ส่วนราชการ ที่ วันที่ เรื่อง และไม่ต้องมีเส้นขีดทึบแบ่งระหว่างหัวกระดาษบันทึกข้อความกับส่วนที่ใช้สำหรับการจัดทำข้อความ</a:t>
            </a:r>
          </a:p>
        </p:txBody>
      </p:sp>
      <p:sp>
        <p:nvSpPr>
          <p:cNvPr id="25615" name="Rectangular Callout 14"/>
          <p:cNvSpPr>
            <a:spLocks noChangeArrowheads="1"/>
          </p:cNvSpPr>
          <p:nvPr/>
        </p:nvSpPr>
        <p:spPr bwMode="auto">
          <a:xfrm>
            <a:off x="285750" y="857250"/>
            <a:ext cx="928688" cy="1785938"/>
          </a:xfrm>
          <a:prstGeom prst="wedgeRectCallout">
            <a:avLst>
              <a:gd name="adj1" fmla="val 97898"/>
              <a:gd name="adj2" fmla="val -34162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  <a:latin typeface="Angsana New" pitchFamily="18" charset="-34"/>
              </a:rPr>
              <a:t>ตัว</a:t>
            </a:r>
          </a:p>
          <a:p>
            <a:r>
              <a:rPr lang="th-TH" sz="3600">
                <a:solidFill>
                  <a:srgbClr val="FF0000"/>
                </a:solidFill>
                <a:latin typeface="Angsana New" pitchFamily="18" charset="-34"/>
              </a:rPr>
              <a:t>หนา </a:t>
            </a:r>
            <a:r>
              <a:rPr lang="en-US" sz="3600">
                <a:solidFill>
                  <a:srgbClr val="FF0000"/>
                </a:solidFill>
                <a:latin typeface="Angsana New" pitchFamily="18" charset="-34"/>
              </a:rPr>
              <a:t>20 pt</a:t>
            </a:r>
            <a:endParaRPr lang="th-TH" sz="360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5616" name="Rectangular Callout 15"/>
          <p:cNvSpPr>
            <a:spLocks noChangeArrowheads="1"/>
          </p:cNvSpPr>
          <p:nvPr/>
        </p:nvSpPr>
        <p:spPr bwMode="auto">
          <a:xfrm>
            <a:off x="285750" y="2786063"/>
            <a:ext cx="2000250" cy="642937"/>
          </a:xfrm>
          <a:prstGeom prst="wedgeRectCallout">
            <a:avLst>
              <a:gd name="adj1" fmla="val 127671"/>
              <a:gd name="adj2" fmla="val -375898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  <a:latin typeface="Angsana New" pitchFamily="18" charset="-34"/>
              </a:rPr>
              <a:t>ตัวหนา </a:t>
            </a:r>
            <a:r>
              <a:rPr lang="en-US" sz="3600">
                <a:solidFill>
                  <a:srgbClr val="FF0000"/>
                </a:solidFill>
                <a:latin typeface="Angsana New" pitchFamily="18" charset="-34"/>
              </a:rPr>
              <a:t>29 pt</a:t>
            </a:r>
            <a:endParaRPr lang="th-TH" sz="3600">
              <a:solidFill>
                <a:srgbClr val="FF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22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69" grpId="0" animBg="1"/>
      <p:bldP spid="3522571" grpId="0"/>
      <p:bldP spid="3522572" grpId="0"/>
      <p:bldP spid="3522573" grpId="0"/>
      <p:bldP spid="2561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468313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3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chemeClr val="tx2"/>
                </a:solidFill>
              </a:rPr>
              <a:t>บันทึกข้อความ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547813" y="1484313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chemeClr val="tx2"/>
                </a:solidFill>
              </a:rPr>
              <a:t>คำขึ้นต้น </a:t>
            </a:r>
            <a:endParaRPr lang="th-TH" sz="2800" b="0">
              <a:solidFill>
                <a:schemeClr val="tx2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4140200" y="6338888"/>
            <a:ext cx="14398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2411413" y="3284538"/>
            <a:ext cx="6018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ข้อความ ...............................................................................</a:t>
            </a:r>
            <a:endParaRPr lang="th-TH" sz="3600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331913" y="242093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</a:rPr>
              <a:t>อ้างถึง (ไม่มี)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1403350" y="2852738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800">
                <a:solidFill>
                  <a:srgbClr val="FF0000"/>
                </a:solidFill>
              </a:rPr>
              <a:t>สิ่งที่ส่งมาด้วย (ไม่มี)</a:t>
            </a:r>
          </a:p>
        </p:txBody>
      </p:sp>
      <p:sp>
        <p:nvSpPr>
          <p:cNvPr id="3523602" name="Text Box 18"/>
          <p:cNvSpPr txBox="1">
            <a:spLocks noChangeArrowheads="1"/>
          </p:cNvSpPr>
          <p:nvPr/>
        </p:nvSpPr>
        <p:spPr bwMode="auto">
          <a:xfrm>
            <a:off x="0" y="2565400"/>
            <a:ext cx="1403350" cy="528638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ข้อควรระวัง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4214810" y="4857760"/>
            <a:ext cx="96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/>
              <a:t>(ลงชื่อ)</a:t>
            </a:r>
            <a:endParaRPr lang="en-US" sz="3200" dirty="0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643438" y="5286388"/>
            <a:ext cx="2828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/>
              <a:t>    </a:t>
            </a:r>
            <a:r>
              <a:rPr lang="th-TH" sz="2800" dirty="0"/>
              <a:t>(พิมพ์ชื่อเต็ม)</a:t>
            </a:r>
          </a:p>
          <a:p>
            <a:r>
              <a:rPr lang="th-TH" sz="2800" dirty="0"/>
              <a:t>       ตำแหน่ง</a:t>
            </a:r>
            <a:endParaRPr lang="en-US" sz="2800" dirty="0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211638" y="4221163"/>
            <a:ext cx="432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>
                <a:solidFill>
                  <a:srgbClr val="FF3300"/>
                </a:solidFill>
              </a:rPr>
              <a:t>ขอแสดงความนับถือ (ไม่มี)</a:t>
            </a:r>
            <a:endParaRPr lang="en-US" sz="3200">
              <a:solidFill>
                <a:srgbClr val="FF3300"/>
              </a:solidFill>
            </a:endParaRPr>
          </a:p>
        </p:txBody>
      </p:sp>
      <p:sp>
        <p:nvSpPr>
          <p:cNvPr id="3523606" name="Text Box 22"/>
          <p:cNvSpPr txBox="1">
            <a:spLocks noChangeArrowheads="1"/>
          </p:cNvSpPr>
          <p:nvPr/>
        </p:nvSpPr>
        <p:spPr bwMode="auto">
          <a:xfrm>
            <a:off x="2411413" y="4221163"/>
            <a:ext cx="1641475" cy="528637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ข้อควรระวัง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2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2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3602" grpId="0" animBg="1"/>
      <p:bldP spid="352360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6626" name="Object 5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Text Box 10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26629" name="Text Box 11"/>
          <p:cNvSpPr txBox="1">
            <a:spLocks noChangeArrowheads="1"/>
          </p:cNvSpPr>
          <p:nvPr/>
        </p:nvSpPr>
        <p:spPr bwMode="auto">
          <a:xfrm>
            <a:off x="2051050" y="404813"/>
            <a:ext cx="165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26630" name="Text Box 12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26631" name="Text Box 13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6632" name="Text Box 14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ส่วนราชการ..................................................................................</a:t>
            </a:r>
          </a:p>
        </p:txBody>
      </p:sp>
      <p:sp>
        <p:nvSpPr>
          <p:cNvPr id="26633" name="Text Box 15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ที่.. ...................................วันที่.......................................................</a:t>
            </a:r>
          </a:p>
        </p:txBody>
      </p:sp>
      <p:sp>
        <p:nvSpPr>
          <p:cNvPr id="26634" name="Text Box 16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26635" name="Text Box 17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เรื่อง..............................................................................................</a:t>
            </a:r>
          </a:p>
        </p:txBody>
      </p:sp>
      <p:sp>
        <p:nvSpPr>
          <p:cNvPr id="26636" name="Text Box 18"/>
          <p:cNvSpPr txBox="1">
            <a:spLocks noChangeArrowheads="1"/>
          </p:cNvSpPr>
          <p:nvPr/>
        </p:nvSpPr>
        <p:spPr bwMode="auto">
          <a:xfrm>
            <a:off x="1547813" y="2016125"/>
            <a:ext cx="10795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</a:rPr>
              <a:t>คำขึ้นต้น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26637" name="Rectangle 21"/>
          <p:cNvSpPr>
            <a:spLocks noGrp="1" noChangeArrowheads="1"/>
          </p:cNvSpPr>
          <p:nvPr>
            <p:ph type="subTitle" idx="4294967295"/>
          </p:nvPr>
        </p:nvSpPr>
        <p:spPr>
          <a:xfrm>
            <a:off x="3500438" y="4214813"/>
            <a:ext cx="5256212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</a:rPr>
              <a:t>                 (</a:t>
            </a:r>
            <a:r>
              <a:rPr lang="th-TH" sz="2800" b="1" smtClean="0">
                <a:solidFill>
                  <a:srgbClr val="000000"/>
                </a:solidFill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00"/>
                </a:solidFill>
              </a:rPr>
              <a:t>                                 (พิมพ์ชื่อเต็ม)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    </a:t>
            </a:r>
          </a:p>
          <a:p>
            <a:pPr marL="0" indent="0" algn="ctr" eaLnBrk="1" hangingPunct="1">
              <a:buFontTx/>
              <a:buNone/>
            </a:pPr>
            <a:endParaRPr lang="th-TH" sz="2800" b="1" smtClean="0">
              <a:solidFill>
                <a:srgbClr val="000099"/>
              </a:solidFill>
            </a:endParaRPr>
          </a:p>
          <a:p>
            <a:pPr marL="0" indent="0" algn="ctr" eaLnBrk="1" hangingPunct="1">
              <a:buFontTx/>
              <a:buNone/>
            </a:pPr>
            <a:endParaRPr lang="th-TH" smtClean="0"/>
          </a:p>
        </p:txBody>
      </p:sp>
      <p:sp>
        <p:nvSpPr>
          <p:cNvPr id="26638" name="Text Box 23"/>
          <p:cNvSpPr txBox="1">
            <a:spLocks noChangeArrowheads="1"/>
          </p:cNvSpPr>
          <p:nvPr/>
        </p:nvSpPr>
        <p:spPr bwMode="auto">
          <a:xfrm>
            <a:off x="3851275" y="609282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26639" name="Text Box 26"/>
          <p:cNvSpPr txBox="1">
            <a:spLocks noChangeArrowheads="1"/>
          </p:cNvSpPr>
          <p:nvPr/>
        </p:nvSpPr>
        <p:spPr bwMode="auto">
          <a:xfrm>
            <a:off x="2843213" y="692150"/>
            <a:ext cx="1512887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กระทรวง......</a:t>
            </a:r>
            <a:r>
              <a:rPr lang="th-TH" sz="280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26640" name="Text Box 27"/>
          <p:cNvSpPr txBox="1">
            <a:spLocks noChangeArrowheads="1"/>
          </p:cNvSpPr>
          <p:nvPr/>
        </p:nvSpPr>
        <p:spPr bwMode="auto">
          <a:xfrm>
            <a:off x="5143500" y="5286375"/>
            <a:ext cx="2376488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ปลัดกระทรวง............</a:t>
            </a:r>
          </a:p>
        </p:txBody>
      </p:sp>
      <p:sp>
        <p:nvSpPr>
          <p:cNvPr id="26641" name="Text Box 28"/>
          <p:cNvSpPr txBox="1">
            <a:spLocks noChangeArrowheads="1"/>
          </p:cNvSpPr>
          <p:nvPr/>
        </p:nvSpPr>
        <p:spPr bwMode="auto">
          <a:xfrm>
            <a:off x="1620838" y="105251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มท ๐๒๐๑/</a:t>
            </a:r>
          </a:p>
        </p:txBody>
      </p:sp>
      <p:sp>
        <p:nvSpPr>
          <p:cNvPr id="26642" name="Text Box 35"/>
          <p:cNvSpPr txBox="1">
            <a:spLocks noChangeArrowheads="1"/>
          </p:cNvSpPr>
          <p:nvPr/>
        </p:nvSpPr>
        <p:spPr bwMode="auto">
          <a:xfrm>
            <a:off x="4356100" y="692150"/>
            <a:ext cx="3529013" cy="5286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กรม......................... โทร ........</a:t>
            </a:r>
            <a:endParaRPr lang="th-TH" b="0">
              <a:solidFill>
                <a:srgbClr val="000000"/>
              </a:solidFill>
            </a:endParaRPr>
          </a:p>
        </p:txBody>
      </p:sp>
      <p:sp>
        <p:nvSpPr>
          <p:cNvPr id="26643" name="Text Box 37"/>
          <p:cNvSpPr txBox="1">
            <a:spLocks noChangeArrowheads="1"/>
          </p:cNvSpPr>
          <p:nvPr/>
        </p:nvSpPr>
        <p:spPr bwMode="auto">
          <a:xfrm>
            <a:off x="2843213" y="1052513"/>
            <a:ext cx="576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๔๗</a:t>
            </a:r>
          </a:p>
        </p:txBody>
      </p:sp>
      <p:sp>
        <p:nvSpPr>
          <p:cNvPr id="26644" name="Line 23"/>
          <p:cNvSpPr>
            <a:spLocks noChangeShapeType="1"/>
          </p:cNvSpPr>
          <p:nvPr/>
        </p:nvSpPr>
        <p:spPr bwMode="auto">
          <a:xfrm>
            <a:off x="3571875" y="1214438"/>
            <a:ext cx="1792288" cy="41751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6645" name="Left Arrow Callout 13"/>
          <p:cNvSpPr>
            <a:spLocks noChangeArrowheads="1"/>
          </p:cNvSpPr>
          <p:nvPr/>
        </p:nvSpPr>
        <p:spPr bwMode="auto">
          <a:xfrm>
            <a:off x="4500563" y="3000375"/>
            <a:ext cx="2643187" cy="785813"/>
          </a:xfrm>
          <a:prstGeom prst="leftArrowCallout">
            <a:avLst>
              <a:gd name="adj1" fmla="val 25000"/>
              <a:gd name="adj2" fmla="val 25000"/>
              <a:gd name="adj3" fmla="val 24994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</a:rPr>
              <a:t>ระดับกระทรวง</a:t>
            </a:r>
          </a:p>
          <a:p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7650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151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ส่วนราชการ..................................................................................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ที่.....................................วันที่.......................................................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เรื่อง................................................................................................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</a:rPr>
              <a:t>คำขึ้นต้น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71875" y="4071938"/>
            <a:ext cx="5256213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</a:rPr>
              <a:t>               </a:t>
            </a:r>
            <a:r>
              <a:rPr lang="th-TH" b="1" smtClean="0">
                <a:solidFill>
                  <a:srgbClr val="000000"/>
                </a:solidFill>
              </a:rPr>
              <a:t>(</a:t>
            </a:r>
            <a:r>
              <a:rPr lang="th-TH" sz="2800" b="1" smtClean="0">
                <a:solidFill>
                  <a:srgbClr val="000000"/>
                </a:solidFill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                 </a:t>
            </a:r>
            <a:r>
              <a:rPr lang="th-TH" sz="2800" b="1" smtClean="0"/>
              <a:t>(พิมพ์ชื่อเต็ม)</a:t>
            </a:r>
            <a:r>
              <a:rPr lang="th-TH" sz="2800" b="1" smtClean="0">
                <a:solidFill>
                  <a:srgbClr val="000099"/>
                </a:solidFill>
              </a:rPr>
              <a:t>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    </a:t>
            </a:r>
            <a:endParaRPr lang="th-TH" sz="2800" b="1" smtClean="0"/>
          </a:p>
          <a:p>
            <a:pPr marL="0" indent="0" algn="ctr" eaLnBrk="1" hangingPunct="1">
              <a:buFontTx/>
              <a:buNone/>
            </a:pPr>
            <a:endParaRPr lang="th-TH" sz="2800" b="1" smtClean="0"/>
          </a:p>
          <a:p>
            <a:pPr marL="0" indent="0" algn="ctr" eaLnBrk="1" hangingPunct="1">
              <a:buFontTx/>
              <a:buNone/>
            </a:pPr>
            <a:endParaRPr lang="th-TH" smtClean="0"/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708400" y="616585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27663" name="Text Box 17"/>
          <p:cNvSpPr txBox="1">
            <a:spLocks noChangeArrowheads="1"/>
          </p:cNvSpPr>
          <p:nvPr/>
        </p:nvSpPr>
        <p:spPr bwMode="auto">
          <a:xfrm>
            <a:off x="2843213" y="692150"/>
            <a:ext cx="115252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กรม........</a:t>
            </a:r>
          </a:p>
        </p:txBody>
      </p:sp>
      <p:sp>
        <p:nvSpPr>
          <p:cNvPr id="27664" name="Text Box 18"/>
          <p:cNvSpPr txBox="1">
            <a:spLocks noChangeArrowheads="1"/>
          </p:cNvSpPr>
          <p:nvPr/>
        </p:nvSpPr>
        <p:spPr bwMode="auto">
          <a:xfrm>
            <a:off x="5286375" y="5143500"/>
            <a:ext cx="2303463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อธิบดีกรม.................</a:t>
            </a:r>
          </a:p>
        </p:txBody>
      </p:sp>
      <p:sp>
        <p:nvSpPr>
          <p:cNvPr id="27665" name="Text Box 19"/>
          <p:cNvSpPr txBox="1">
            <a:spLocks noChangeArrowheads="1"/>
          </p:cNvSpPr>
          <p:nvPr/>
        </p:nvSpPr>
        <p:spPr bwMode="auto">
          <a:xfrm>
            <a:off x="1692275" y="1052513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นร ๐๒๐๕/</a:t>
            </a:r>
          </a:p>
        </p:txBody>
      </p:sp>
      <p:sp>
        <p:nvSpPr>
          <p:cNvPr id="27666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/>
          </a:p>
        </p:txBody>
      </p:sp>
      <p:sp>
        <p:nvSpPr>
          <p:cNvPr id="27667" name="Text Box 23"/>
          <p:cNvSpPr txBox="1">
            <a:spLocks noChangeArrowheads="1"/>
          </p:cNvSpPr>
          <p:nvPr/>
        </p:nvSpPr>
        <p:spPr bwMode="auto">
          <a:xfrm>
            <a:off x="3995738" y="692150"/>
            <a:ext cx="3887787" cy="528638"/>
          </a:xfrm>
          <a:prstGeom prst="rect">
            <a:avLst/>
          </a:prstGeom>
          <a:solidFill>
            <a:srgbClr val="A3E7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สำนัก/กอง....................... โทร .............</a:t>
            </a:r>
            <a:endParaRPr lang="th-TH" sz="2800" b="0">
              <a:solidFill>
                <a:schemeClr val="tx2"/>
              </a:solidFill>
            </a:endParaRPr>
          </a:p>
        </p:txBody>
      </p:sp>
      <p:sp>
        <p:nvSpPr>
          <p:cNvPr id="27668" name="Text Box 24"/>
          <p:cNvSpPr txBox="1">
            <a:spLocks noChangeArrowheads="1"/>
          </p:cNvSpPr>
          <p:nvPr/>
        </p:nvSpPr>
        <p:spPr bwMode="auto">
          <a:xfrm>
            <a:off x="3059113" y="1052513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๔๗</a:t>
            </a:r>
          </a:p>
        </p:txBody>
      </p:sp>
      <p:sp>
        <p:nvSpPr>
          <p:cNvPr id="27669" name="Line 24"/>
          <p:cNvSpPr>
            <a:spLocks noChangeShapeType="1"/>
          </p:cNvSpPr>
          <p:nvPr/>
        </p:nvSpPr>
        <p:spPr bwMode="auto">
          <a:xfrm>
            <a:off x="3643313" y="1285875"/>
            <a:ext cx="1643062" cy="38576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7670" name="Left Arrow Callout 13"/>
          <p:cNvSpPr>
            <a:spLocks noChangeArrowheads="1"/>
          </p:cNvSpPr>
          <p:nvPr/>
        </p:nvSpPr>
        <p:spPr bwMode="auto">
          <a:xfrm>
            <a:off x="4643438" y="2786063"/>
            <a:ext cx="2000250" cy="785812"/>
          </a:xfrm>
          <a:prstGeom prst="leftArrowCallout">
            <a:avLst>
              <a:gd name="adj1" fmla="val 25000"/>
              <a:gd name="adj2" fmla="val 25000"/>
              <a:gd name="adj3" fmla="val 24995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ระดับกรม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8674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051050" y="404813"/>
            <a:ext cx="151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ส่วนราชการ..................................................................................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ที่.............................................วันที่...............................................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เรื่อง................................................................................................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</a:rPr>
              <a:t>คำขึ้นต้น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00438" y="4143375"/>
            <a:ext cx="5256212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99"/>
                </a:solidFill>
              </a:rPr>
              <a:t>               </a:t>
            </a:r>
            <a:r>
              <a:rPr lang="th-TH" b="1" smtClean="0">
                <a:solidFill>
                  <a:srgbClr val="000000"/>
                </a:solidFill>
              </a:rPr>
              <a:t>(</a:t>
            </a:r>
            <a:r>
              <a:rPr lang="th-TH" sz="2800" b="1" smtClean="0">
                <a:solidFill>
                  <a:srgbClr val="000000"/>
                </a:solidFill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                 </a:t>
            </a:r>
            <a:r>
              <a:rPr lang="th-TH" sz="2800" b="1" smtClean="0"/>
              <a:t>(พิมพ์ชื่อเต็ม)</a:t>
            </a:r>
            <a:r>
              <a:rPr lang="th-TH" sz="2800" b="1" smtClean="0">
                <a:solidFill>
                  <a:srgbClr val="000099"/>
                </a:solidFill>
              </a:rPr>
              <a:t>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    </a:t>
            </a:r>
            <a:endParaRPr lang="th-TH" sz="2800" b="1" smtClean="0"/>
          </a:p>
          <a:p>
            <a:pPr marL="0" indent="0" algn="ctr" eaLnBrk="1" hangingPunct="1">
              <a:buFontTx/>
              <a:buNone/>
            </a:pPr>
            <a:endParaRPr lang="th-TH" sz="2800" b="1" smtClean="0"/>
          </a:p>
          <a:p>
            <a:pPr marL="0" indent="0" algn="ctr" eaLnBrk="1" hangingPunct="1">
              <a:buFontTx/>
              <a:buNone/>
            </a:pPr>
            <a:endParaRPr lang="th-TH" smtClean="0"/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708400" y="616585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28687" name="Text Box 17"/>
          <p:cNvSpPr txBox="1">
            <a:spLocks noChangeArrowheads="1"/>
          </p:cNvSpPr>
          <p:nvPr/>
        </p:nvSpPr>
        <p:spPr bwMode="auto">
          <a:xfrm>
            <a:off x="2771775" y="692150"/>
            <a:ext cx="1295400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จังหวัด......</a:t>
            </a:r>
          </a:p>
        </p:txBody>
      </p:sp>
      <p:sp>
        <p:nvSpPr>
          <p:cNvPr id="28688" name="Text Box 18"/>
          <p:cNvSpPr txBox="1">
            <a:spLocks noChangeArrowheads="1"/>
          </p:cNvSpPr>
          <p:nvPr/>
        </p:nvSpPr>
        <p:spPr bwMode="auto">
          <a:xfrm>
            <a:off x="4786313" y="5214938"/>
            <a:ext cx="3384550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ผู้ว่าราชการจังหวัด.................</a:t>
            </a:r>
          </a:p>
        </p:txBody>
      </p:sp>
      <p:sp>
        <p:nvSpPr>
          <p:cNvPr id="28689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/>
          </a:p>
        </p:txBody>
      </p:sp>
      <p:sp>
        <p:nvSpPr>
          <p:cNvPr id="28690" name="Text Box 23"/>
          <p:cNvSpPr txBox="1">
            <a:spLocks noChangeArrowheads="1"/>
          </p:cNvSpPr>
          <p:nvPr/>
        </p:nvSpPr>
        <p:spPr bwMode="auto">
          <a:xfrm>
            <a:off x="4067175" y="692150"/>
            <a:ext cx="3887788" cy="528638"/>
          </a:xfrm>
          <a:prstGeom prst="rect">
            <a:avLst/>
          </a:prstGeom>
          <a:solidFill>
            <a:srgbClr val="A3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สำนักงาน.................... โทร ...............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28691" name="Text Box 22"/>
          <p:cNvSpPr txBox="1">
            <a:spLocks noChangeArrowheads="1"/>
          </p:cNvSpPr>
          <p:nvPr/>
        </p:nvSpPr>
        <p:spPr bwMode="auto">
          <a:xfrm>
            <a:off x="1908175" y="908050"/>
            <a:ext cx="1527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/>
              <a:t>อย ๐๐๑๖</a:t>
            </a:r>
            <a:r>
              <a:rPr lang="th-TH"/>
              <a:t>/</a:t>
            </a:r>
            <a:r>
              <a:rPr lang="th-TH" sz="2800"/>
              <a:t>๔๗</a:t>
            </a:r>
          </a:p>
        </p:txBody>
      </p:sp>
      <p:sp>
        <p:nvSpPr>
          <p:cNvPr id="28692" name="Line 23"/>
          <p:cNvSpPr>
            <a:spLocks noChangeShapeType="1"/>
          </p:cNvSpPr>
          <p:nvPr/>
        </p:nvSpPr>
        <p:spPr bwMode="auto">
          <a:xfrm>
            <a:off x="3492500" y="1196975"/>
            <a:ext cx="1800225" cy="39608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8693" name="Left Arrow Callout 13"/>
          <p:cNvSpPr>
            <a:spLocks noChangeArrowheads="1"/>
          </p:cNvSpPr>
          <p:nvPr/>
        </p:nvSpPr>
        <p:spPr bwMode="auto">
          <a:xfrm>
            <a:off x="4643438" y="2786063"/>
            <a:ext cx="2357437" cy="78581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>
                <a:solidFill>
                  <a:srgbClr val="000000"/>
                </a:solidFill>
              </a:rPr>
              <a:t>ระดับจังหวัด</a:t>
            </a:r>
          </a:p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9698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051050" y="476250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</a:rPr>
              <a:t>บันทึกข้อความ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1547813" y="1484313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</a:rPr>
              <a:t>คำขึ้นต้น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00438" y="4071938"/>
            <a:ext cx="5256212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00"/>
                </a:solidFill>
              </a:rPr>
              <a:t>              (</a:t>
            </a:r>
            <a:r>
              <a:rPr lang="th-TH" sz="2800" b="1" smtClean="0">
                <a:solidFill>
                  <a:srgbClr val="000000"/>
                </a:solidFill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00"/>
                </a:solidFill>
              </a:rPr>
              <a:t>                         (พิมพ์ชื่อเต็ม)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    </a:t>
            </a:r>
          </a:p>
          <a:p>
            <a:pPr marL="0" indent="0" algn="ctr" eaLnBrk="1" hangingPunct="1">
              <a:buFontTx/>
              <a:buNone/>
            </a:pPr>
            <a:endParaRPr lang="th-TH" sz="2800" b="1" smtClean="0">
              <a:solidFill>
                <a:srgbClr val="000099"/>
              </a:solidFill>
            </a:endParaRPr>
          </a:p>
          <a:p>
            <a:pPr marL="0" indent="0" algn="ctr" eaLnBrk="1" hangingPunct="1">
              <a:buFontTx/>
              <a:buNone/>
            </a:pPr>
            <a:endParaRPr lang="th-TH" smtClean="0"/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708400" y="616585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29711" name="Text Box 18"/>
          <p:cNvSpPr txBox="1">
            <a:spLocks noChangeArrowheads="1"/>
          </p:cNvSpPr>
          <p:nvPr/>
        </p:nvSpPr>
        <p:spPr bwMode="auto">
          <a:xfrm>
            <a:off x="4859338" y="5157788"/>
            <a:ext cx="3095625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ผู้อำนวยการสำนัก/กอง............</a:t>
            </a:r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1619250" y="1052513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นร ๐๑๐๕/</a:t>
            </a:r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b="0"/>
          </a:p>
        </p:txBody>
      </p:sp>
      <p:sp>
        <p:nvSpPr>
          <p:cNvPr id="29714" name="Text Box 25"/>
          <p:cNvSpPr txBox="1">
            <a:spLocks noChangeArrowheads="1"/>
          </p:cNvSpPr>
          <p:nvPr/>
        </p:nvSpPr>
        <p:spPr bwMode="auto">
          <a:xfrm>
            <a:off x="2916238" y="692150"/>
            <a:ext cx="1511300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สำนัก/กอง....</a:t>
            </a:r>
          </a:p>
        </p:txBody>
      </p:sp>
      <p:sp>
        <p:nvSpPr>
          <p:cNvPr id="29715" name="Text Box 27"/>
          <p:cNvSpPr txBox="1">
            <a:spLocks noChangeArrowheads="1"/>
          </p:cNvSpPr>
          <p:nvPr/>
        </p:nvSpPr>
        <p:spPr bwMode="auto">
          <a:xfrm>
            <a:off x="4427538" y="692150"/>
            <a:ext cx="3744912" cy="528638"/>
          </a:xfrm>
          <a:prstGeom prst="rect">
            <a:avLst/>
          </a:prstGeom>
          <a:solidFill>
            <a:srgbClr val="A3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ส่วน/ฝ่าย....โทร ๐ ๒๒๘๒ ๒๖๙๔</a:t>
            </a:r>
            <a:endParaRPr lang="th-TH" sz="2800" b="0">
              <a:solidFill>
                <a:schemeClr val="tx2"/>
              </a:solidFill>
            </a:endParaRPr>
          </a:p>
        </p:txBody>
      </p:sp>
      <p:sp>
        <p:nvSpPr>
          <p:cNvPr id="29716" name="Text Box 28"/>
          <p:cNvSpPr txBox="1">
            <a:spLocks noChangeArrowheads="1"/>
          </p:cNvSpPr>
          <p:nvPr/>
        </p:nvSpPr>
        <p:spPr bwMode="auto">
          <a:xfrm>
            <a:off x="5580063" y="0"/>
            <a:ext cx="3563937" cy="588963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/>
              <a:t>ใช้ติดต่อภายในกรมเดียวกัน</a:t>
            </a:r>
          </a:p>
        </p:txBody>
      </p:sp>
      <p:sp>
        <p:nvSpPr>
          <p:cNvPr id="29717" name="Text Box 29"/>
          <p:cNvSpPr txBox="1">
            <a:spLocks noChangeArrowheads="1"/>
          </p:cNvSpPr>
          <p:nvPr/>
        </p:nvSpPr>
        <p:spPr bwMode="auto">
          <a:xfrm>
            <a:off x="2914650" y="1052513"/>
            <a:ext cx="649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๔๗</a:t>
            </a:r>
          </a:p>
        </p:txBody>
      </p:sp>
      <p:sp>
        <p:nvSpPr>
          <p:cNvPr id="29718" name="Line 25"/>
          <p:cNvSpPr>
            <a:spLocks noChangeShapeType="1"/>
          </p:cNvSpPr>
          <p:nvPr/>
        </p:nvSpPr>
        <p:spPr bwMode="auto">
          <a:xfrm>
            <a:off x="3851275" y="1196975"/>
            <a:ext cx="1512888" cy="39608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9719" name="Left Arrow Callout 13"/>
          <p:cNvSpPr>
            <a:spLocks noChangeArrowheads="1"/>
          </p:cNvSpPr>
          <p:nvPr/>
        </p:nvSpPr>
        <p:spPr bwMode="auto">
          <a:xfrm>
            <a:off x="4643438" y="2786063"/>
            <a:ext cx="2928937" cy="785812"/>
          </a:xfrm>
          <a:prstGeom prst="leftArrowCallout">
            <a:avLst>
              <a:gd name="adj1" fmla="val 25000"/>
              <a:gd name="adj2" fmla="val 25000"/>
              <a:gd name="adj3" fmla="val 24987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</a:rPr>
              <a:t>ระดับสำนัก/กอง</a:t>
            </a:r>
          </a:p>
          <a:p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0722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852863" y="920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051050" y="476250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</a:rPr>
              <a:t>บันทึกข้อความ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ที่.....................................วันที่.......................................................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571625" y="1500188"/>
            <a:ext cx="6697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>
                <a:solidFill>
                  <a:srgbClr val="000000"/>
                </a:solidFill>
              </a:rPr>
              <a:t>คำขึ้นต้น </a:t>
            </a:r>
            <a:endParaRPr lang="th-TH" sz="2800" b="0">
              <a:solidFill>
                <a:srgbClr val="000000"/>
              </a:solidFill>
            </a:endParaRP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00438" y="3929063"/>
            <a:ext cx="5256212" cy="2133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b="1" smtClean="0">
                <a:solidFill>
                  <a:srgbClr val="000000"/>
                </a:solidFill>
              </a:rPr>
              <a:t>             (</a:t>
            </a:r>
            <a:r>
              <a:rPr lang="th-TH" sz="2800" b="1" smtClean="0">
                <a:solidFill>
                  <a:srgbClr val="000000"/>
                </a:solidFill>
              </a:rPr>
              <a:t>ลงชื่อ)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00"/>
                </a:solidFill>
              </a:rPr>
              <a:t>                        (พิมพ์ชื่อเต็ม)  </a:t>
            </a:r>
          </a:p>
          <a:p>
            <a:pPr marL="0" indent="0" eaLnBrk="1" hangingPunct="1">
              <a:buFontTx/>
              <a:buNone/>
            </a:pPr>
            <a:r>
              <a:rPr lang="th-TH" sz="2800" b="1" smtClean="0">
                <a:solidFill>
                  <a:srgbClr val="000099"/>
                </a:solidFill>
              </a:rPr>
              <a:t>      </a:t>
            </a:r>
          </a:p>
          <a:p>
            <a:pPr marL="0" indent="0" algn="ctr" eaLnBrk="1" hangingPunct="1">
              <a:buFontTx/>
              <a:buNone/>
            </a:pPr>
            <a:endParaRPr lang="th-TH" sz="2800" b="1" smtClean="0">
              <a:solidFill>
                <a:srgbClr val="000099"/>
              </a:solidFill>
            </a:endParaRPr>
          </a:p>
          <a:p>
            <a:pPr marL="0" indent="0" algn="ctr" eaLnBrk="1" hangingPunct="1">
              <a:buFontTx/>
              <a:buNone/>
            </a:pPr>
            <a:endParaRPr lang="th-TH" smtClean="0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3708400" y="616585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30735" name="Text Box 17"/>
          <p:cNvSpPr txBox="1">
            <a:spLocks noChangeArrowheads="1"/>
          </p:cNvSpPr>
          <p:nvPr/>
        </p:nvSpPr>
        <p:spPr bwMode="auto">
          <a:xfrm>
            <a:off x="4572000" y="5013325"/>
            <a:ext cx="309562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chemeClr val="tx2"/>
                </a:solidFill>
              </a:rPr>
              <a:t>ผู้อำนวยการสำนัก/กอง............</a:t>
            </a:r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1619250" y="1052513"/>
            <a:ext cx="1728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นร ๐๒๐๕/</a:t>
            </a:r>
          </a:p>
        </p:txBody>
      </p:sp>
      <p:sp>
        <p:nvSpPr>
          <p:cNvPr id="30737" name="Text Box 24"/>
          <p:cNvSpPr txBox="1">
            <a:spLocks noChangeArrowheads="1"/>
          </p:cNvSpPr>
          <p:nvPr/>
        </p:nvSpPr>
        <p:spPr bwMode="auto">
          <a:xfrm>
            <a:off x="2987675" y="620713"/>
            <a:ext cx="1512888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>
                <a:solidFill>
                  <a:schemeClr val="tx2"/>
                </a:solidFill>
              </a:rPr>
              <a:t>สำนัก/กอง.....</a:t>
            </a:r>
            <a:endParaRPr lang="th-TH" b="0" dirty="0">
              <a:solidFill>
                <a:srgbClr val="FF9900"/>
              </a:solidFill>
            </a:endParaRPr>
          </a:p>
        </p:txBody>
      </p:sp>
      <p:sp>
        <p:nvSpPr>
          <p:cNvPr id="30738" name="Text Box 25"/>
          <p:cNvSpPr txBox="1">
            <a:spLocks noChangeArrowheads="1"/>
          </p:cNvSpPr>
          <p:nvPr/>
        </p:nvSpPr>
        <p:spPr bwMode="auto">
          <a:xfrm>
            <a:off x="4427538" y="620713"/>
            <a:ext cx="3673475" cy="5286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กรม.........โทร ๐ ๒๒๘๒ ๒๖๙๔</a:t>
            </a:r>
            <a:endParaRPr lang="th-TH" sz="2800" b="0"/>
          </a:p>
        </p:txBody>
      </p:sp>
      <p:sp>
        <p:nvSpPr>
          <p:cNvPr id="30739" name="Text Box 26"/>
          <p:cNvSpPr txBox="1">
            <a:spLocks noChangeArrowheads="1"/>
          </p:cNvSpPr>
          <p:nvPr/>
        </p:nvSpPr>
        <p:spPr bwMode="auto">
          <a:xfrm>
            <a:off x="5292725" y="-26988"/>
            <a:ext cx="3851275" cy="52863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ติดต่อต่างกรมในกระทรวงเดียวกัน</a:t>
            </a:r>
          </a:p>
        </p:txBody>
      </p:sp>
      <p:sp>
        <p:nvSpPr>
          <p:cNvPr id="30740" name="Text Box 27"/>
          <p:cNvSpPr txBox="1">
            <a:spLocks noChangeArrowheads="1"/>
          </p:cNvSpPr>
          <p:nvPr/>
        </p:nvSpPr>
        <p:spPr bwMode="auto">
          <a:xfrm>
            <a:off x="2843213" y="10525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๔๗</a:t>
            </a:r>
          </a:p>
        </p:txBody>
      </p:sp>
      <p:sp>
        <p:nvSpPr>
          <p:cNvPr id="30741" name="Line 24"/>
          <p:cNvSpPr>
            <a:spLocks noChangeShapeType="1"/>
          </p:cNvSpPr>
          <p:nvPr/>
        </p:nvSpPr>
        <p:spPr bwMode="auto">
          <a:xfrm>
            <a:off x="3851275" y="1125538"/>
            <a:ext cx="1512888" cy="396081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42" name="Left Arrow Callout 13"/>
          <p:cNvSpPr>
            <a:spLocks noChangeArrowheads="1"/>
          </p:cNvSpPr>
          <p:nvPr/>
        </p:nvSpPr>
        <p:spPr bwMode="auto">
          <a:xfrm>
            <a:off x="4643438" y="2786063"/>
            <a:ext cx="2928937" cy="785812"/>
          </a:xfrm>
          <a:prstGeom prst="leftArrowCallout">
            <a:avLst>
              <a:gd name="adj1" fmla="val 25000"/>
              <a:gd name="adj2" fmla="val 25000"/>
              <a:gd name="adj3" fmla="val 24987"/>
              <a:gd name="adj4" fmla="val 87074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>
                <a:solidFill>
                  <a:srgbClr val="000000"/>
                </a:solidFill>
              </a:rPr>
              <a:t>ระดับสำนัก/กอง</a:t>
            </a:r>
          </a:p>
          <a:p>
            <a:endParaRPr lang="th-TH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746" name="Object 5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Text Box 10"/>
          <p:cNvSpPr txBox="1">
            <a:spLocks noChangeArrowheads="1"/>
          </p:cNvSpPr>
          <p:nvPr/>
        </p:nvSpPr>
        <p:spPr bwMode="auto">
          <a:xfrm>
            <a:off x="4356100" y="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31749" name="Text Box 11"/>
          <p:cNvSpPr txBox="1">
            <a:spLocks noChangeArrowheads="1"/>
          </p:cNvSpPr>
          <p:nvPr/>
        </p:nvSpPr>
        <p:spPr bwMode="auto">
          <a:xfrm>
            <a:off x="2051050" y="404813"/>
            <a:ext cx="165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31750" name="Text Box 12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31751" name="Text Box 13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31752" name="Text Box 14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31753" name="Text Box 15"/>
          <p:cNvSpPr txBox="1">
            <a:spLocks noChangeArrowheads="1"/>
          </p:cNvSpPr>
          <p:nvPr/>
        </p:nvSpPr>
        <p:spPr bwMode="auto">
          <a:xfrm>
            <a:off x="1547813" y="1125538"/>
            <a:ext cx="6911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ที่  ..........................................วันที่.......................................................</a:t>
            </a:r>
          </a:p>
        </p:txBody>
      </p:sp>
      <p:sp>
        <p:nvSpPr>
          <p:cNvPr id="31754" name="Text Box 16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31755" name="Text Box 17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31756" name="Text Box 18"/>
          <p:cNvSpPr txBox="1">
            <a:spLocks noChangeArrowheads="1"/>
          </p:cNvSpPr>
          <p:nvPr/>
        </p:nvSpPr>
        <p:spPr bwMode="auto">
          <a:xfrm>
            <a:off x="1547813" y="2016125"/>
            <a:ext cx="1079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th-TH" sz="2800">
                <a:solidFill>
                  <a:srgbClr val="000099"/>
                </a:solidFill>
              </a:rPr>
              <a:t>คำขึ้นต้น</a:t>
            </a:r>
            <a:endParaRPr lang="th-TH" sz="2800" b="0"/>
          </a:p>
        </p:txBody>
      </p:sp>
      <p:sp>
        <p:nvSpPr>
          <p:cNvPr id="31757" name="Rectangle 21"/>
          <p:cNvSpPr>
            <a:spLocks noGrp="1" noChangeArrowheads="1"/>
          </p:cNvSpPr>
          <p:nvPr>
            <p:ph type="subTitle" idx="4294967295"/>
          </p:nvPr>
        </p:nvSpPr>
        <p:spPr>
          <a:xfrm>
            <a:off x="2643174" y="3786190"/>
            <a:ext cx="5256213" cy="21367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th-TH" b="1" dirty="0" smtClean="0">
                <a:solidFill>
                  <a:srgbClr val="000099"/>
                </a:solidFill>
              </a:rPr>
              <a:t>                   </a:t>
            </a:r>
            <a:r>
              <a:rPr lang="th-TH" b="1" dirty="0" smtClean="0">
                <a:solidFill>
                  <a:srgbClr val="000000"/>
                </a:solidFill>
              </a:rPr>
              <a:t>(</a:t>
            </a:r>
            <a:r>
              <a:rPr lang="th-TH" sz="2800" b="1" dirty="0" smtClean="0">
                <a:solidFill>
                  <a:srgbClr val="000000"/>
                </a:solidFill>
              </a:rPr>
              <a:t>ลงชื่อ)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(พิมพ์ชื่อเต็ม)  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ตำแหน่ง</a:t>
            </a:r>
          </a:p>
          <a:p>
            <a:pPr marL="0" indent="0" algn="ctr">
              <a:buFont typeface="Wingdings" pitchFamily="2" charset="2"/>
              <a:buNone/>
            </a:pPr>
            <a:endParaRPr lang="th-TH" sz="2800" b="1" dirty="0" smtClean="0">
              <a:solidFill>
                <a:srgbClr val="000099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th-TH" dirty="0" smtClean="0"/>
          </a:p>
        </p:txBody>
      </p:sp>
      <p:sp>
        <p:nvSpPr>
          <p:cNvPr id="31758" name="Text Box 23"/>
          <p:cNvSpPr txBox="1">
            <a:spLocks noChangeArrowheads="1"/>
          </p:cNvSpPr>
          <p:nvPr/>
        </p:nvSpPr>
        <p:spPr bwMode="auto">
          <a:xfrm>
            <a:off x="3851275" y="609282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31759" name="Text Box 27"/>
          <p:cNvSpPr txBox="1">
            <a:spLocks noChangeArrowheads="1"/>
          </p:cNvSpPr>
          <p:nvPr/>
        </p:nvSpPr>
        <p:spPr bwMode="auto">
          <a:xfrm>
            <a:off x="4427538" y="5300663"/>
            <a:ext cx="2736850" cy="5286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</a:rPr>
              <a:t>ประธานกรรมการ...........</a:t>
            </a:r>
            <a:r>
              <a:rPr lang="th-TH" sz="2800" dirty="0">
                <a:solidFill>
                  <a:schemeClr val="tx2"/>
                </a:solidFill>
              </a:rPr>
              <a:t>        </a:t>
            </a:r>
          </a:p>
        </p:txBody>
      </p:sp>
      <p:sp>
        <p:nvSpPr>
          <p:cNvPr id="31760" name="Text Box 28"/>
          <p:cNvSpPr txBox="1">
            <a:spLocks noChangeArrowheads="1"/>
          </p:cNvSpPr>
          <p:nvPr/>
        </p:nvSpPr>
        <p:spPr bwMode="auto">
          <a:xfrm>
            <a:off x="1547813" y="1052513"/>
            <a:ext cx="1871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 </a:t>
            </a:r>
            <a:r>
              <a:rPr lang="th-TH" sz="2800">
                <a:solidFill>
                  <a:srgbClr val="000000"/>
                </a:solidFill>
              </a:rPr>
              <a:t>นร ๐๑๐๖/</a:t>
            </a:r>
          </a:p>
        </p:txBody>
      </p:sp>
      <p:sp>
        <p:nvSpPr>
          <p:cNvPr id="31761" name="Text Box 35"/>
          <p:cNvSpPr txBox="1">
            <a:spLocks noChangeArrowheads="1"/>
          </p:cNvSpPr>
          <p:nvPr/>
        </p:nvSpPr>
        <p:spPr bwMode="auto">
          <a:xfrm>
            <a:off x="3059113" y="476250"/>
            <a:ext cx="5041900" cy="52863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</a:rPr>
              <a:t>คณะกรรมการ................................. โทร ........</a:t>
            </a:r>
            <a:endParaRPr lang="th-TH" b="0" dirty="0">
              <a:solidFill>
                <a:srgbClr val="000000"/>
              </a:solidFill>
            </a:endParaRPr>
          </a:p>
        </p:txBody>
      </p:sp>
      <p:sp>
        <p:nvSpPr>
          <p:cNvPr id="31762" name="Text Box 37"/>
          <p:cNvSpPr txBox="1">
            <a:spLocks noChangeArrowheads="1"/>
          </p:cNvSpPr>
          <p:nvPr/>
        </p:nvSpPr>
        <p:spPr bwMode="auto">
          <a:xfrm>
            <a:off x="2916238" y="1052513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ว </a:t>
            </a:r>
            <a:r>
              <a:rPr lang="th-TH" sz="2800">
                <a:solidFill>
                  <a:srgbClr val="FF0000"/>
                </a:solidFill>
              </a:rPr>
              <a:t>๔๗</a:t>
            </a: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1403350" y="2060575"/>
            <a:ext cx="2878138" cy="588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</a:rPr>
              <a:t>ทะเบียนกองเจ้าของเรื่อง</a:t>
            </a: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 rot="5400000">
            <a:off x="2905919" y="1350169"/>
            <a:ext cx="865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>
            <a:off x="4356100" y="981075"/>
            <a:ext cx="1223963" cy="43211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1766" name="Left Arrow Callout 14"/>
          <p:cNvSpPr>
            <a:spLocks noChangeArrowheads="1"/>
          </p:cNvSpPr>
          <p:nvPr/>
        </p:nvSpPr>
        <p:spPr bwMode="auto">
          <a:xfrm>
            <a:off x="5072063" y="2571750"/>
            <a:ext cx="2643209" cy="1285875"/>
          </a:xfrm>
          <a:prstGeom prst="leftArrowCallout">
            <a:avLst>
              <a:gd name="adj1" fmla="val 25000"/>
              <a:gd name="adj2" fmla="val 25000"/>
              <a:gd name="adj3" fmla="val 24997"/>
              <a:gd name="adj4" fmla="val 81604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</a:rPr>
              <a:t>หนังสือของคณะกรรมการ</a:t>
            </a:r>
            <a:endParaRPr lang="th-TH" dirty="0">
              <a:solidFill>
                <a:srgbClr val="000000"/>
              </a:solidFill>
            </a:endParaRPr>
          </a:p>
          <a:p>
            <a:endParaRPr lang="th-TH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2770" name="Object 5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Text Box 10"/>
          <p:cNvSpPr txBox="1">
            <a:spLocks noChangeArrowheads="1"/>
          </p:cNvSpPr>
          <p:nvPr/>
        </p:nvSpPr>
        <p:spPr bwMode="auto">
          <a:xfrm>
            <a:off x="4356100" y="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32773" name="Text Box 11"/>
          <p:cNvSpPr txBox="1">
            <a:spLocks noChangeArrowheads="1"/>
          </p:cNvSpPr>
          <p:nvPr/>
        </p:nvSpPr>
        <p:spPr bwMode="auto">
          <a:xfrm>
            <a:off x="2051050" y="404813"/>
            <a:ext cx="165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ชั้นความเร็ว</a:t>
            </a:r>
            <a:r>
              <a:rPr lang="th-TH" sz="2800" b="0"/>
              <a:t> </a:t>
            </a:r>
          </a:p>
        </p:txBody>
      </p:sp>
      <p:sp>
        <p:nvSpPr>
          <p:cNvPr id="32774" name="Text Box 12"/>
          <p:cNvSpPr txBox="1">
            <a:spLocks noChangeArrowheads="1"/>
          </p:cNvSpPr>
          <p:nvPr/>
        </p:nvSpPr>
        <p:spPr bwMode="auto">
          <a:xfrm>
            <a:off x="3635375" y="4048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/>
              <a:t>บันทึกข้อความ</a:t>
            </a:r>
          </a:p>
        </p:txBody>
      </p:sp>
      <p:sp>
        <p:nvSpPr>
          <p:cNvPr id="32775" name="Text Box 13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0"/>
          </a:p>
        </p:txBody>
      </p:sp>
      <p:sp>
        <p:nvSpPr>
          <p:cNvPr id="32776" name="Text Box 14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ส่วนราชการ..................................................................................</a:t>
            </a:r>
          </a:p>
        </p:txBody>
      </p:sp>
      <p:sp>
        <p:nvSpPr>
          <p:cNvPr id="32777" name="Text Box 15"/>
          <p:cNvSpPr txBox="1">
            <a:spLocks noChangeArrowheads="1"/>
          </p:cNvSpPr>
          <p:nvPr/>
        </p:nvSpPr>
        <p:spPr bwMode="auto">
          <a:xfrm>
            <a:off x="1547813" y="1125538"/>
            <a:ext cx="6911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ที่  ..........................................วันที่.......................................................</a:t>
            </a:r>
          </a:p>
        </p:txBody>
      </p:sp>
      <p:sp>
        <p:nvSpPr>
          <p:cNvPr id="32778" name="Text Box 16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b="0"/>
          </a:p>
        </p:txBody>
      </p:sp>
      <p:sp>
        <p:nvSpPr>
          <p:cNvPr id="32779" name="Text Box 17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เรื่อง..............................................................................................</a:t>
            </a:r>
          </a:p>
        </p:txBody>
      </p:sp>
      <p:sp>
        <p:nvSpPr>
          <p:cNvPr id="32780" name="Text Box 18"/>
          <p:cNvSpPr txBox="1">
            <a:spLocks noChangeArrowheads="1"/>
          </p:cNvSpPr>
          <p:nvPr/>
        </p:nvSpPr>
        <p:spPr bwMode="auto">
          <a:xfrm>
            <a:off x="1547813" y="2016125"/>
            <a:ext cx="1079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th-TH" sz="2800">
                <a:solidFill>
                  <a:srgbClr val="000099"/>
                </a:solidFill>
              </a:rPr>
              <a:t>คำขึ้นต้น</a:t>
            </a:r>
            <a:endParaRPr lang="th-TH" sz="2800" b="0"/>
          </a:p>
        </p:txBody>
      </p:sp>
      <p:sp>
        <p:nvSpPr>
          <p:cNvPr id="32781" name="Rectangle 21"/>
          <p:cNvSpPr>
            <a:spLocks noGrp="1" noChangeArrowheads="1"/>
          </p:cNvSpPr>
          <p:nvPr>
            <p:ph type="subTitle" idx="4294967295"/>
          </p:nvPr>
        </p:nvSpPr>
        <p:spPr>
          <a:xfrm>
            <a:off x="1835150" y="3790950"/>
            <a:ext cx="5256213" cy="21367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th-TH" b="1" dirty="0" smtClean="0">
                <a:solidFill>
                  <a:srgbClr val="000099"/>
                </a:solidFill>
              </a:rPr>
              <a:t>                                   </a:t>
            </a:r>
            <a:r>
              <a:rPr lang="th-TH" b="1" dirty="0" smtClean="0">
                <a:solidFill>
                  <a:srgbClr val="000000"/>
                </a:solidFill>
              </a:rPr>
              <a:t>(</a:t>
            </a:r>
            <a:r>
              <a:rPr lang="th-TH" sz="2800" b="1" dirty="0" smtClean="0">
                <a:solidFill>
                  <a:srgbClr val="000000"/>
                </a:solidFill>
              </a:rPr>
              <a:t>ลงชื่อ)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             (พิมพ์ชื่อเต็ม)  </a:t>
            </a:r>
          </a:p>
          <a:p>
            <a:pPr marL="0" indent="0">
              <a:buFont typeface="Wingdings" pitchFamily="2" charset="2"/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                  ตำแหน่ง</a:t>
            </a:r>
          </a:p>
          <a:p>
            <a:pPr marL="0" indent="0" algn="ctr">
              <a:buFont typeface="Wingdings" pitchFamily="2" charset="2"/>
              <a:buNone/>
            </a:pPr>
            <a:endParaRPr lang="th-TH" sz="2800" b="1" dirty="0" smtClean="0">
              <a:solidFill>
                <a:srgbClr val="000099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th-TH" dirty="0" smtClean="0"/>
          </a:p>
        </p:txBody>
      </p:sp>
      <p:sp>
        <p:nvSpPr>
          <p:cNvPr id="32782" name="Text Box 23"/>
          <p:cNvSpPr txBox="1">
            <a:spLocks noChangeArrowheads="1"/>
          </p:cNvSpPr>
          <p:nvPr/>
        </p:nvSpPr>
        <p:spPr bwMode="auto">
          <a:xfrm>
            <a:off x="3851275" y="609282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>
                <a:solidFill>
                  <a:srgbClr val="CC0000"/>
                </a:solidFill>
              </a:rPr>
              <a:t>ชั้นความลับ</a:t>
            </a:r>
          </a:p>
        </p:txBody>
      </p:sp>
      <p:sp>
        <p:nvSpPr>
          <p:cNvPr id="32783" name="Text Box 27"/>
          <p:cNvSpPr txBox="1">
            <a:spLocks noChangeArrowheads="1"/>
          </p:cNvSpPr>
          <p:nvPr/>
        </p:nvSpPr>
        <p:spPr bwMode="auto">
          <a:xfrm>
            <a:off x="4427538" y="5300663"/>
            <a:ext cx="4248150" cy="528637"/>
          </a:xfrm>
          <a:prstGeom prst="rect">
            <a:avLst/>
          </a:prstGeom>
          <a:solidFill>
            <a:srgbClr val="A3E7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</a:rPr>
              <a:t>เลขานุการคณะอนุกรรมการฝ่ายกฎหมาย</a:t>
            </a:r>
            <a:r>
              <a:rPr lang="th-TH" sz="2800" dirty="0">
                <a:solidFill>
                  <a:schemeClr val="tx2"/>
                </a:solidFill>
              </a:rPr>
              <a:t>        </a:t>
            </a:r>
          </a:p>
        </p:txBody>
      </p:sp>
      <p:sp>
        <p:nvSpPr>
          <p:cNvPr id="32784" name="Text Box 28"/>
          <p:cNvSpPr txBox="1">
            <a:spLocks noChangeArrowheads="1"/>
          </p:cNvSpPr>
          <p:nvPr/>
        </p:nvSpPr>
        <p:spPr bwMode="auto">
          <a:xfrm>
            <a:off x="1692275" y="1052513"/>
            <a:ext cx="1871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 </a:t>
            </a:r>
            <a:r>
              <a:rPr lang="th-TH" sz="2800">
                <a:solidFill>
                  <a:srgbClr val="000000"/>
                </a:solidFill>
              </a:rPr>
              <a:t>นร (อกม)๐๑๐๖/</a:t>
            </a:r>
          </a:p>
        </p:txBody>
      </p:sp>
      <p:sp>
        <p:nvSpPr>
          <p:cNvPr id="32785" name="Text Box 35"/>
          <p:cNvSpPr txBox="1">
            <a:spLocks noChangeArrowheads="1"/>
          </p:cNvSpPr>
          <p:nvPr/>
        </p:nvSpPr>
        <p:spPr bwMode="auto">
          <a:xfrm>
            <a:off x="3059113" y="476250"/>
            <a:ext cx="5616575" cy="528638"/>
          </a:xfrm>
          <a:prstGeom prst="rect">
            <a:avLst/>
          </a:prstGeom>
          <a:solidFill>
            <a:srgbClr val="A0F3FE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>
                <a:solidFill>
                  <a:srgbClr val="000000"/>
                </a:solidFill>
              </a:rPr>
              <a:t>ฝ่ายเลขานุการคณะอนุกรรมการฝ่ายกฎหมาย โทร ........</a:t>
            </a:r>
            <a:endParaRPr lang="th-TH" b="0" dirty="0">
              <a:solidFill>
                <a:srgbClr val="000000"/>
              </a:solidFill>
            </a:endParaRPr>
          </a:p>
        </p:txBody>
      </p:sp>
      <p:sp>
        <p:nvSpPr>
          <p:cNvPr id="32786" name="Text Box 37"/>
          <p:cNvSpPr txBox="1">
            <a:spLocks noChangeArrowheads="1"/>
          </p:cNvSpPr>
          <p:nvPr/>
        </p:nvSpPr>
        <p:spPr bwMode="auto">
          <a:xfrm>
            <a:off x="3348038" y="1052513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000000"/>
                </a:solidFill>
              </a:rPr>
              <a:t>ว </a:t>
            </a:r>
            <a:r>
              <a:rPr lang="th-TH" sz="2800">
                <a:solidFill>
                  <a:srgbClr val="FF0000"/>
                </a:solidFill>
              </a:rPr>
              <a:t>๔๗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1547813" y="1916113"/>
            <a:ext cx="2878137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</a:rPr>
              <a:t>ทะเบียนกองเจ้าของเรื่อง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 rot="5400000">
            <a:off x="3553619" y="1278731"/>
            <a:ext cx="865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sym typeface="Wingdings 3" pitchFamily="18" charset="2"/>
              </a:rPr>
              <a:t></a:t>
            </a:r>
            <a:endParaRPr 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4284663" y="981075"/>
            <a:ext cx="1223962" cy="43926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3" name="Left Arrow Callout 14"/>
          <p:cNvSpPr>
            <a:spLocks noChangeArrowheads="1"/>
          </p:cNvSpPr>
          <p:nvPr/>
        </p:nvSpPr>
        <p:spPr bwMode="auto">
          <a:xfrm>
            <a:off x="5072063" y="2571750"/>
            <a:ext cx="2643209" cy="1285875"/>
          </a:xfrm>
          <a:prstGeom prst="leftArrowCallout">
            <a:avLst>
              <a:gd name="adj1" fmla="val 25000"/>
              <a:gd name="adj2" fmla="val 25000"/>
              <a:gd name="adj3" fmla="val 24997"/>
              <a:gd name="adj4" fmla="val 81604"/>
            </a:avLst>
          </a:prstGeom>
          <a:solidFill>
            <a:srgbClr val="A0F3F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</a:rPr>
              <a:t>หนังสือของคณะกรรมการ</a:t>
            </a:r>
            <a:endParaRPr lang="th-TH" dirty="0">
              <a:solidFill>
                <a:srgbClr val="000000"/>
              </a:solidFill>
            </a:endParaRPr>
          </a:p>
          <a:p>
            <a:endParaRPr lang="th-TH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84438" y="260350"/>
            <a:ext cx="4392612" cy="1152525"/>
          </a:xfrm>
          <a:solidFill>
            <a:srgbClr val="0066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th-TH" sz="7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หนังสือภายนอก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2000" dirty="0" smtClean="0"/>
              <a:t>       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/>
              <a:t>  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th-TH" sz="5400" b="1" dirty="0" smtClean="0">
                <a:solidFill>
                  <a:srgbClr val="000000"/>
                </a:solidFill>
              </a:rPr>
              <a:t> หนังสือติดต่อราชการที่เป็นแบบพิธี   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</a:t>
            </a:r>
            <a:r>
              <a:rPr lang="th-TH" sz="5400" b="1" dirty="0" smtClean="0">
                <a:solidFill>
                  <a:srgbClr val="000000"/>
                </a:solidFill>
              </a:rPr>
              <a:t> ติดต่อระหว่างส่วนราชการ หรือ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    ที่ส่วนราชการมีถึงหน่วยงานอื่นใดซึ่งมิใช่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    ส่วนราชการ หรือที่มีถึงบุคคลภายนอก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</a:t>
            </a:r>
            <a:r>
              <a:rPr lang="th-TH" sz="5400" b="1" dirty="0" smtClean="0">
                <a:solidFill>
                  <a:srgbClr val="000000"/>
                </a:solidFill>
                <a:cs typeface="Browallia New" pitchFamily="34" charset="-34"/>
              </a:rPr>
              <a:t>๏ </a:t>
            </a:r>
            <a:r>
              <a:rPr lang="th-TH" sz="5400" b="1" dirty="0" smtClean="0">
                <a:solidFill>
                  <a:srgbClr val="000000"/>
                </a:solidFill>
              </a:rPr>
              <a:t>ใช้กระดาษตราครุฑ</a:t>
            </a:r>
            <a:r>
              <a:rPr lang="th-TH" b="1" dirty="0" smtClean="0">
                <a:solidFill>
                  <a:srgbClr val="000000"/>
                </a:solidFill>
              </a:rPr>
              <a:t>  </a:t>
            </a:r>
          </a:p>
          <a:p>
            <a:pPr marL="609600" indent="-609600" algn="l" eaLnBrk="1" hangingPunct="1">
              <a:defRPr/>
            </a:pPr>
            <a:endParaRPr lang="th-TH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309688"/>
            <a:ext cx="8748712" cy="4976832"/>
          </a:xfrm>
        </p:spPr>
        <p:txBody>
          <a:bodyPr/>
          <a:lstStyle/>
          <a:p>
            <a:pPr marL="609600" indent="-609600" algn="l">
              <a:defRPr/>
            </a:pPr>
            <a:r>
              <a:rPr lang="en-US" sz="1800" dirty="0"/>
              <a:t>                                   </a:t>
            </a:r>
          </a:p>
          <a:p>
            <a:pPr marL="609600" indent="-609600" algn="l">
              <a:defRPr/>
            </a:pPr>
            <a:r>
              <a:rPr lang="en-US" sz="4800" dirty="0">
                <a:latin typeface="Angsana New" pitchFamily="18" charset="-34"/>
                <a:cs typeface="Angsana New" pitchFamily="18" charset="-34"/>
              </a:rPr>
              <a:t>            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“บันทึก” คือ ข้อความซึ่งผู้ใต้บังคับบัญชา</a:t>
            </a:r>
          </a:p>
          <a:p>
            <a:pPr marL="609600" indent="-609600" algn="l">
              <a:defRPr/>
            </a:pP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เสนอต่อผู้บังคับบัญชา </a:t>
            </a:r>
            <a:r>
              <a:rPr lang="en-US" sz="48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หรือผู้บังคับบัญชา</a:t>
            </a:r>
            <a:endParaRPr lang="en-US" sz="48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marL="609600" indent="-609600" algn="l">
              <a:defRPr/>
            </a:pP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สั่งการแก่ผู้ใต้บังคับบัญชา </a:t>
            </a:r>
            <a:r>
              <a:rPr lang="en-US" sz="48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หรือข้อความ</a:t>
            </a:r>
            <a:endParaRPr lang="th-TH" sz="4800" b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marL="609600" indent="-609600" algn="l">
              <a:defRPr/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ที่</a:t>
            </a:r>
            <a:r>
              <a:rPr lang="en-US" sz="48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เจ้าหน้าที่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หรือหน่วยงานระดับต่ำกว่ากรม</a:t>
            </a:r>
          </a:p>
          <a:p>
            <a:pPr marL="609600" indent="-609600" algn="l">
              <a:defRPr/>
            </a:pP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en-US" sz="4800" b="1" dirty="0" err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ติดต่อกันในการปฏิบัติราชการ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en-US" sz="4800" b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6125" y="357188"/>
            <a:ext cx="2143125" cy="935037"/>
          </a:xfrm>
          <a:solidFill>
            <a:srgbClr val="0070C0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บันทึก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0" y="1125538"/>
          <a:ext cx="9144000" cy="5399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32238" y="1214438"/>
            <a:ext cx="5211762" cy="2554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th-TH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โดยหลักปฏิบัติราชการ ผู้เขียนบันทึก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สมควรจะต้องมีสายการบังคับบัญชา</a:t>
            </a:r>
          </a:p>
          <a:p>
            <a:pPr>
              <a:defRPr/>
            </a:pPr>
            <a:r>
              <a:rPr lang="th-TH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ติดกันหรือใกล้ชิดกันกับผู้ที่บันทึกถึง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7500" y="428625"/>
            <a:ext cx="4143375" cy="708025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h-T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ตัวอย่างสายการบังคับบัญชา</a:t>
            </a:r>
          </a:p>
        </p:txBody>
      </p:sp>
      <p:sp>
        <p:nvSpPr>
          <p:cNvPr id="8213" name="Rounded Rectangular Callout 6"/>
          <p:cNvSpPr>
            <a:spLocks noChangeArrowheads="1"/>
          </p:cNvSpPr>
          <p:nvPr/>
        </p:nvSpPr>
        <p:spPr bwMode="auto">
          <a:xfrm>
            <a:off x="3571875" y="1785938"/>
            <a:ext cx="5572125" cy="1928812"/>
          </a:xfrm>
          <a:prstGeom prst="wedgeRoundRectCallout">
            <a:avLst>
              <a:gd name="adj1" fmla="val -41111"/>
              <a:gd name="adj2" fmla="val -81912"/>
              <a:gd name="adj3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40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428736"/>
            <a:ext cx="9144000" cy="4176713"/>
          </a:xfrm>
        </p:spPr>
        <p:txBody>
          <a:bodyPr/>
          <a:lstStyle/>
          <a:p>
            <a:pPr indent="-609600" algn="l">
              <a:defRPr/>
            </a:pPr>
            <a:r>
              <a:rPr lang="th-TH" b="1" dirty="0">
                <a:solidFill>
                  <a:srgbClr val="CC0000"/>
                </a:solidFill>
              </a:rPr>
              <a:t>                </a:t>
            </a:r>
            <a:r>
              <a:rPr lang="th-TH" b="1" dirty="0" smtClean="0">
                <a:solidFill>
                  <a:srgbClr val="CC0000"/>
                </a:solidFill>
              </a:rPr>
              <a:t>                 </a:t>
            </a:r>
            <a:r>
              <a:rPr lang="th-TH" sz="5400" b="1" dirty="0">
                <a:solidFill>
                  <a:srgbClr val="000000"/>
                </a:solidFill>
              </a:rPr>
              <a:t>บันทึก (ระเบียบฯ ข้อ ๒๖)</a:t>
            </a:r>
          </a:p>
          <a:p>
            <a:pPr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</a:rPr>
              <a:t>    ให้</a:t>
            </a:r>
            <a:r>
              <a:rPr lang="th-TH" sz="5400" b="1" dirty="0">
                <a:solidFill>
                  <a:srgbClr val="000000"/>
                </a:solidFill>
              </a:rPr>
              <a:t>มี</a:t>
            </a:r>
            <a:r>
              <a:rPr lang="th-TH" sz="5400" b="1" dirty="0" smtClean="0">
                <a:solidFill>
                  <a:srgbClr val="000000"/>
                </a:solidFill>
              </a:rPr>
              <a:t>หัวข้ออย่างน้อยดังต่อไปนี้</a:t>
            </a:r>
            <a:endParaRPr lang="th-TH" sz="5400" b="1" dirty="0">
              <a:solidFill>
                <a:srgbClr val="000000"/>
              </a:solidFill>
            </a:endParaRPr>
          </a:p>
          <a:p>
            <a:pPr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   </a:t>
            </a:r>
            <a:r>
              <a:rPr lang="th-TH" sz="5400" b="1" dirty="0" smtClean="0">
                <a:solidFill>
                  <a:srgbClr val="000000"/>
                </a:solidFill>
              </a:rPr>
              <a:t>   ๑. </a:t>
            </a:r>
            <a:r>
              <a:rPr lang="th-TH" sz="5400" b="1" dirty="0">
                <a:solidFill>
                  <a:srgbClr val="000000"/>
                </a:solidFill>
              </a:rPr>
              <a:t>ชื่อหรือตำแหน่งที่บันทึกถึง โดยใช้</a:t>
            </a:r>
          </a:p>
          <a:p>
            <a:pPr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     </a:t>
            </a:r>
            <a:r>
              <a:rPr lang="th-TH" sz="5400" b="1" dirty="0" smtClean="0">
                <a:solidFill>
                  <a:srgbClr val="000000"/>
                </a:solidFill>
              </a:rPr>
              <a:t>      คำ</a:t>
            </a:r>
            <a:r>
              <a:rPr lang="th-TH" sz="5400" b="1" dirty="0">
                <a:solidFill>
                  <a:srgbClr val="000000"/>
                </a:solidFill>
              </a:rPr>
              <a:t>ขึ้นต้นตามที่กำหนดไว้ในภาคผนวก ๒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50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5750" y="571500"/>
            <a:ext cx="8604250" cy="5572125"/>
          </a:xfrm>
        </p:spPr>
        <p:txBody>
          <a:bodyPr/>
          <a:lstStyle/>
          <a:p>
            <a:pPr marL="609600"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๒. สาระสำคัญของเรื่อง ให้ลงใจความ</a:t>
            </a:r>
            <a:r>
              <a:rPr lang="th-TH" sz="5400" b="1" dirty="0" smtClean="0">
                <a:solidFill>
                  <a:srgbClr val="000000"/>
                </a:solidFill>
              </a:rPr>
              <a:t>ของ</a:t>
            </a:r>
          </a:p>
          <a:p>
            <a:pPr marL="609600" indent="-609600" algn="l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  เรื่องที่</a:t>
            </a:r>
            <a:r>
              <a:rPr lang="th-TH" sz="5400" b="1" dirty="0">
                <a:solidFill>
                  <a:srgbClr val="000000"/>
                </a:solidFill>
              </a:rPr>
              <a:t>บันทึก ถ้ามีเอกสาร</a:t>
            </a:r>
            <a:r>
              <a:rPr lang="th-TH" sz="5400" b="1" dirty="0" smtClean="0">
                <a:solidFill>
                  <a:srgbClr val="000000"/>
                </a:solidFill>
              </a:rPr>
              <a:t>ประกอบ</a:t>
            </a:r>
          </a:p>
          <a:p>
            <a:pPr marL="609600" indent="-609600" algn="l">
              <a:defRPr/>
            </a:pPr>
            <a:r>
              <a:rPr lang="th-TH" sz="5400" b="1" dirty="0" smtClean="0">
                <a:solidFill>
                  <a:srgbClr val="000000"/>
                </a:solidFill>
              </a:rPr>
              <a:t>     ก็</a:t>
            </a:r>
            <a:r>
              <a:rPr lang="th-TH" sz="5400" b="1" dirty="0">
                <a:solidFill>
                  <a:srgbClr val="000000"/>
                </a:solidFill>
              </a:rPr>
              <a:t>ให้ระบุไว้ด้วย</a:t>
            </a:r>
          </a:p>
          <a:p>
            <a:pPr marL="609600"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๓. ชื่อและตำแหน่ง ให้ลงชื่อและตำแหน่ง</a:t>
            </a:r>
          </a:p>
          <a:p>
            <a:pPr marL="609600"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   </a:t>
            </a:r>
            <a:r>
              <a:rPr lang="th-TH" sz="5400" b="1" dirty="0" smtClean="0">
                <a:solidFill>
                  <a:srgbClr val="000000"/>
                </a:solidFill>
              </a:rPr>
              <a:t>  ของ</a:t>
            </a:r>
            <a:r>
              <a:rPr lang="th-TH" sz="5400" b="1" dirty="0">
                <a:solidFill>
                  <a:srgbClr val="000000"/>
                </a:solidFill>
              </a:rPr>
              <a:t>ผู้บันทึก </a:t>
            </a:r>
          </a:p>
          <a:p>
            <a:pPr marL="609600" indent="-609600" algn="l">
              <a:defRPr/>
            </a:pPr>
            <a:r>
              <a:rPr lang="th-TH" sz="5400" b="1" dirty="0">
                <a:solidFill>
                  <a:srgbClr val="000000"/>
                </a:solidFill>
              </a:rPr>
              <a:t>  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5"/>
          <p:cNvSpPr>
            <a:spLocks noChangeArrowheads="1"/>
          </p:cNvSpPr>
          <p:nvPr/>
        </p:nvSpPr>
        <p:spPr bwMode="auto">
          <a:xfrm>
            <a:off x="684213" y="692150"/>
            <a:ext cx="6388100" cy="1565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ในกรณีที่ไม่ใช้กระดาษบันทึกข้อความ </a:t>
            </a:r>
          </a:p>
          <a:p>
            <a:r>
              <a:rPr lang="th-TH" sz="4800">
                <a:solidFill>
                  <a:srgbClr val="000000"/>
                </a:solidFill>
                <a:latin typeface="Angsana New" pitchFamily="18" charset="-34"/>
              </a:rPr>
              <a:t>ให้ ลงวัน เดือน ปีที่บันทึกด้วย</a:t>
            </a:r>
          </a:p>
        </p:txBody>
      </p:sp>
      <p:pic>
        <p:nvPicPr>
          <p:cNvPr id="135171" name="Picture 7" descr="00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3000375"/>
            <a:ext cx="2016125" cy="1800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5172" name="Picture 8" descr="00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708275"/>
            <a:ext cx="2303463" cy="2736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5173" name="Oval 9"/>
          <p:cNvSpPr>
            <a:spLocks noChangeArrowheads="1"/>
          </p:cNvSpPr>
          <p:nvPr/>
        </p:nvSpPr>
        <p:spPr bwMode="auto">
          <a:xfrm>
            <a:off x="2339975" y="4724400"/>
            <a:ext cx="1835150" cy="1008063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35174" name="Line 10"/>
          <p:cNvSpPr>
            <a:spLocks noChangeShapeType="1"/>
          </p:cNvSpPr>
          <p:nvPr/>
        </p:nvSpPr>
        <p:spPr bwMode="auto">
          <a:xfrm flipH="1">
            <a:off x="4284663" y="5229225"/>
            <a:ext cx="20161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35175" name="WordArt 11"/>
          <p:cNvSpPr>
            <a:spLocks noChangeArrowheads="1" noChangeShapeType="1" noTextEdit="1"/>
          </p:cNvSpPr>
          <p:nvPr/>
        </p:nvSpPr>
        <p:spPr bwMode="auto">
          <a:xfrm>
            <a:off x="5364163" y="4868863"/>
            <a:ext cx="3419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ngsana New"/>
                <a:cs typeface="Angsana New"/>
              </a:rPr>
              <a:t>บันทึก </a:t>
            </a:r>
          </a:p>
          <a:p>
            <a:pPr algn="ctr"/>
            <a:r>
              <a:rPr lang="th-TH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ngsana New"/>
                <a:cs typeface="Angsana New"/>
              </a:rPr>
              <a:t>และบันทึกต่อเนื่อง</a:t>
            </a:r>
          </a:p>
        </p:txBody>
      </p:sp>
      <p:sp>
        <p:nvSpPr>
          <p:cNvPr id="135176" name="Rectangle 13"/>
          <p:cNvSpPr>
            <a:spLocks noChangeArrowheads="1"/>
          </p:cNvSpPr>
          <p:nvPr/>
        </p:nvSpPr>
        <p:spPr bwMode="auto">
          <a:xfrm>
            <a:off x="3348038" y="5157788"/>
            <a:ext cx="647700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13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3850" y="1125538"/>
            <a:ext cx="8820150" cy="5400675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2800" dirty="0" smtClean="0"/>
              <a:t>    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2800" dirty="0" smtClean="0">
                <a:solidFill>
                  <a:srgbClr val="FF9900"/>
                </a:solidFill>
              </a:rPr>
              <a:t>     </a:t>
            </a:r>
            <a: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  <a:t>๏ 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หนังสือที่ใช้ตรา</a:t>
            </a:r>
            <a:r>
              <a:rPr lang="th-TH" sz="4800" b="1" dirty="0" smtClean="0">
                <a:solidFill>
                  <a:srgbClr val="000000"/>
                </a:solidFill>
              </a:rPr>
              <a:t>ประทับแทนการลงชื่อ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 ของหัวหน้าส่วนราชการระดับกรมขึ้นไป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๏  ให้หัวหน้า</a:t>
            </a:r>
            <a:r>
              <a:rPr lang="th-TH" sz="4800" b="1" dirty="0" smtClean="0">
                <a:solidFill>
                  <a:srgbClr val="000000"/>
                </a:solidFill>
              </a:rPr>
              <a:t>ส่วนราชการระดับกอง หรือผู้ที่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ได้รับมอบหมายจากหัวหน้าส่วนราชการ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ระดับกรมขึ้นไป เป็นผู้รับผิดชอบลงชื่อย่อ  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กำกับตรา</a:t>
            </a:r>
          </a:p>
        </p:txBody>
      </p:sp>
      <p:sp>
        <p:nvSpPr>
          <p:cNvPr id="3171331" name="Text Box 3"/>
          <p:cNvSpPr txBox="1">
            <a:spLocks noChangeArrowheads="1"/>
          </p:cNvSpPr>
          <p:nvPr/>
        </p:nvSpPr>
        <p:spPr bwMode="auto">
          <a:xfrm>
            <a:off x="2339975" y="260350"/>
            <a:ext cx="4897438" cy="923925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หนังสือประทับตรา</a:t>
            </a:r>
            <a:endParaRPr lang="th-TH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33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-36513" y="115888"/>
            <a:ext cx="9144001" cy="6742112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b="1" dirty="0" smtClean="0"/>
              <a:t>       </a:t>
            </a:r>
            <a:r>
              <a:rPr lang="th-TH" sz="4000" b="1" dirty="0" smtClean="0">
                <a:solidFill>
                  <a:srgbClr val="000000"/>
                </a:solidFill>
              </a:rPr>
              <a:t>ให้ใช้เฉพาะ</a:t>
            </a:r>
            <a:r>
              <a:rPr lang="th-TH" sz="4000" b="1" dirty="0" smtClean="0">
                <a:solidFill>
                  <a:srgbClr val="FF3300"/>
                </a:solidFill>
              </a:rPr>
              <a:t>กรณีที่ไม่ใช่เรื่องสำคัญ </a:t>
            </a:r>
            <a:r>
              <a:rPr lang="th-TH" sz="4000" b="1" dirty="0" smtClean="0">
                <a:solidFill>
                  <a:srgbClr val="000000"/>
                </a:solidFill>
              </a:rPr>
              <a:t>ได้แก่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๑.  การขอรายละเอียดเพิ่มเติม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๒. การส่งสำเนาหนังสือ สิ่งของ เอกสาร บรรณสาร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๓. การตอบรับทราบที่ไม่เกี่ยวกับราชการสำคัญ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     หรือการเงิน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๔. การแจ้งผลงานที่ได้ดำเนินการไปแล้วให้ส่วนราชการ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    ที่เกี่ยวข้องทราบ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๕. การเตือนเรื่องค้าง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๖. เรื่องที่หัวหน้าส่วนราชการระดับกรมขึ้นไปกำหนด 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    โดยทำเป็นคำสั่งให้ใช้หนังสือประทับตรา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214810" y="285728"/>
          <a:ext cx="1143006" cy="120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35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285728"/>
                        <a:ext cx="1143006" cy="1205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619250" y="1274763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</a:rPr>
              <a:t>ถึง</a:t>
            </a:r>
            <a:r>
              <a:rPr lang="th-TH" sz="3600" b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928813" y="1357313"/>
            <a:ext cx="46815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600" dirty="0">
                <a:solidFill>
                  <a:srgbClr val="000000"/>
                </a:solidFill>
              </a:rPr>
              <a:t> </a:t>
            </a:r>
            <a:r>
              <a:rPr lang="th-TH" sz="2600" dirty="0" smtClean="0">
                <a:solidFill>
                  <a:srgbClr val="000000"/>
                </a:solidFill>
              </a:rPr>
              <a:t>กระทรวง </a:t>
            </a:r>
            <a:r>
              <a:rPr lang="th-TH" sz="2600" dirty="0">
                <a:solidFill>
                  <a:srgbClr val="000000"/>
                </a:solidFill>
              </a:rPr>
              <a:t>กรม และจังหวัด</a:t>
            </a:r>
            <a:endParaRPr lang="th-TH" sz="2600" b="0" dirty="0">
              <a:solidFill>
                <a:srgbClr val="000000"/>
              </a:solidFill>
            </a:endParaRPr>
          </a:p>
        </p:txBody>
      </p:sp>
      <p:pic>
        <p:nvPicPr>
          <p:cNvPr id="33797" name="Picture 7" descr="log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9668">
            <a:off x="4403725" y="3198813"/>
            <a:ext cx="2470150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3929063" y="4214813"/>
            <a:ext cx="35734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</a:rPr>
              <a:t>สำนักนายกรัฐมนตรี</a:t>
            </a:r>
          </a:p>
        </p:txBody>
      </p:sp>
      <p:sp>
        <p:nvSpPr>
          <p:cNvPr id="33799" name="Text Box 9"/>
          <p:cNvSpPr txBox="1">
            <a:spLocks noChangeArrowheads="1"/>
          </p:cNvSpPr>
          <p:nvPr/>
        </p:nvSpPr>
        <p:spPr bwMode="auto">
          <a:xfrm>
            <a:off x="3857625" y="0"/>
            <a:ext cx="17287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</a:rPr>
              <a:t>ชั้นความลับ</a:t>
            </a:r>
          </a:p>
        </p:txBody>
      </p:sp>
      <p:sp>
        <p:nvSpPr>
          <p:cNvPr id="33800" name="Text Box 10"/>
          <p:cNvSpPr txBox="1">
            <a:spLocks noChangeArrowheads="1"/>
          </p:cNvSpPr>
          <p:nvPr/>
        </p:nvSpPr>
        <p:spPr bwMode="auto">
          <a:xfrm>
            <a:off x="428625" y="5072063"/>
            <a:ext cx="44640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600">
                <a:solidFill>
                  <a:srgbClr val="000000"/>
                </a:solidFill>
              </a:rPr>
              <a:t>                    สำนักงานปลัดสำนักนายกรัฐมนตรี              </a:t>
            </a:r>
          </a:p>
          <a:p>
            <a:pPr algn="ctr"/>
            <a:r>
              <a:rPr lang="th-TH" sz="2600">
                <a:solidFill>
                  <a:srgbClr val="000000"/>
                </a:solidFill>
              </a:rPr>
              <a:t>               สำนักกฎหมายและระเบียบกลาง</a:t>
            </a:r>
          </a:p>
          <a:p>
            <a:pPr algn="ctr"/>
            <a:r>
              <a:rPr lang="th-TH" sz="2600">
                <a:solidFill>
                  <a:srgbClr val="000000"/>
                </a:solidFill>
              </a:rPr>
              <a:t>โทร. ๐ ๒๒๘๒ ๒๖๙๔</a:t>
            </a:r>
          </a:p>
          <a:p>
            <a:pPr algn="ctr"/>
            <a:r>
              <a:rPr lang="th-TH" sz="2600">
                <a:solidFill>
                  <a:srgbClr val="000000"/>
                </a:solidFill>
              </a:rPr>
              <a:t>      โทรสาร ๐ ๒๒๘๒ ๗๘๙๖</a:t>
            </a:r>
          </a:p>
          <a:p>
            <a:pPr algn="ctr">
              <a:spcBef>
                <a:spcPct val="50000"/>
              </a:spcBef>
            </a:pPr>
            <a:endParaRPr lang="th-TH" sz="2600" b="0">
              <a:solidFill>
                <a:srgbClr val="000066"/>
              </a:solidFill>
            </a:endParaRPr>
          </a:p>
        </p:txBody>
      </p:sp>
      <p:sp>
        <p:nvSpPr>
          <p:cNvPr id="33801" name="Text Box 11"/>
          <p:cNvSpPr txBox="1">
            <a:spLocks noChangeArrowheads="1"/>
          </p:cNvSpPr>
          <p:nvPr/>
        </p:nvSpPr>
        <p:spPr bwMode="auto">
          <a:xfrm>
            <a:off x="1619250" y="981075"/>
            <a:ext cx="1881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600">
                <a:solidFill>
                  <a:srgbClr val="000000"/>
                </a:solidFill>
              </a:rPr>
              <a:t>ที่</a:t>
            </a:r>
            <a:r>
              <a:rPr lang="th-TH" sz="2600">
                <a:solidFill>
                  <a:srgbClr val="000066"/>
                </a:solidFill>
              </a:rPr>
              <a:t> </a:t>
            </a:r>
            <a:r>
              <a:rPr lang="th-TH" sz="2800" b="0"/>
              <a:t> นร ๐๑๐๖/ว ๑</a:t>
            </a:r>
          </a:p>
        </p:txBody>
      </p:sp>
      <p:sp>
        <p:nvSpPr>
          <p:cNvPr id="33802" name="Text Box 13"/>
          <p:cNvSpPr txBox="1">
            <a:spLocks noChangeArrowheads="1"/>
          </p:cNvSpPr>
          <p:nvPr/>
        </p:nvSpPr>
        <p:spPr bwMode="auto">
          <a:xfrm>
            <a:off x="1331913" y="620713"/>
            <a:ext cx="18002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</a:rPr>
              <a:t>ชั้นความเร็ว</a:t>
            </a:r>
            <a:endParaRPr lang="th-TH" sz="2600" b="0"/>
          </a:p>
        </p:txBody>
      </p:sp>
      <p:sp>
        <p:nvSpPr>
          <p:cNvPr id="33803" name="Text Box 14"/>
          <p:cNvSpPr txBox="1">
            <a:spLocks noChangeArrowheads="1"/>
          </p:cNvSpPr>
          <p:nvPr/>
        </p:nvSpPr>
        <p:spPr bwMode="auto">
          <a:xfrm>
            <a:off x="4071938" y="4572000"/>
            <a:ext cx="2736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000000"/>
                </a:solidFill>
              </a:rPr>
              <a:t>           ๒ มกราคม ๒๕๕๕</a:t>
            </a:r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3714750" y="6369050"/>
            <a:ext cx="22336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>
                <a:solidFill>
                  <a:srgbClr val="FF0000"/>
                </a:solidFill>
              </a:rPr>
              <a:t>ชั้นความลับ</a:t>
            </a:r>
            <a:endParaRPr lang="th-TH" sz="2600" b="0"/>
          </a:p>
        </p:txBody>
      </p:sp>
      <p:sp>
        <p:nvSpPr>
          <p:cNvPr id="3172368" name="Text Box 16"/>
          <p:cNvSpPr txBox="1">
            <a:spLocks noChangeArrowheads="1"/>
          </p:cNvSpPr>
          <p:nvPr/>
        </p:nvSpPr>
        <p:spPr bwMode="auto">
          <a:xfrm>
            <a:off x="5824537" y="5110628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0" i="1" smtClean="0">
                <a:solidFill>
                  <a:srgbClr val="3333FF"/>
                </a:solidFill>
              </a:rPr>
              <a:t>บุญสิน</a:t>
            </a:r>
            <a:endParaRPr lang="th-TH" sz="3200" b="0" i="1">
              <a:solidFill>
                <a:srgbClr val="3333FF"/>
              </a:solidFill>
            </a:endParaRPr>
          </a:p>
        </p:txBody>
      </p:sp>
      <p:cxnSp>
        <p:nvCxnSpPr>
          <p:cNvPr id="33808" name="Straight Arrow Connector 21"/>
          <p:cNvCxnSpPr>
            <a:cxnSpLocks noChangeShapeType="1"/>
            <a:stCxn id="33801" idx="3"/>
          </p:cNvCxnSpPr>
          <p:nvPr/>
        </p:nvCxnSpPr>
        <p:spPr bwMode="auto">
          <a:xfrm flipV="1">
            <a:off x="3500438" y="1216025"/>
            <a:ext cx="1000125" cy="2698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3809" name="Straight Arrow Connector 23"/>
          <p:cNvCxnSpPr>
            <a:cxnSpLocks noChangeShapeType="1"/>
          </p:cNvCxnSpPr>
          <p:nvPr/>
        </p:nvCxnSpPr>
        <p:spPr bwMode="auto">
          <a:xfrm rot="16200000" flipH="1">
            <a:off x="2964650" y="2536021"/>
            <a:ext cx="3714767" cy="7143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33810" name="Rounded Rectangular Callout 33"/>
          <p:cNvSpPr>
            <a:spLocks noChangeArrowheads="1"/>
          </p:cNvSpPr>
          <p:nvPr/>
        </p:nvSpPr>
        <p:spPr bwMode="auto">
          <a:xfrm>
            <a:off x="6429375" y="1571625"/>
            <a:ext cx="2357438" cy="1643063"/>
          </a:xfrm>
          <a:prstGeom prst="wedgeRoundRectCallout">
            <a:avLst>
              <a:gd name="adj1" fmla="val -46231"/>
              <a:gd name="adj2" fmla="val 73102"/>
              <a:gd name="adj3" fmla="val 16667"/>
            </a:avLst>
          </a:prstGeom>
          <a:noFill/>
          <a:ln w="9525" algn="ctr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r>
              <a:rPr lang="th-TH" sz="3600">
                <a:solidFill>
                  <a:srgbClr val="FF0000"/>
                </a:solidFill>
              </a:rPr>
              <a:t>ประทับตรา</a:t>
            </a:r>
          </a:p>
          <a:p>
            <a:r>
              <a:rPr lang="th-TH" sz="3600">
                <a:solidFill>
                  <a:srgbClr val="FF0000"/>
                </a:solidFill>
              </a:rPr>
              <a:t>ด้วยหมึกสีแดงเท่านั้น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2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2368" grpId="0"/>
      <p:bldP spid="3381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9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773238"/>
            <a:ext cx="9144000" cy="4032250"/>
          </a:xfrm>
        </p:spPr>
        <p:txBody>
          <a:bodyPr/>
          <a:lstStyle/>
          <a:p>
            <a:pPr algn="l"/>
            <a:r>
              <a:rPr lang="th-TH" sz="6000" b="1" dirty="0">
                <a:solidFill>
                  <a:srgbClr val="000000"/>
                </a:solidFill>
                <a:latin typeface="Angsana New" pitchFamily="18" charset="-34"/>
              </a:rPr>
              <a:t>       คำสั่ง               	      แบบที่ ๔</a:t>
            </a:r>
          </a:p>
          <a:p>
            <a:pPr algn="l"/>
            <a:r>
              <a:rPr lang="th-TH" sz="6000" b="1" dirty="0">
                <a:solidFill>
                  <a:srgbClr val="000000"/>
                </a:solidFill>
                <a:latin typeface="Angsana New" pitchFamily="18" charset="-34"/>
              </a:rPr>
              <a:t>       ระเบียบ             	      แบบที่ ๕</a:t>
            </a:r>
          </a:p>
          <a:p>
            <a:pPr algn="l"/>
            <a:r>
              <a:rPr lang="th-TH" sz="6000" b="1" dirty="0">
                <a:solidFill>
                  <a:srgbClr val="000000"/>
                </a:solidFill>
                <a:latin typeface="Angsana New" pitchFamily="18" charset="-34"/>
              </a:rPr>
              <a:t>       ข้อบังคับ            	      แบบที่ ๖</a:t>
            </a:r>
          </a:p>
          <a:p>
            <a:pPr algn="l"/>
            <a:endParaRPr lang="th-TH" sz="60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625987" name="AutoShape 3"/>
          <p:cNvSpPr>
            <a:spLocks noChangeArrowheads="1"/>
          </p:cNvSpPr>
          <p:nvPr/>
        </p:nvSpPr>
        <p:spPr bwMode="auto">
          <a:xfrm>
            <a:off x="3779838" y="2708275"/>
            <a:ext cx="720725" cy="11525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625989" name="Rectangle 5"/>
          <p:cNvSpPr>
            <a:spLocks noChangeArrowheads="1"/>
          </p:cNvSpPr>
          <p:nvPr/>
        </p:nvSpPr>
        <p:spPr bwMode="auto">
          <a:xfrm>
            <a:off x="2051050" y="260350"/>
            <a:ext cx="4321175" cy="1282700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th-TH" sz="6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หนังสือสั่งการ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2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404813"/>
            <a:ext cx="2159000" cy="1282700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คำสั่ง</a:t>
            </a:r>
          </a:p>
        </p:txBody>
      </p:sp>
      <p:sp>
        <p:nvSpPr>
          <p:cNvPr id="3612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6868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/>
              <a:t>  </a:t>
            </a:r>
            <a:r>
              <a:rPr lang="th-TH" sz="7200" b="1">
                <a:solidFill>
                  <a:srgbClr val="000000"/>
                </a:solidFill>
                <a:latin typeface="Angsana New" pitchFamily="18" charset="-34"/>
              </a:rPr>
              <a:t>บรรดาข้อความที่ผู้บังคับบัญชา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  <a:latin typeface="Angsana New" pitchFamily="18" charset="-34"/>
              </a:rPr>
              <a:t>สั่งการให้ปฏิบัติโดยชอบด้วย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  <a:latin typeface="Angsana New" pitchFamily="18" charset="-34"/>
              </a:rPr>
              <a:t>กฎหมาย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3995738" y="404813"/>
          <a:ext cx="100806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404813"/>
                        <a:ext cx="100806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619250" y="90805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66"/>
                </a:solidFill>
              </a:rPr>
              <a:t>ที่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58888" y="54927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ชั้นความเร็ว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706813" y="6165850"/>
            <a:ext cx="1728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ชั้นความลับ</a:t>
            </a:r>
            <a:r>
              <a:rPr lang="th-TH"/>
              <a:t>    </a:t>
            </a:r>
            <a:endParaRPr lang="th-TH" b="0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563938" y="92075"/>
            <a:ext cx="19446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th-TH" sz="2800">
                <a:solidFill>
                  <a:srgbClr val="FF0000"/>
                </a:solidFill>
              </a:rPr>
              <a:t>ชั้นความลับ</a:t>
            </a:r>
            <a:endParaRPr lang="th-TH" sz="2800" b="0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219700" y="908050"/>
            <a:ext cx="324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ส่วนราชการเจ้าของหนังสือ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187450" y="197326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เรียน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403350" y="16287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เรื่อง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403350" y="2262188"/>
            <a:ext cx="1668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  อ้างถึง </a:t>
            </a:r>
            <a:r>
              <a:rPr lang="th-TH" sz="2800" i="1"/>
              <a:t>(ถ้ามี)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357313" y="2643188"/>
            <a:ext cx="2500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  สิ่งที่ส่งมาด้วย </a:t>
            </a:r>
            <a:r>
              <a:rPr lang="th-TH" sz="2800" i="1"/>
              <a:t>(ถ้ามี</a:t>
            </a:r>
            <a:r>
              <a:rPr lang="th-TH" sz="2800"/>
              <a:t>) 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1114425" y="5300663"/>
            <a:ext cx="3673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ส่วนราชการเจ้าของเรื่อง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140200" y="41497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คำลงท้าย</a:t>
            </a:r>
            <a:endParaRPr lang="th-TH"/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924300" y="4508500"/>
            <a:ext cx="1150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(ลงชื่อ)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3995738" y="4868863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(พิมพ์ชื่อเต็ม)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3995738" y="5157788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ตำแหน่ง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6675438" y="61547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1727200" y="2786063"/>
            <a:ext cx="7416800" cy="20161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endParaRPr lang="th-TH" sz="2400" b="1" smtClean="0">
              <a:solidFill>
                <a:srgbClr val="0066FF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th-TH" sz="2400" b="1" smtClean="0">
                <a:solidFill>
                  <a:srgbClr val="0066FF"/>
                </a:solidFill>
              </a:rPr>
              <a:t>               </a:t>
            </a:r>
            <a:r>
              <a:rPr lang="th-TH" sz="2800" b="1" smtClean="0">
                <a:latin typeface="Angsana New" pitchFamily="18" charset="-34"/>
              </a:rPr>
              <a:t>ข้อความ ................................................................................... 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1692275" y="5661025"/>
            <a:ext cx="712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/>
              <a:t>โทร. 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692275" y="6021388"/>
            <a:ext cx="3313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โทรสาร 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5435600" y="1268413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ที่ตั้ง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4356100" y="1557338"/>
            <a:ext cx="2303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/>
              <a:t>วัน เดือน ปี</a:t>
            </a:r>
          </a:p>
        </p:txBody>
      </p:sp>
      <p:sp>
        <p:nvSpPr>
          <p:cNvPr id="1295384" name="Text Box 24"/>
          <p:cNvSpPr txBox="1">
            <a:spLocks noChangeArrowheads="1"/>
          </p:cNvSpPr>
          <p:nvPr/>
        </p:nvSpPr>
        <p:spPr bwMode="auto">
          <a:xfrm>
            <a:off x="7092950" y="260350"/>
            <a:ext cx="1439863" cy="711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/>
              <a:t>แบบที่ ๑</a:t>
            </a:r>
            <a:endParaRPr 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9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538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6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3850" y="620713"/>
            <a:ext cx="8351838" cy="6237287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th-TH" sz="2800" b="1" dirty="0"/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คำสั่ง (ชื่อส่วนราชการหรือตำแหน่งของผู้มีอำนาจที่ออกคำสั่ง)  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ที่ ....../ (เลขปีพุทธศักราชที่ออกคำสั่ง)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เรื่อง .............................................................................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u="sng" dirty="0">
                <a:solidFill>
                  <a:srgbClr val="000000"/>
                </a:solidFill>
              </a:rPr>
              <a:t>			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(</a:t>
            </a:r>
            <a:r>
              <a:rPr lang="th-TH" sz="2800" b="1" dirty="0">
                <a:solidFill>
                  <a:srgbClr val="000000"/>
                </a:solidFill>
              </a:rPr>
              <a:t>ข้อความ)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400" b="1" dirty="0">
                <a:solidFill>
                  <a:srgbClr val="000000"/>
                </a:solidFill>
              </a:rPr>
              <a:t>                    </a:t>
            </a:r>
            <a:r>
              <a:rPr lang="th-TH" sz="2400" b="1" dirty="0" smtClean="0">
                <a:solidFill>
                  <a:srgbClr val="000000"/>
                </a:solidFill>
              </a:rPr>
              <a:t>       </a:t>
            </a:r>
            <a:r>
              <a:rPr lang="th-TH" sz="2800" b="1" dirty="0">
                <a:solidFill>
                  <a:srgbClr val="000000"/>
                </a:solidFill>
              </a:rPr>
              <a:t>ทั้งนี้ ตั้งแต่ .......................................................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</a:t>
            </a:r>
            <a:r>
              <a:rPr lang="th-TH" b="1" dirty="0" smtClean="0">
                <a:solidFill>
                  <a:srgbClr val="000000"/>
                </a:solidFill>
              </a:rPr>
              <a:t>สั่ง </a:t>
            </a:r>
            <a:r>
              <a:rPr lang="th-TH" b="1" dirty="0">
                <a:solidFill>
                  <a:srgbClr val="000000"/>
                </a:solidFill>
              </a:rPr>
              <a:t>ณ วันที่      </a:t>
            </a:r>
            <a:r>
              <a:rPr lang="th-TH" b="1" dirty="0" smtClean="0">
                <a:solidFill>
                  <a:srgbClr val="000000"/>
                </a:solidFill>
              </a:rPr>
              <a:t>                      </a:t>
            </a:r>
            <a:r>
              <a:rPr lang="th-TH" b="1" dirty="0">
                <a:solidFill>
                  <a:srgbClr val="000000"/>
                </a:solidFill>
              </a:rPr>
              <a:t>พ.ศ. ....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0000"/>
                </a:solidFill>
              </a:rPr>
              <a:t>(ลงชื่อ)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(</a:t>
            </a:r>
            <a:r>
              <a:rPr lang="th-TH" sz="2800" b="1" dirty="0">
                <a:solidFill>
                  <a:srgbClr val="000000"/>
                </a:solidFill>
              </a:rPr>
              <a:t>พิมพ์ชื่อเต็ม)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                          (</a:t>
            </a:r>
            <a:r>
              <a:rPr lang="th-TH" sz="2800" b="1" dirty="0">
                <a:solidFill>
                  <a:srgbClr val="000000"/>
                </a:solidFill>
              </a:rPr>
              <a:t>ตำแหน่ง)                                                       </a:t>
            </a:r>
            <a:r>
              <a:rPr lang="th-TH" sz="2800" b="1" dirty="0"/>
              <a:t>                                                                  </a:t>
            </a:r>
          </a:p>
        </p:txBody>
      </p:sp>
      <p:sp>
        <p:nvSpPr>
          <p:cNvPr id="3484675" name="Text Box 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484676" name="Text Box 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3484677" name="Text Box 5"/>
          <p:cNvSpPr txBox="1">
            <a:spLocks noChangeArrowheads="1"/>
          </p:cNvSpPr>
          <p:nvPr/>
        </p:nvSpPr>
        <p:spPr bwMode="auto">
          <a:xfrm>
            <a:off x="4140200" y="6237288"/>
            <a:ext cx="503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484678" name="Text Box 6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graphicFrame>
        <p:nvGraphicFramePr>
          <p:cNvPr id="3484679" name="Object 7"/>
          <p:cNvGraphicFramePr>
            <a:graphicFrameLocks noChangeAspect="1"/>
          </p:cNvGraphicFramePr>
          <p:nvPr/>
        </p:nvGraphicFramePr>
        <p:xfrm>
          <a:off x="4140200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0072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685" name="Rectangle 13"/>
          <p:cNvSpPr>
            <a:spLocks noChangeArrowheads="1"/>
          </p:cNvSpPr>
          <p:nvPr/>
        </p:nvSpPr>
        <p:spPr bwMode="auto">
          <a:xfrm>
            <a:off x="7667625" y="260350"/>
            <a:ext cx="1116013" cy="720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แบบที่ ๔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6770" name="Text Box 2"/>
          <p:cNvSpPr txBox="1">
            <a:spLocks noChangeArrowheads="1"/>
          </p:cNvSpPr>
          <p:nvPr/>
        </p:nvSpPr>
        <p:spPr bwMode="auto">
          <a:xfrm>
            <a:off x="1600200" y="2579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h-TH" sz="1800" b="0">
              <a:latin typeface="Verdana" pitchFamily="34" charset="0"/>
            </a:endParaRPr>
          </a:p>
        </p:txBody>
      </p:sp>
      <p:sp>
        <p:nvSpPr>
          <p:cNvPr id="3616771" name="Rectangle 3"/>
          <p:cNvSpPr>
            <a:spLocks noChangeArrowheads="1"/>
          </p:cNvSpPr>
          <p:nvPr/>
        </p:nvSpPr>
        <p:spPr bwMode="auto">
          <a:xfrm>
            <a:off x="0" y="714356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</a:t>
            </a:r>
            <a:r>
              <a:rPr lang="th-TH" sz="5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ให้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ลงเลขที่ที่ออกคำสั่ง โดยเริ่มฉบับ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แรก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จากเลข 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๑ เรียงเป็นลำดับไปจนสิ้นปี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ปฏิทิน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ทับเลขปี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พุทธศักราชที่ออกคำสั่ง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เช่น    คำสั่ง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สำนักนายกรัฐมนตรี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   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 ที่ </a:t>
            </a:r>
            <a:r>
              <a:rPr lang="th-TH" sz="5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๑/</a:t>
            </a:r>
            <a:r>
              <a:rPr lang="th-TH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๒๕๕๕</a:t>
            </a:r>
            <a:endParaRPr lang="th-TH" sz="5400" dirty="0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3616772" name="AutoShape 4"/>
          <p:cNvSpPr>
            <a:spLocks noChangeArrowheads="1"/>
          </p:cNvSpPr>
          <p:nvPr/>
        </p:nvSpPr>
        <p:spPr bwMode="auto">
          <a:xfrm>
            <a:off x="2143108" y="4786322"/>
            <a:ext cx="720725" cy="7191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16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16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1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677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8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333375"/>
            <a:ext cx="2159000" cy="1065213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ระเบียบ</a:t>
            </a:r>
          </a:p>
        </p:txBody>
      </p:sp>
      <p:sp>
        <p:nvSpPr>
          <p:cNvPr id="3618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686800" cy="50403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/>
              <a:t> </a:t>
            </a:r>
            <a:r>
              <a:rPr lang="th-TH" sz="7200" b="1">
                <a:solidFill>
                  <a:srgbClr val="000000"/>
                </a:solidFill>
              </a:rPr>
              <a:t>บรรดาข้อความที่ผู้มีอำนาจหน้าที่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ได้วางไว้ โดยจะอาศัยอำนาจของ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กฎหมายหรือไม่ก็ได้ เพื่อถือเป็น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หลักปฏิบัติงานเป็นการประจำ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404813"/>
            <a:ext cx="2735263" cy="993775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ข้อบังคับ</a:t>
            </a:r>
          </a:p>
        </p:txBody>
      </p:sp>
      <p:sp>
        <p:nvSpPr>
          <p:cNvPr id="361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0403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/>
              <a:t>  </a:t>
            </a:r>
            <a:r>
              <a:rPr lang="th-TH" sz="7200" b="1">
                <a:solidFill>
                  <a:srgbClr val="000000"/>
                </a:solidFill>
              </a:rPr>
              <a:t>บรรดาข้อความที่ผู้มีอำนาจหน้าที่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กำหนดให้ใช้โดยอาศัยอำนาจของ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กฎหมายที่บัญญัติให้กระทำได้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80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773238"/>
            <a:ext cx="9144000" cy="4032250"/>
          </a:xfrm>
        </p:spPr>
        <p:txBody>
          <a:bodyPr/>
          <a:lstStyle/>
          <a:p>
            <a:pPr algn="l"/>
            <a:r>
              <a:rPr lang="th-TH" sz="6000" b="1">
                <a:solidFill>
                  <a:srgbClr val="000000"/>
                </a:solidFill>
                <a:latin typeface="Angsana New" pitchFamily="18" charset="-34"/>
              </a:rPr>
              <a:t>       </a:t>
            </a:r>
          </a:p>
        </p:txBody>
      </p:sp>
      <p:sp>
        <p:nvSpPr>
          <p:cNvPr id="3628035" name="AutoShape 3"/>
          <p:cNvSpPr>
            <a:spLocks noChangeArrowheads="1"/>
          </p:cNvSpPr>
          <p:nvPr/>
        </p:nvSpPr>
        <p:spPr bwMode="auto">
          <a:xfrm>
            <a:off x="4067175" y="3141663"/>
            <a:ext cx="720725" cy="11525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3628036" name="Rectangle 4"/>
          <p:cNvSpPr>
            <a:spLocks noChangeArrowheads="1"/>
          </p:cNvSpPr>
          <p:nvPr/>
        </p:nvSpPr>
        <p:spPr bwMode="auto">
          <a:xfrm>
            <a:off x="1619250" y="333375"/>
            <a:ext cx="5689600" cy="1282700"/>
          </a:xfrm>
          <a:prstGeom prst="rect">
            <a:avLst/>
          </a:prstGeom>
          <a:solidFill>
            <a:srgbClr val="3366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th-TH" sz="6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หนังสือประชาสัมพันธ์</a:t>
            </a:r>
          </a:p>
        </p:txBody>
      </p:sp>
      <p:sp>
        <p:nvSpPr>
          <p:cNvPr id="3628037" name="Rectangle 5"/>
          <p:cNvSpPr>
            <a:spLocks noChangeArrowheads="1"/>
          </p:cNvSpPr>
          <p:nvPr/>
        </p:nvSpPr>
        <p:spPr bwMode="auto">
          <a:xfrm>
            <a:off x="611188" y="2276475"/>
            <a:ext cx="853281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ประกาศ            	            แบบที่ ๗</a:t>
            </a:r>
          </a:p>
          <a:p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แถลงการณ์             	     แบบที่ ๘</a:t>
            </a:r>
          </a:p>
          <a:p>
            <a:r>
              <a:rPr lang="th-TH" sz="6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ข่าว 	               	     แบบที่ ๙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333375"/>
            <a:ext cx="2735263" cy="1065213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ประกาศ</a:t>
            </a:r>
          </a:p>
        </p:txBody>
      </p:sp>
      <p:sp>
        <p:nvSpPr>
          <p:cNvPr id="362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532812" cy="50403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/>
              <a:t>  </a:t>
            </a:r>
            <a:r>
              <a:rPr lang="th-TH" sz="7200" b="1">
                <a:solidFill>
                  <a:srgbClr val="000000"/>
                </a:solidFill>
              </a:rPr>
              <a:t>บรรดาข้อความที่ทางราชการ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ประกาศหรือชี้แจงให้ทราบ หรือ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แนะแนวทางปฏิบัติ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90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620713"/>
            <a:ext cx="8280400" cy="58769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th-TH" sz="2800" b="1" dirty="0"/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ประกาศ (ชื่อส่วนราชการที่ออกประกาศ)  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เรื่อง ............................................................................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u="sng" dirty="0">
                <a:solidFill>
                  <a:srgbClr val="000000"/>
                </a:solidFill>
              </a:rPr>
              <a:t>			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(</a:t>
            </a:r>
            <a:r>
              <a:rPr lang="th-TH" sz="2800" b="1" dirty="0">
                <a:solidFill>
                  <a:srgbClr val="000000"/>
                </a:solidFill>
              </a:rPr>
              <a:t>ข้อความ)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</a:p>
          <a:p>
            <a:pPr marL="609600" indent="-609600" algn="l">
              <a:lnSpc>
                <a:spcPct val="80000"/>
              </a:lnSpc>
            </a:pPr>
            <a:endParaRPr lang="th-TH" b="1" dirty="0">
              <a:solidFill>
                <a:srgbClr val="000000"/>
              </a:solidFill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b="1" dirty="0">
                <a:solidFill>
                  <a:srgbClr val="000000"/>
                </a:solidFill>
              </a:rPr>
              <a:t>	</a:t>
            </a:r>
            <a:r>
              <a:rPr lang="th-TH" b="1" dirty="0" smtClean="0">
                <a:solidFill>
                  <a:srgbClr val="000000"/>
                </a:solidFill>
              </a:rPr>
              <a:t>                    ประกาศ </a:t>
            </a:r>
            <a:r>
              <a:rPr lang="th-TH" b="1" dirty="0">
                <a:solidFill>
                  <a:srgbClr val="000000"/>
                </a:solidFill>
              </a:rPr>
              <a:t>ณ วันที่     </a:t>
            </a:r>
            <a:r>
              <a:rPr lang="th-TH" b="1" dirty="0" smtClean="0">
                <a:solidFill>
                  <a:srgbClr val="000000"/>
                </a:solidFill>
              </a:rPr>
              <a:t>                       </a:t>
            </a:r>
            <a:r>
              <a:rPr lang="th-TH" b="1" dirty="0">
                <a:solidFill>
                  <a:srgbClr val="000000"/>
                </a:solidFill>
              </a:rPr>
              <a:t>พ.ศ. ....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  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				</a:t>
            </a:r>
            <a:r>
              <a:rPr lang="th-TH" sz="2800" b="1" dirty="0" smtClean="0">
                <a:solidFill>
                  <a:srgbClr val="000000"/>
                </a:solidFill>
              </a:rPr>
              <a:t>           (</a:t>
            </a:r>
            <a:r>
              <a:rPr lang="th-TH" sz="2800" b="1" dirty="0">
                <a:solidFill>
                  <a:srgbClr val="000000"/>
                </a:solidFill>
              </a:rPr>
              <a:t>ลงชื่อ)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             (</a:t>
            </a:r>
            <a:r>
              <a:rPr lang="th-TH" sz="2800" b="1" dirty="0">
                <a:solidFill>
                  <a:srgbClr val="000000"/>
                </a:solidFill>
              </a:rPr>
              <a:t>พิมพ์ชื่อเต็ม)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                        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              (</a:t>
            </a:r>
            <a:r>
              <a:rPr lang="th-TH" sz="2800" b="1" dirty="0">
                <a:solidFill>
                  <a:srgbClr val="000000"/>
                </a:solidFill>
              </a:rPr>
              <a:t>ตำแหน่ง)                                                       </a:t>
            </a:r>
            <a:r>
              <a:rPr lang="th-TH" sz="2800" b="1" dirty="0"/>
              <a:t>                                             </a:t>
            </a:r>
          </a:p>
        </p:txBody>
      </p:sp>
      <p:sp>
        <p:nvSpPr>
          <p:cNvPr id="3629059" name="Text Box 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29060" name="Text Box 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3629061" name="Text Box 5"/>
          <p:cNvSpPr txBox="1">
            <a:spLocks noChangeArrowheads="1"/>
          </p:cNvSpPr>
          <p:nvPr/>
        </p:nvSpPr>
        <p:spPr bwMode="auto">
          <a:xfrm>
            <a:off x="4140200" y="6237288"/>
            <a:ext cx="503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29062" name="Text Box 6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graphicFrame>
        <p:nvGraphicFramePr>
          <p:cNvPr id="3629063" name="Object 7"/>
          <p:cNvGraphicFramePr>
            <a:graphicFrameLocks noChangeAspect="1"/>
          </p:cNvGraphicFramePr>
          <p:nvPr/>
        </p:nvGraphicFramePr>
        <p:xfrm>
          <a:off x="4140200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09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29064" name="Rectangle 8"/>
          <p:cNvSpPr>
            <a:spLocks noChangeArrowheads="1"/>
          </p:cNvSpPr>
          <p:nvPr/>
        </p:nvSpPr>
        <p:spPr bwMode="auto">
          <a:xfrm>
            <a:off x="7667625" y="260350"/>
            <a:ext cx="1116013" cy="720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แบบที่ ๗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333375"/>
            <a:ext cx="2735263" cy="1065213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แถลงการณ์</a:t>
            </a:r>
          </a:p>
        </p:txBody>
      </p:sp>
      <p:sp>
        <p:nvSpPr>
          <p:cNvPr id="3631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532812" cy="46085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/>
              <a:t>  </a:t>
            </a:r>
            <a:r>
              <a:rPr lang="th-TH" sz="6600" b="1">
                <a:solidFill>
                  <a:srgbClr val="000000"/>
                </a:solidFill>
              </a:rPr>
              <a:t>บรรดาข้อความที่ทางราชการ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แถลงเพื่อทำความเข้าใจในกิจการ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ของทางราชการหรือเหตุการณ์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h-TH" sz="6600" b="1">
                <a:solidFill>
                  <a:srgbClr val="000000"/>
                </a:solidFill>
              </a:rPr>
              <a:t>หรือกรณีใด ๆ ให้ทราบชัดเจนทั่วกัน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21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620713"/>
            <a:ext cx="8280400" cy="58769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th-TH" sz="2800" b="1" dirty="0"/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แถลงการณ์ (ชื่อส่วนราชการที่ออกแถลงการณ์)  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เรื่อง ............................................................................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ฉบับที่ ................... (ถ้ามี)</a:t>
            </a:r>
          </a:p>
          <a:p>
            <a:pPr marL="609600" indent="-609600">
              <a:lnSpc>
                <a:spcPct val="80000"/>
              </a:lnSpc>
            </a:pPr>
            <a:r>
              <a:rPr lang="th-TH" sz="2800" b="1" u="sng" dirty="0">
                <a:solidFill>
                  <a:srgbClr val="000000"/>
                </a:solidFill>
              </a:rPr>
              <a:t>			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      </a:t>
            </a:r>
            <a:r>
              <a:rPr lang="th-TH" sz="2800" b="1" dirty="0" smtClean="0">
                <a:solidFill>
                  <a:srgbClr val="000000"/>
                </a:solidFill>
              </a:rPr>
              <a:t>              </a:t>
            </a:r>
            <a:r>
              <a:rPr lang="th-TH" sz="2800" b="1" dirty="0">
                <a:solidFill>
                  <a:srgbClr val="000000"/>
                </a:solidFill>
              </a:rPr>
              <a:t>(ข้อความ)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</a:rPr>
              <a:t>  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</a:p>
          <a:p>
            <a:pPr marL="609600" indent="-609600" algn="l">
              <a:lnSpc>
                <a:spcPct val="80000"/>
              </a:lnSpc>
            </a:pPr>
            <a:endParaRPr lang="th-TH" b="1" dirty="0">
              <a:solidFill>
                <a:srgbClr val="000000"/>
              </a:solidFill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b="1" dirty="0">
                <a:solidFill>
                  <a:srgbClr val="000000"/>
                </a:solidFill>
              </a:rPr>
              <a:t>			                  </a:t>
            </a:r>
            <a:r>
              <a:rPr lang="th-TH" b="1" dirty="0" smtClean="0">
                <a:solidFill>
                  <a:srgbClr val="000000"/>
                </a:solidFill>
              </a:rPr>
              <a:t>                   </a:t>
            </a: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(</a:t>
            </a: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ส่วนราชการที่ออกแถลงการณ์)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                                                                            </a:t>
            </a: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      </a:t>
            </a: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(วัน เดือน ปี)</a:t>
            </a:r>
            <a:r>
              <a:rPr lang="th-TH" sz="2800" b="1" dirty="0">
                <a:solidFill>
                  <a:srgbClr val="000000"/>
                </a:solidFill>
              </a:rPr>
              <a:t>                                                       </a:t>
            </a:r>
            <a:r>
              <a:rPr lang="th-TH" sz="2800" b="1" dirty="0"/>
              <a:t>                                             </a:t>
            </a:r>
          </a:p>
        </p:txBody>
      </p:sp>
      <p:sp>
        <p:nvSpPr>
          <p:cNvPr id="3632131" name="Text Box 3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32132" name="Text Box 4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sp>
        <p:nvSpPr>
          <p:cNvPr id="3632133" name="Text Box 5"/>
          <p:cNvSpPr txBox="1">
            <a:spLocks noChangeArrowheads="1"/>
          </p:cNvSpPr>
          <p:nvPr/>
        </p:nvSpPr>
        <p:spPr bwMode="auto">
          <a:xfrm>
            <a:off x="4140200" y="6237288"/>
            <a:ext cx="503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b="0"/>
          </a:p>
        </p:txBody>
      </p:sp>
      <p:sp>
        <p:nvSpPr>
          <p:cNvPr id="3632134" name="Text Box 6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b="0"/>
          </a:p>
        </p:txBody>
      </p:sp>
      <p:graphicFrame>
        <p:nvGraphicFramePr>
          <p:cNvPr id="3632135" name="Object 7"/>
          <p:cNvGraphicFramePr>
            <a:graphicFrameLocks noChangeAspect="1"/>
          </p:cNvGraphicFramePr>
          <p:nvPr/>
        </p:nvGraphicFramePr>
        <p:xfrm>
          <a:off x="4140200" y="0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2120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0"/>
                        <a:ext cx="9556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32136" name="Rectangle 8"/>
          <p:cNvSpPr>
            <a:spLocks noChangeArrowheads="1"/>
          </p:cNvSpPr>
          <p:nvPr/>
        </p:nvSpPr>
        <p:spPr bwMode="auto">
          <a:xfrm>
            <a:off x="7667625" y="260350"/>
            <a:ext cx="1116013" cy="720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3600">
                <a:solidFill>
                  <a:srgbClr val="000000"/>
                </a:solidFill>
                <a:latin typeface="Angsana New" pitchFamily="18" charset="-34"/>
              </a:rPr>
              <a:t>แบบที่ ๘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3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836613"/>
            <a:ext cx="2016125" cy="1065212"/>
          </a:xfrm>
          <a:solidFill>
            <a:srgbClr val="3366FF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th-TH" sz="6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ข่าว</a:t>
            </a:r>
          </a:p>
        </p:txBody>
      </p:sp>
      <p:sp>
        <p:nvSpPr>
          <p:cNvPr id="36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133600"/>
            <a:ext cx="8532812" cy="27368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7200" b="1"/>
              <a:t>  </a:t>
            </a:r>
            <a:r>
              <a:rPr lang="th-TH" sz="7200" b="1">
                <a:solidFill>
                  <a:srgbClr val="000000"/>
                </a:solidFill>
              </a:rPr>
              <a:t>บรรดาข้อความที่ทางราชการ</a:t>
            </a:r>
          </a:p>
          <a:p>
            <a:pPr>
              <a:buFont typeface="Wingdings" pitchFamily="2" charset="2"/>
              <a:buNone/>
            </a:pPr>
            <a:r>
              <a:rPr lang="th-TH" sz="7200" b="1">
                <a:solidFill>
                  <a:srgbClr val="000000"/>
                </a:solidFill>
              </a:rPr>
              <a:t>เห็นสมควรเผยแพร่ให้ทราบ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lobe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Angsana New"/>
      </a:majorFont>
      <a:minorFont>
        <a:latin typeface="Verdan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Globe">
  <a:themeElements>
    <a:clrScheme name="1_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1_Globe">
      <a:majorFont>
        <a:latin typeface="Arial"/>
        <a:ea typeface=""/>
        <a:cs typeface="Angsana New"/>
      </a:majorFont>
      <a:minorFont>
        <a:latin typeface="Verdan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1_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22134</TotalTime>
  <Words>4758</Words>
  <Application>Microsoft Office PowerPoint</Application>
  <PresentationFormat>นำเสนอทางหน้าจอ (4:3)</PresentationFormat>
  <Paragraphs>1133</Paragraphs>
  <Slides>123</Slides>
  <Notes>12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6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123</vt:i4>
      </vt:variant>
    </vt:vector>
  </HeadingPairs>
  <TitlesOfParts>
    <vt:vector size="131" baseType="lpstr">
      <vt:lpstr>Default Design</vt:lpstr>
      <vt:lpstr>การออกแบบเริ่มต้น</vt:lpstr>
      <vt:lpstr>Globe</vt:lpstr>
      <vt:lpstr>Ocean</vt:lpstr>
      <vt:lpstr>1_Globe</vt:lpstr>
      <vt:lpstr>Mountain Top</vt:lpstr>
      <vt:lpstr>Photo Editor Photo</vt:lpstr>
      <vt:lpstr>Picture</vt:lpstr>
      <vt:lpstr>งานนำเสนอ PowerPoint</vt:lpstr>
      <vt:lpstr>ระเบียบสำนักนายกรัฐมนตรี ว่าด้วยงานสารบรรณ  พ.ศ. ๒๕๒๖  และที่แก้ไขเพิ่มเติม (ฉบับที่ ๒) พ.ศ. ๒๕๔๘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หนังสือภายนอก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เลขที่หนังสือ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หนังสือเวียน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หลักการติดต่อระหว่างส่วนราชการ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ส่วนราชการเจ้าของเรื่อง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วัน เดือน ปี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หนังสือภายใน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บันทึก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คำสั่ง</vt:lpstr>
      <vt:lpstr>งานนำเสนอ PowerPoint</vt:lpstr>
      <vt:lpstr>งานนำเสนอ PowerPoint</vt:lpstr>
      <vt:lpstr>ระเบียบ</vt:lpstr>
      <vt:lpstr>ข้อบังคับ</vt:lpstr>
      <vt:lpstr>งานนำเสนอ PowerPoint</vt:lpstr>
      <vt:lpstr>ประกาศ</vt:lpstr>
      <vt:lpstr>งานนำเสนอ PowerPoint</vt:lpstr>
      <vt:lpstr>แถลงการณ์</vt:lpstr>
      <vt:lpstr>งานนำเสนอ PowerPoint</vt:lpstr>
      <vt:lpstr>ข่าว</vt:lpstr>
      <vt:lpstr>งานนำเสนอ PowerPoint</vt:lpstr>
      <vt:lpstr>งานนำเสนอ PowerPoint</vt:lpstr>
      <vt:lpstr>งานนำเสนอ PowerPoint</vt:lpstr>
      <vt:lpstr>หนังสือรับรอง</vt:lpstr>
      <vt:lpstr>งานนำเสนอ PowerPoint</vt:lpstr>
      <vt:lpstr>งานนำเสนอ PowerPoint</vt:lpstr>
      <vt:lpstr>งานนำเสนอ PowerPoint</vt:lpstr>
      <vt:lpstr>การจัดทำระเบียบวาระการประชุม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รายงานการประชุม.......................................... ครั้งที่............................. เมื่อ.............................................. ณ............................................. ---------------------------------</vt:lpstr>
      <vt:lpstr>ผู้จดรายงานการประชุม</vt:lpstr>
      <vt:lpstr>งานนำเสนอ PowerPoint</vt:lpstr>
      <vt:lpstr>ผู้มาประชุม</vt:lpstr>
      <vt:lpstr>งานนำเสนอ PowerPoint</vt:lpstr>
      <vt:lpstr>ผู้ไม่มาประชุม</vt:lpstr>
      <vt:lpstr>ผู้เข้าร่วมประชุม</vt:lpstr>
      <vt:lpstr>วิธีการจดรายงานการประชุม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dloc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ข้อยกเว้น</dc:title>
  <dc:creator>sp</dc:creator>
  <cp:lastModifiedBy>ACER</cp:lastModifiedBy>
  <cp:revision>880</cp:revision>
  <dcterms:created xsi:type="dcterms:W3CDTF">2003-12-16T22:31:14Z</dcterms:created>
  <dcterms:modified xsi:type="dcterms:W3CDTF">2014-08-30T03:28:09Z</dcterms:modified>
</cp:coreProperties>
</file>