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7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8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9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0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1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2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3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14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4538" r:id="rId1"/>
    <p:sldMasterId id="2147484553" r:id="rId2"/>
    <p:sldMasterId id="2147484568" r:id="rId3"/>
    <p:sldMasterId id="2147484598" r:id="rId4"/>
    <p:sldMasterId id="2147484628" r:id="rId5"/>
    <p:sldMasterId id="2147488087" r:id="rId6"/>
    <p:sldMasterId id="2147488101" r:id="rId7"/>
    <p:sldMasterId id="2147488171" r:id="rId8"/>
    <p:sldMasterId id="2147488227" r:id="rId9"/>
    <p:sldMasterId id="2147488241" r:id="rId10"/>
    <p:sldMasterId id="2147488255" r:id="rId11"/>
    <p:sldMasterId id="2147488284" r:id="rId12"/>
    <p:sldMasterId id="2147488298" r:id="rId13"/>
    <p:sldMasterId id="2147488327" r:id="rId14"/>
    <p:sldMasterId id="2147488341" r:id="rId15"/>
  </p:sldMasterIdLst>
  <p:notesMasterIdLst>
    <p:notesMasterId r:id="rId172"/>
  </p:notesMasterIdLst>
  <p:handoutMasterIdLst>
    <p:handoutMasterId r:id="rId173"/>
  </p:handoutMasterIdLst>
  <p:sldIdLst>
    <p:sldId id="651" r:id="rId16"/>
    <p:sldId id="581" r:id="rId17"/>
    <p:sldId id="582" r:id="rId18"/>
    <p:sldId id="583" r:id="rId19"/>
    <p:sldId id="584" r:id="rId20"/>
    <p:sldId id="667" r:id="rId21"/>
    <p:sldId id="601" r:id="rId22"/>
    <p:sldId id="669" r:id="rId23"/>
    <p:sldId id="670" r:id="rId24"/>
    <p:sldId id="672" r:id="rId25"/>
    <p:sldId id="682" r:id="rId26"/>
    <p:sldId id="683" r:id="rId27"/>
    <p:sldId id="684" r:id="rId28"/>
    <p:sldId id="685" r:id="rId29"/>
    <p:sldId id="673" r:id="rId30"/>
    <p:sldId id="674" r:id="rId31"/>
    <p:sldId id="671" r:id="rId32"/>
    <p:sldId id="675" r:id="rId33"/>
    <p:sldId id="585" r:id="rId34"/>
    <p:sldId id="586" r:id="rId35"/>
    <p:sldId id="587" r:id="rId36"/>
    <p:sldId id="588" r:id="rId37"/>
    <p:sldId id="676" r:id="rId38"/>
    <p:sldId id="677" r:id="rId39"/>
    <p:sldId id="678" r:id="rId40"/>
    <p:sldId id="680" r:id="rId41"/>
    <p:sldId id="686" r:id="rId42"/>
    <p:sldId id="687" r:id="rId43"/>
    <p:sldId id="688" r:id="rId44"/>
    <p:sldId id="589" r:id="rId45"/>
    <p:sldId id="590" r:id="rId46"/>
    <p:sldId id="591" r:id="rId47"/>
    <p:sldId id="592" r:id="rId48"/>
    <p:sldId id="681" r:id="rId49"/>
    <p:sldId id="593" r:id="rId50"/>
    <p:sldId id="594" r:id="rId51"/>
    <p:sldId id="595" r:id="rId52"/>
    <p:sldId id="630" r:id="rId53"/>
    <p:sldId id="631" r:id="rId54"/>
    <p:sldId id="632" r:id="rId55"/>
    <p:sldId id="633" r:id="rId56"/>
    <p:sldId id="634" r:id="rId57"/>
    <p:sldId id="635" r:id="rId58"/>
    <p:sldId id="636" r:id="rId59"/>
    <p:sldId id="637" r:id="rId60"/>
    <p:sldId id="638" r:id="rId61"/>
    <p:sldId id="639" r:id="rId62"/>
    <p:sldId id="640" r:id="rId63"/>
    <p:sldId id="641" r:id="rId64"/>
    <p:sldId id="642" r:id="rId65"/>
    <p:sldId id="643" r:id="rId66"/>
    <p:sldId id="644" r:id="rId67"/>
    <p:sldId id="645" r:id="rId68"/>
    <p:sldId id="646" r:id="rId69"/>
    <p:sldId id="647" r:id="rId70"/>
    <p:sldId id="648" r:id="rId71"/>
    <p:sldId id="649" r:id="rId72"/>
    <p:sldId id="650" r:id="rId73"/>
    <p:sldId id="652" r:id="rId74"/>
    <p:sldId id="653" r:id="rId75"/>
    <p:sldId id="654" r:id="rId76"/>
    <p:sldId id="655" r:id="rId77"/>
    <p:sldId id="656" r:id="rId78"/>
    <p:sldId id="512" r:id="rId79"/>
    <p:sldId id="513" r:id="rId80"/>
    <p:sldId id="514" r:id="rId81"/>
    <p:sldId id="515" r:id="rId82"/>
    <p:sldId id="629" r:id="rId83"/>
    <p:sldId id="516" r:id="rId84"/>
    <p:sldId id="517" r:id="rId85"/>
    <p:sldId id="518" r:id="rId86"/>
    <p:sldId id="519" r:id="rId87"/>
    <p:sldId id="540" r:id="rId88"/>
    <p:sldId id="541" r:id="rId89"/>
    <p:sldId id="542" r:id="rId90"/>
    <p:sldId id="520" r:id="rId91"/>
    <p:sldId id="657" r:id="rId92"/>
    <p:sldId id="660" r:id="rId93"/>
    <p:sldId id="659" r:id="rId94"/>
    <p:sldId id="658" r:id="rId95"/>
    <p:sldId id="610" r:id="rId96"/>
    <p:sldId id="661" r:id="rId97"/>
    <p:sldId id="662" r:id="rId98"/>
    <p:sldId id="545" r:id="rId99"/>
    <p:sldId id="550" r:id="rId100"/>
    <p:sldId id="388" r:id="rId101"/>
    <p:sldId id="283" r:id="rId102"/>
    <p:sldId id="447" r:id="rId103"/>
    <p:sldId id="557" r:id="rId104"/>
    <p:sldId id="285" r:id="rId105"/>
    <p:sldId id="326" r:id="rId106"/>
    <p:sldId id="327" r:id="rId107"/>
    <p:sldId id="328" r:id="rId108"/>
    <p:sldId id="543" r:id="rId109"/>
    <p:sldId id="286" r:id="rId110"/>
    <p:sldId id="330" r:id="rId111"/>
    <p:sldId id="611" r:id="rId112"/>
    <p:sldId id="602" r:id="rId113"/>
    <p:sldId id="612" r:id="rId114"/>
    <p:sldId id="603" r:id="rId115"/>
    <p:sldId id="604" r:id="rId116"/>
    <p:sldId id="424" r:id="rId117"/>
    <p:sldId id="663" r:id="rId118"/>
    <p:sldId id="288" r:id="rId119"/>
    <p:sldId id="289" r:id="rId120"/>
    <p:sldId id="291" r:id="rId121"/>
    <p:sldId id="292" r:id="rId122"/>
    <p:sldId id="331" r:id="rId123"/>
    <p:sldId id="293" r:id="rId124"/>
    <p:sldId id="324" r:id="rId125"/>
    <p:sldId id="391" r:id="rId126"/>
    <p:sldId id="294" r:id="rId127"/>
    <p:sldId id="295" r:id="rId128"/>
    <p:sldId id="441" r:id="rId129"/>
    <p:sldId id="334" r:id="rId130"/>
    <p:sldId id="430" r:id="rId131"/>
    <p:sldId id="431" r:id="rId132"/>
    <p:sldId id="339" r:id="rId133"/>
    <p:sldId id="340" r:id="rId134"/>
    <p:sldId id="381" r:id="rId135"/>
    <p:sldId id="299" r:id="rId136"/>
    <p:sldId id="300" r:id="rId137"/>
    <p:sldId id="302" r:id="rId138"/>
    <p:sldId id="304" r:id="rId139"/>
    <p:sldId id="305" r:id="rId140"/>
    <p:sldId id="306" r:id="rId141"/>
    <p:sldId id="308" r:id="rId142"/>
    <p:sldId id="442" r:id="rId143"/>
    <p:sldId id="311" r:id="rId144"/>
    <p:sldId id="313" r:id="rId145"/>
    <p:sldId id="312" r:id="rId146"/>
    <p:sldId id="315" r:id="rId147"/>
    <p:sldId id="505" r:id="rId148"/>
    <p:sldId id="356" r:id="rId149"/>
    <p:sldId id="317" r:id="rId150"/>
    <p:sldId id="357" r:id="rId151"/>
    <p:sldId id="358" r:id="rId152"/>
    <p:sldId id="526" r:id="rId153"/>
    <p:sldId id="457" r:id="rId154"/>
    <p:sldId id="664" r:id="rId155"/>
    <p:sldId id="614" r:id="rId156"/>
    <p:sldId id="615" r:id="rId157"/>
    <p:sldId id="616" r:id="rId158"/>
    <p:sldId id="605" r:id="rId159"/>
    <p:sldId id="665" r:id="rId160"/>
    <p:sldId id="618" r:id="rId161"/>
    <p:sldId id="606" r:id="rId162"/>
    <p:sldId id="607" r:id="rId163"/>
    <p:sldId id="608" r:id="rId164"/>
    <p:sldId id="666" r:id="rId165"/>
    <p:sldId id="620" r:id="rId166"/>
    <p:sldId id="621" r:id="rId167"/>
    <p:sldId id="622" r:id="rId168"/>
    <p:sldId id="623" r:id="rId169"/>
    <p:sldId id="624" r:id="rId170"/>
    <p:sldId id="625" r:id="rId171"/>
  </p:sldIdLst>
  <p:sldSz cx="9906000" cy="6858000" type="A4"/>
  <p:notesSz cx="6797675" cy="9874250"/>
  <p:defaultTextStyle>
    <a:defPPr>
      <a:defRPr lang="th-TH"/>
    </a:defPPr>
    <a:lvl1pPr algn="ctr" rtl="0" eaLnBrk="0" fontAlgn="base" hangingPunct="0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1pPr>
    <a:lvl2pPr marL="455613" indent="1588" algn="ctr" rtl="0" eaLnBrk="0" fontAlgn="base" hangingPunct="0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2pPr>
    <a:lvl3pPr marL="912813" indent="1588" algn="ctr" rtl="0" eaLnBrk="0" fontAlgn="base" hangingPunct="0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3pPr>
    <a:lvl4pPr marL="1370013" indent="1588" algn="ctr" rtl="0" eaLnBrk="0" fontAlgn="base" hangingPunct="0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4pPr>
    <a:lvl5pPr marL="1827213" indent="1588" algn="ctr" rtl="0" eaLnBrk="0" fontAlgn="base" hangingPunct="0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FreesiaUPC" pitchFamily="34" charset="-34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0000"/>
    <a:srgbClr val="663300"/>
    <a:srgbClr val="CC00CC"/>
    <a:srgbClr val="A50021"/>
    <a:srgbClr val="006600"/>
    <a:srgbClr val="8E4700"/>
    <a:srgbClr val="008000"/>
    <a:srgbClr val="FF00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2" autoAdjust="0"/>
    <p:restoredTop sz="99881" autoAdjust="0"/>
  </p:normalViewPr>
  <p:slideViewPr>
    <p:cSldViewPr showGuides="1">
      <p:cViewPr>
        <p:scale>
          <a:sx n="73" d="100"/>
          <a:sy n="73" d="100"/>
        </p:scale>
        <p:origin x="-1380" y="-108"/>
      </p:cViewPr>
      <p:guideLst>
        <p:guide orient="horz" pos="2208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117" Type="http://schemas.openxmlformats.org/officeDocument/2006/relationships/slide" Target="slides/slide102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84" Type="http://schemas.openxmlformats.org/officeDocument/2006/relationships/slide" Target="slides/slide69.xml"/><Relationship Id="rId89" Type="http://schemas.openxmlformats.org/officeDocument/2006/relationships/slide" Target="slides/slide74.xml"/><Relationship Id="rId112" Type="http://schemas.openxmlformats.org/officeDocument/2006/relationships/slide" Target="slides/slide97.xml"/><Relationship Id="rId133" Type="http://schemas.openxmlformats.org/officeDocument/2006/relationships/slide" Target="slides/slide118.xml"/><Relationship Id="rId138" Type="http://schemas.openxmlformats.org/officeDocument/2006/relationships/slide" Target="slides/slide123.xml"/><Relationship Id="rId154" Type="http://schemas.openxmlformats.org/officeDocument/2006/relationships/slide" Target="slides/slide139.xml"/><Relationship Id="rId159" Type="http://schemas.openxmlformats.org/officeDocument/2006/relationships/slide" Target="slides/slide144.xml"/><Relationship Id="rId175" Type="http://schemas.openxmlformats.org/officeDocument/2006/relationships/viewProps" Target="viewProps.xml"/><Relationship Id="rId170" Type="http://schemas.openxmlformats.org/officeDocument/2006/relationships/slide" Target="slides/slide155.xml"/><Relationship Id="rId16" Type="http://schemas.openxmlformats.org/officeDocument/2006/relationships/slide" Target="slides/slide1.xml"/><Relationship Id="rId107" Type="http://schemas.openxmlformats.org/officeDocument/2006/relationships/slide" Target="slides/slide92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74" Type="http://schemas.openxmlformats.org/officeDocument/2006/relationships/slide" Target="slides/slide59.xml"/><Relationship Id="rId79" Type="http://schemas.openxmlformats.org/officeDocument/2006/relationships/slide" Target="slides/slide64.xml"/><Relationship Id="rId102" Type="http://schemas.openxmlformats.org/officeDocument/2006/relationships/slide" Target="slides/slide87.xml"/><Relationship Id="rId123" Type="http://schemas.openxmlformats.org/officeDocument/2006/relationships/slide" Target="slides/slide108.xml"/><Relationship Id="rId128" Type="http://schemas.openxmlformats.org/officeDocument/2006/relationships/slide" Target="slides/slide113.xml"/><Relationship Id="rId144" Type="http://schemas.openxmlformats.org/officeDocument/2006/relationships/slide" Target="slides/slide129.xml"/><Relationship Id="rId149" Type="http://schemas.openxmlformats.org/officeDocument/2006/relationships/slide" Target="slides/slide134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5.xml"/><Relationship Id="rId95" Type="http://schemas.openxmlformats.org/officeDocument/2006/relationships/slide" Target="slides/slide80.xml"/><Relationship Id="rId160" Type="http://schemas.openxmlformats.org/officeDocument/2006/relationships/slide" Target="slides/slide145.xml"/><Relationship Id="rId165" Type="http://schemas.openxmlformats.org/officeDocument/2006/relationships/slide" Target="slides/slide150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113" Type="http://schemas.openxmlformats.org/officeDocument/2006/relationships/slide" Target="slides/slide98.xml"/><Relationship Id="rId118" Type="http://schemas.openxmlformats.org/officeDocument/2006/relationships/slide" Target="slides/slide103.xml"/><Relationship Id="rId134" Type="http://schemas.openxmlformats.org/officeDocument/2006/relationships/slide" Target="slides/slide119.xml"/><Relationship Id="rId139" Type="http://schemas.openxmlformats.org/officeDocument/2006/relationships/slide" Target="slides/slide124.xml"/><Relationship Id="rId80" Type="http://schemas.openxmlformats.org/officeDocument/2006/relationships/slide" Target="slides/slide65.xml"/><Relationship Id="rId85" Type="http://schemas.openxmlformats.org/officeDocument/2006/relationships/slide" Target="slides/slide70.xml"/><Relationship Id="rId150" Type="http://schemas.openxmlformats.org/officeDocument/2006/relationships/slide" Target="slides/slide135.xml"/><Relationship Id="rId155" Type="http://schemas.openxmlformats.org/officeDocument/2006/relationships/slide" Target="slides/slide140.xml"/><Relationship Id="rId171" Type="http://schemas.openxmlformats.org/officeDocument/2006/relationships/slide" Target="slides/slide156.xml"/><Relationship Id="rId176" Type="http://schemas.openxmlformats.org/officeDocument/2006/relationships/theme" Target="theme/theme1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59" Type="http://schemas.openxmlformats.org/officeDocument/2006/relationships/slide" Target="slides/slide44.xml"/><Relationship Id="rId103" Type="http://schemas.openxmlformats.org/officeDocument/2006/relationships/slide" Target="slides/slide88.xml"/><Relationship Id="rId108" Type="http://schemas.openxmlformats.org/officeDocument/2006/relationships/slide" Target="slides/slide93.xml"/><Relationship Id="rId124" Type="http://schemas.openxmlformats.org/officeDocument/2006/relationships/slide" Target="slides/slide109.xml"/><Relationship Id="rId129" Type="http://schemas.openxmlformats.org/officeDocument/2006/relationships/slide" Target="slides/slide114.xml"/><Relationship Id="rId54" Type="http://schemas.openxmlformats.org/officeDocument/2006/relationships/slide" Target="slides/slide39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91" Type="http://schemas.openxmlformats.org/officeDocument/2006/relationships/slide" Target="slides/slide76.xml"/><Relationship Id="rId96" Type="http://schemas.openxmlformats.org/officeDocument/2006/relationships/slide" Target="slides/slide81.xml"/><Relationship Id="rId140" Type="http://schemas.openxmlformats.org/officeDocument/2006/relationships/slide" Target="slides/slide125.xml"/><Relationship Id="rId145" Type="http://schemas.openxmlformats.org/officeDocument/2006/relationships/slide" Target="slides/slide130.xml"/><Relationship Id="rId161" Type="http://schemas.openxmlformats.org/officeDocument/2006/relationships/slide" Target="slides/slide146.xml"/><Relationship Id="rId166" Type="http://schemas.openxmlformats.org/officeDocument/2006/relationships/slide" Target="slides/slide15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49" Type="http://schemas.openxmlformats.org/officeDocument/2006/relationships/slide" Target="slides/slide34.xml"/><Relationship Id="rId114" Type="http://schemas.openxmlformats.org/officeDocument/2006/relationships/slide" Target="slides/slide99.xml"/><Relationship Id="rId119" Type="http://schemas.openxmlformats.org/officeDocument/2006/relationships/slide" Target="slides/slide10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slide" Target="slides/slide63.xml"/><Relationship Id="rId81" Type="http://schemas.openxmlformats.org/officeDocument/2006/relationships/slide" Target="slides/slide66.xml"/><Relationship Id="rId86" Type="http://schemas.openxmlformats.org/officeDocument/2006/relationships/slide" Target="slides/slide71.xml"/><Relationship Id="rId94" Type="http://schemas.openxmlformats.org/officeDocument/2006/relationships/slide" Target="slides/slide79.xml"/><Relationship Id="rId99" Type="http://schemas.openxmlformats.org/officeDocument/2006/relationships/slide" Target="slides/slide84.xml"/><Relationship Id="rId101" Type="http://schemas.openxmlformats.org/officeDocument/2006/relationships/slide" Target="slides/slide86.xml"/><Relationship Id="rId122" Type="http://schemas.openxmlformats.org/officeDocument/2006/relationships/slide" Target="slides/slide107.xml"/><Relationship Id="rId130" Type="http://schemas.openxmlformats.org/officeDocument/2006/relationships/slide" Target="slides/slide115.xml"/><Relationship Id="rId135" Type="http://schemas.openxmlformats.org/officeDocument/2006/relationships/slide" Target="slides/slide120.xml"/><Relationship Id="rId143" Type="http://schemas.openxmlformats.org/officeDocument/2006/relationships/slide" Target="slides/slide128.xml"/><Relationship Id="rId148" Type="http://schemas.openxmlformats.org/officeDocument/2006/relationships/slide" Target="slides/slide133.xml"/><Relationship Id="rId151" Type="http://schemas.openxmlformats.org/officeDocument/2006/relationships/slide" Target="slides/slide136.xml"/><Relationship Id="rId156" Type="http://schemas.openxmlformats.org/officeDocument/2006/relationships/slide" Target="slides/slide141.xml"/><Relationship Id="rId164" Type="http://schemas.openxmlformats.org/officeDocument/2006/relationships/slide" Target="slides/slide149.xml"/><Relationship Id="rId169" Type="http://schemas.openxmlformats.org/officeDocument/2006/relationships/slide" Target="slides/slide154.xml"/><Relationship Id="rId177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72" Type="http://schemas.openxmlformats.org/officeDocument/2006/relationships/notesMaster" Target="notesMasters/notesMaster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109" Type="http://schemas.openxmlformats.org/officeDocument/2006/relationships/slide" Target="slides/slide9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97" Type="http://schemas.openxmlformats.org/officeDocument/2006/relationships/slide" Target="slides/slide82.xml"/><Relationship Id="rId104" Type="http://schemas.openxmlformats.org/officeDocument/2006/relationships/slide" Target="slides/slide89.xml"/><Relationship Id="rId120" Type="http://schemas.openxmlformats.org/officeDocument/2006/relationships/slide" Target="slides/slide105.xml"/><Relationship Id="rId125" Type="http://schemas.openxmlformats.org/officeDocument/2006/relationships/slide" Target="slides/slide110.xml"/><Relationship Id="rId141" Type="http://schemas.openxmlformats.org/officeDocument/2006/relationships/slide" Target="slides/slide126.xml"/><Relationship Id="rId146" Type="http://schemas.openxmlformats.org/officeDocument/2006/relationships/slide" Target="slides/slide131.xml"/><Relationship Id="rId167" Type="http://schemas.openxmlformats.org/officeDocument/2006/relationships/slide" Target="slides/slide15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92" Type="http://schemas.openxmlformats.org/officeDocument/2006/relationships/slide" Target="slides/slide77.xml"/><Relationship Id="rId162" Type="http://schemas.openxmlformats.org/officeDocument/2006/relationships/slide" Target="slides/slide14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slide" Target="slides/slide51.xml"/><Relationship Id="rId87" Type="http://schemas.openxmlformats.org/officeDocument/2006/relationships/slide" Target="slides/slide72.xml"/><Relationship Id="rId110" Type="http://schemas.openxmlformats.org/officeDocument/2006/relationships/slide" Target="slides/slide95.xml"/><Relationship Id="rId115" Type="http://schemas.openxmlformats.org/officeDocument/2006/relationships/slide" Target="slides/slide100.xml"/><Relationship Id="rId131" Type="http://schemas.openxmlformats.org/officeDocument/2006/relationships/slide" Target="slides/slide116.xml"/><Relationship Id="rId136" Type="http://schemas.openxmlformats.org/officeDocument/2006/relationships/slide" Target="slides/slide121.xml"/><Relationship Id="rId157" Type="http://schemas.openxmlformats.org/officeDocument/2006/relationships/slide" Target="slides/slide142.xml"/><Relationship Id="rId61" Type="http://schemas.openxmlformats.org/officeDocument/2006/relationships/slide" Target="slides/slide46.xml"/><Relationship Id="rId82" Type="http://schemas.openxmlformats.org/officeDocument/2006/relationships/slide" Target="slides/slide67.xml"/><Relationship Id="rId152" Type="http://schemas.openxmlformats.org/officeDocument/2006/relationships/slide" Target="slides/slide137.xml"/><Relationship Id="rId173" Type="http://schemas.openxmlformats.org/officeDocument/2006/relationships/handoutMaster" Target="handoutMasters/handoutMaster1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56" Type="http://schemas.openxmlformats.org/officeDocument/2006/relationships/slide" Target="slides/slide41.xml"/><Relationship Id="rId77" Type="http://schemas.openxmlformats.org/officeDocument/2006/relationships/slide" Target="slides/slide62.xml"/><Relationship Id="rId100" Type="http://schemas.openxmlformats.org/officeDocument/2006/relationships/slide" Target="slides/slide85.xml"/><Relationship Id="rId105" Type="http://schemas.openxmlformats.org/officeDocument/2006/relationships/slide" Target="slides/slide90.xml"/><Relationship Id="rId126" Type="http://schemas.openxmlformats.org/officeDocument/2006/relationships/slide" Target="slides/slide111.xml"/><Relationship Id="rId147" Type="http://schemas.openxmlformats.org/officeDocument/2006/relationships/slide" Target="slides/slide132.xml"/><Relationship Id="rId168" Type="http://schemas.openxmlformats.org/officeDocument/2006/relationships/slide" Target="slides/slide15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93" Type="http://schemas.openxmlformats.org/officeDocument/2006/relationships/slide" Target="slides/slide78.xml"/><Relationship Id="rId98" Type="http://schemas.openxmlformats.org/officeDocument/2006/relationships/slide" Target="slides/slide83.xml"/><Relationship Id="rId121" Type="http://schemas.openxmlformats.org/officeDocument/2006/relationships/slide" Target="slides/slide106.xml"/><Relationship Id="rId142" Type="http://schemas.openxmlformats.org/officeDocument/2006/relationships/slide" Target="slides/slide127.xml"/><Relationship Id="rId163" Type="http://schemas.openxmlformats.org/officeDocument/2006/relationships/slide" Target="slides/slide148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0.xml"/><Relationship Id="rId46" Type="http://schemas.openxmlformats.org/officeDocument/2006/relationships/slide" Target="slides/slide31.xml"/><Relationship Id="rId67" Type="http://schemas.openxmlformats.org/officeDocument/2006/relationships/slide" Target="slides/slide52.xml"/><Relationship Id="rId116" Type="http://schemas.openxmlformats.org/officeDocument/2006/relationships/slide" Target="slides/slide101.xml"/><Relationship Id="rId137" Type="http://schemas.openxmlformats.org/officeDocument/2006/relationships/slide" Target="slides/slide122.xml"/><Relationship Id="rId158" Type="http://schemas.openxmlformats.org/officeDocument/2006/relationships/slide" Target="slides/slide143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62" Type="http://schemas.openxmlformats.org/officeDocument/2006/relationships/slide" Target="slides/slide47.xml"/><Relationship Id="rId83" Type="http://schemas.openxmlformats.org/officeDocument/2006/relationships/slide" Target="slides/slide68.xml"/><Relationship Id="rId88" Type="http://schemas.openxmlformats.org/officeDocument/2006/relationships/slide" Target="slides/slide73.xml"/><Relationship Id="rId111" Type="http://schemas.openxmlformats.org/officeDocument/2006/relationships/slide" Target="slides/slide96.xml"/><Relationship Id="rId132" Type="http://schemas.openxmlformats.org/officeDocument/2006/relationships/slide" Target="slides/slide117.xml"/><Relationship Id="rId153" Type="http://schemas.openxmlformats.org/officeDocument/2006/relationships/slide" Target="slides/slide138.xml"/><Relationship Id="rId174" Type="http://schemas.openxmlformats.org/officeDocument/2006/relationships/presProps" Target="presProps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21.xml"/><Relationship Id="rId57" Type="http://schemas.openxmlformats.org/officeDocument/2006/relationships/slide" Target="slides/slide42.xml"/><Relationship Id="rId106" Type="http://schemas.openxmlformats.org/officeDocument/2006/relationships/slide" Target="slides/slide91.xml"/><Relationship Id="rId127" Type="http://schemas.openxmlformats.org/officeDocument/2006/relationships/slide" Target="slides/slide1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173038" indent="0">
            <a:lnSpc>
              <a:spcPct val="150000"/>
            </a:lnSpc>
          </a:pPr>
          <a:r>
            <a:rPr lang="th-TH" sz="36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บรรดาข้อความที่ผู้บังคับบัญชาสั่งการให้ปฏิบัติโดยชอบด้วยกฎหมาย ใช้กระดาษตราครุฑ</a:t>
          </a:r>
          <a:endParaRPr lang="th-TH" sz="36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/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/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543965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D5B127B-DE2A-4DAF-A2B5-5387896D4605}" type="presOf" srcId="{03BF2E24-7ECA-41D5-9377-AEFD30C8B184}" destId="{A3CFC66B-920D-4453-BC95-FE7DE0274DC4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9C15C8DB-88F1-4F54-BF2A-A0C8EB01E472}" type="presOf" srcId="{A7042D1D-D462-46CC-83B5-D25FE1AE58B7}" destId="{E693EC30-1656-4204-A72B-ED03A3135893}" srcOrd="0" destOrd="0" presId="urn:microsoft.com/office/officeart/2005/8/layout/vList2"/>
    <dgm:cxn modelId="{A58F975A-E258-47F6-B834-8FB804AA68CE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173038" indent="0">
            <a:lnSpc>
              <a:spcPct val="150000"/>
            </a:lnSpc>
            <a:spcAft>
              <a:spcPts val="600"/>
            </a:spcAft>
            <a:tabLst/>
          </a:pPr>
          <a:r>
            <a:rPr lang="th-TH" sz="28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ข้อความซึ่งผู้ใต้บังคับบัญชาเสนอต่อผู้บังคับบัญชา หรือผู้บังคับบัญชาสั่งการแก่ผู้ใต้บังคับบัญชา  หรือข้อความที่เจ้าหน้าที่หรือหน่วยงานระดับต่ำกว่าส่วนราชการระดับกรมติดต่อกันในการปฏิบัติราชการ  โดยปกติให้ใช้กระดาษ</a:t>
          </a:r>
          <a:br>
            <a:rPr lang="th-TH" sz="28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</a:br>
          <a:r>
            <a:rPr lang="th-TH" sz="28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บันทึกข้อความ</a:t>
          </a:r>
          <a:endParaRPr lang="th-TH" sz="28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1067598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7DEDED1-A907-41CA-BA54-4806D5E1AC8A}" type="presOf" srcId="{03BF2E24-7ECA-41D5-9377-AEFD30C8B184}" destId="{A3CFC66B-920D-4453-BC95-FE7DE0274DC4}" srcOrd="0" destOrd="0" presId="urn:microsoft.com/office/officeart/2005/8/layout/vList2"/>
    <dgm:cxn modelId="{AB5CA776-21CD-4454-9564-6FAD1F2023E6}" type="presOf" srcId="{A7042D1D-D462-46CC-83B5-D25FE1AE58B7}" destId="{E693EC30-1656-4204-A72B-ED03A3135893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5F978B9F-B225-4DFD-8F46-56A0EA2E8C55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indent="0">
            <a:lnSpc>
              <a:spcPct val="150000"/>
            </a:lnSpc>
            <a:spcAft>
              <a:spcPts val="600"/>
            </a:spcAft>
            <a:tabLst/>
          </a:pPr>
          <a:r>
            <a:rPr lang="th-TH" sz="24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หนังสือหรือเอกสารอื่นใดที่เกิดขึ้นเนื่องจากการปฏิบัติงานของเจ้าหน้าที่เพื่อเป็นหลักฐานในราชการ  ซึ่งรวมถึงภาพถ่าย  ฟิล์ม  แถบบันทึกเสียง แถบบันทึกภาพ  และสื่อกลางบันทึกข้อมูลด้วย  หรือหนังสือของบุคคลภายนอก ที่ยื่นต่อเจ้าหน้าที่  และเจ้าหน้าที่ได้รับเข้าทะเบียนรับหนังสือของทางราชการแล้ว  เช่น โฉนด แผนที่ แบบ แผนผัง สัญญา หลักฐานการสืบสวนและสอบสวน และคำร้อง เป็นต้น</a:t>
          </a: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1067598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7303968-3E12-415A-9F99-F29AFF8C2D8E}" type="presOf" srcId="{03BF2E24-7ECA-41D5-9377-AEFD30C8B184}" destId="{A3CFC66B-920D-4453-BC95-FE7DE0274DC4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BA512221-C277-4C19-8041-66F31AD1B536}" type="presOf" srcId="{A7042D1D-D462-46CC-83B5-D25FE1AE58B7}" destId="{E693EC30-1656-4204-A72B-ED03A3135893}" srcOrd="0" destOrd="0" presId="urn:microsoft.com/office/officeart/2005/8/layout/vList2"/>
    <dgm:cxn modelId="{D98820DA-0ABA-45CF-A0B4-8C90B63D3EBE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173038" indent="0">
            <a:lnSpc>
              <a:spcPct val="150000"/>
            </a:lnSpc>
            <a:tabLst/>
          </a:pPr>
          <a:r>
            <a:rPr lang="th-TH" sz="36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บรรดาข้อความที่ผู้มีอำนาจหน้าที่ได้วางไว้  โดยจะอาศัยอำนาจของกฎหมายหรือไม่ก็ได้  เพื่อถือเป็นหลักปฏิบัติงานเป็นการประจำ ใช้กระดาษตราครุฑ</a:t>
          </a:r>
          <a:endParaRPr lang="th-TH" sz="36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891" custLinFactNeighborY="30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61232736-6446-4D39-B763-A98AAF6BB270}" type="presOf" srcId="{03BF2E24-7ECA-41D5-9377-AEFD30C8B184}" destId="{A3CFC66B-920D-4453-BC95-FE7DE0274DC4}" srcOrd="0" destOrd="0" presId="urn:microsoft.com/office/officeart/2005/8/layout/vList2"/>
    <dgm:cxn modelId="{F3736615-DD6A-4138-9BAC-407A621809C5}" type="presOf" srcId="{A7042D1D-D462-46CC-83B5-D25FE1AE58B7}" destId="{E693EC30-1656-4204-A72B-ED03A3135893}" srcOrd="0" destOrd="0" presId="urn:microsoft.com/office/officeart/2005/8/layout/vList2"/>
    <dgm:cxn modelId="{80E31C1F-8EA2-4C03-85E3-126673F979D6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236538" indent="0">
            <a:lnSpc>
              <a:spcPct val="150000"/>
            </a:lnSpc>
          </a:pP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บรรดาข้อความที่ผู้มีอำนาจกำหนดให้ใช้โดยอาศัยอำนาจของกฎหมายที่บัญญัติให้กระทำ</a:t>
          </a:r>
          <a:r>
            <a:rPr lang="th-TH" sz="3200" b="1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ได้   ใช้</a:t>
          </a: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กระดาษตราครุฑ</a:t>
          </a:r>
          <a:endParaRPr lang="th-TH" sz="32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AC35F48-821D-4A06-A6BB-5DFB6EE30727}" type="presOf" srcId="{A7042D1D-D462-46CC-83B5-D25FE1AE58B7}" destId="{E693EC30-1656-4204-A72B-ED03A3135893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4EF8CDE3-AE1C-44BA-9295-1DE5C2F6343D}" type="presOf" srcId="{03BF2E24-7ECA-41D5-9377-AEFD30C8B184}" destId="{A3CFC66B-920D-4453-BC95-FE7DE0274DC4}" srcOrd="0" destOrd="0" presId="urn:microsoft.com/office/officeart/2005/8/layout/vList2"/>
    <dgm:cxn modelId="{C2628C88-94E6-4A98-A407-B25638AC0EAF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680D43-31CC-45CE-ADC5-4AE4D17534FF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th-TH"/>
        </a:p>
      </dgm:t>
    </dgm:pt>
    <dgm:pt modelId="{D54E68BC-165A-4D35-A849-A4AF65EB6762}">
      <dgm:prSet phldrT="[Text]"/>
      <dgm:spPr>
        <a:solidFill>
          <a:srgbClr val="660066"/>
        </a:solidFill>
      </dgm:spPr>
      <dgm:t>
        <a:bodyPr/>
        <a:lstStyle/>
        <a:p>
          <a:r>
            <a:rPr lang="th-TH" b="1" dirty="0" smtClean="0">
              <a:latin typeface="FreesiaUPC" pitchFamily="34" charset="-34"/>
              <a:cs typeface="FreesiaUPC" pitchFamily="34" charset="-34"/>
            </a:rPr>
            <a:t>ประกาศ</a:t>
          </a:r>
          <a:endParaRPr lang="th-TH" b="1" dirty="0">
            <a:latin typeface="FreesiaUPC" pitchFamily="34" charset="-34"/>
            <a:cs typeface="FreesiaUPC" pitchFamily="34" charset="-34"/>
          </a:endParaRPr>
        </a:p>
      </dgm:t>
    </dgm:pt>
    <dgm:pt modelId="{35B62DBD-8669-46D2-A38F-BF4A3C8E94E4}" type="parTrans" cxnId="{DD14F209-5394-424C-AEC4-0B9D9786A705}">
      <dgm:prSet/>
      <dgm:spPr/>
      <dgm:t>
        <a:bodyPr/>
        <a:lstStyle/>
        <a:p>
          <a:endParaRPr lang="th-TH"/>
        </a:p>
      </dgm:t>
    </dgm:pt>
    <dgm:pt modelId="{50163AB1-80FD-4814-A624-044DFFCE6B05}" type="sibTrans" cxnId="{DD14F209-5394-424C-AEC4-0B9D9786A705}">
      <dgm:prSet/>
      <dgm:spPr/>
      <dgm:t>
        <a:bodyPr/>
        <a:lstStyle/>
        <a:p>
          <a:endParaRPr lang="th-TH"/>
        </a:p>
      </dgm:t>
    </dgm:pt>
    <dgm:pt modelId="{D18B33D4-5E01-46F0-A5E7-6A71CD21C400}">
      <dgm:prSet phldrT="[Text]"/>
      <dgm:spPr>
        <a:solidFill>
          <a:srgbClr val="000066"/>
        </a:solidFill>
      </dgm:spPr>
      <dgm:t>
        <a:bodyPr/>
        <a:lstStyle/>
        <a:p>
          <a:r>
            <a:rPr lang="th-TH" b="1" dirty="0" smtClean="0">
              <a:latin typeface="FreesiaUPC" pitchFamily="34" charset="-34"/>
              <a:cs typeface="FreesiaUPC" pitchFamily="34" charset="-34"/>
            </a:rPr>
            <a:t>แถลงการณ์</a:t>
          </a:r>
          <a:endParaRPr lang="th-TH" b="1" dirty="0">
            <a:latin typeface="FreesiaUPC" pitchFamily="34" charset="-34"/>
            <a:cs typeface="FreesiaUPC" pitchFamily="34" charset="-34"/>
          </a:endParaRPr>
        </a:p>
      </dgm:t>
    </dgm:pt>
    <dgm:pt modelId="{B1AC3F02-04E3-4A78-BB66-159B88849CB3}" type="parTrans" cxnId="{DC301241-112E-44FD-B50F-0C9F7A58A701}">
      <dgm:prSet/>
      <dgm:spPr/>
      <dgm:t>
        <a:bodyPr/>
        <a:lstStyle/>
        <a:p>
          <a:endParaRPr lang="th-TH"/>
        </a:p>
      </dgm:t>
    </dgm:pt>
    <dgm:pt modelId="{7507C4F7-BBB0-434E-8288-D37FC8A30769}" type="sibTrans" cxnId="{DC301241-112E-44FD-B50F-0C9F7A58A701}">
      <dgm:prSet/>
      <dgm:spPr/>
      <dgm:t>
        <a:bodyPr/>
        <a:lstStyle/>
        <a:p>
          <a:endParaRPr lang="th-TH"/>
        </a:p>
      </dgm:t>
    </dgm:pt>
    <dgm:pt modelId="{B654A781-B1EA-4A5A-90FD-C241B8A0024E}">
      <dgm:prSet phldrT="[Text]"/>
      <dgm:spPr>
        <a:solidFill>
          <a:srgbClr val="663300"/>
        </a:solidFill>
      </dgm:spPr>
      <dgm:t>
        <a:bodyPr/>
        <a:lstStyle/>
        <a:p>
          <a:r>
            <a:rPr lang="th-TH" b="1" dirty="0" smtClean="0">
              <a:latin typeface="FreesiaUPC" pitchFamily="34" charset="-34"/>
              <a:cs typeface="FreesiaUPC" pitchFamily="34" charset="-34"/>
            </a:rPr>
            <a:t>ข่าว</a:t>
          </a:r>
          <a:endParaRPr lang="th-TH" b="1" dirty="0">
            <a:latin typeface="FreesiaUPC" pitchFamily="34" charset="-34"/>
            <a:cs typeface="FreesiaUPC" pitchFamily="34" charset="-34"/>
          </a:endParaRPr>
        </a:p>
      </dgm:t>
    </dgm:pt>
    <dgm:pt modelId="{4B6C28F3-CF1E-4C71-A9E5-A79C90408187}" type="parTrans" cxnId="{6FE89EF4-8136-4431-954A-8C56374B7C22}">
      <dgm:prSet/>
      <dgm:spPr/>
      <dgm:t>
        <a:bodyPr/>
        <a:lstStyle/>
        <a:p>
          <a:endParaRPr lang="th-TH"/>
        </a:p>
      </dgm:t>
    </dgm:pt>
    <dgm:pt modelId="{7F3FC056-B088-4063-AB6B-6294D0B23495}" type="sibTrans" cxnId="{6FE89EF4-8136-4431-954A-8C56374B7C22}">
      <dgm:prSet/>
      <dgm:spPr/>
      <dgm:t>
        <a:bodyPr/>
        <a:lstStyle/>
        <a:p>
          <a:endParaRPr lang="th-TH"/>
        </a:p>
      </dgm:t>
    </dgm:pt>
    <dgm:pt modelId="{3E05E733-5AC4-4247-8C96-96F23C189433}" type="pres">
      <dgm:prSet presAssocID="{F8680D43-31CC-45CE-ADC5-4AE4D17534F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B2550A8-75F1-463C-878E-E8012820999C}" type="pres">
      <dgm:prSet presAssocID="{F8680D43-31CC-45CE-ADC5-4AE4D17534FF}" presName="cycle" presStyleCnt="0"/>
      <dgm:spPr/>
    </dgm:pt>
    <dgm:pt modelId="{35469105-0996-42DE-9DE1-A601E3AA9E01}" type="pres">
      <dgm:prSet presAssocID="{F8680D43-31CC-45CE-ADC5-4AE4D17534FF}" presName="centerShape" presStyleCnt="0"/>
      <dgm:spPr/>
    </dgm:pt>
    <dgm:pt modelId="{706172F3-F523-47A4-B369-939CAAAC384F}" type="pres">
      <dgm:prSet presAssocID="{F8680D43-31CC-45CE-ADC5-4AE4D17534FF}" presName="connSite" presStyleLbl="node1" presStyleIdx="0" presStyleCnt="4"/>
      <dgm:spPr/>
    </dgm:pt>
    <dgm:pt modelId="{1F03581F-90EE-43C8-BEE8-DCF1245E287F}" type="pres">
      <dgm:prSet presAssocID="{F8680D43-31CC-45CE-ADC5-4AE4D17534FF}" presName="visible" presStyleLbl="node1" presStyleIdx="0" presStyleCnt="4"/>
      <dgm:spPr>
        <a:solidFill>
          <a:srgbClr val="336600"/>
        </a:solidFill>
      </dgm:spPr>
    </dgm:pt>
    <dgm:pt modelId="{7300B12F-ED8F-4085-A0A5-B5E79426CCBA}" type="pres">
      <dgm:prSet presAssocID="{35B62DBD-8669-46D2-A38F-BF4A3C8E94E4}" presName="Name25" presStyleLbl="parChTrans1D1" presStyleIdx="0" presStyleCnt="3"/>
      <dgm:spPr/>
      <dgm:t>
        <a:bodyPr/>
        <a:lstStyle/>
        <a:p>
          <a:endParaRPr lang="th-TH"/>
        </a:p>
      </dgm:t>
    </dgm:pt>
    <dgm:pt modelId="{D1B8178D-AF71-459C-B502-BA59D3D369EB}" type="pres">
      <dgm:prSet presAssocID="{D54E68BC-165A-4D35-A849-A4AF65EB6762}" presName="node" presStyleCnt="0"/>
      <dgm:spPr/>
    </dgm:pt>
    <dgm:pt modelId="{61508CE8-710A-4608-A80D-9E58194B639E}" type="pres">
      <dgm:prSet presAssocID="{D54E68BC-165A-4D35-A849-A4AF65EB6762}" presName="parentNode" presStyleLbl="node1" presStyleIdx="1" presStyleCnt="4" custScaleX="118759" custScaleY="11145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1D78558-57E0-4774-A4B9-4D7F1DFCE525}" type="pres">
      <dgm:prSet presAssocID="{D54E68BC-165A-4D35-A849-A4AF65EB676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3640760-3D4B-4F03-8AF2-8FF0E730753A}" type="pres">
      <dgm:prSet presAssocID="{B1AC3F02-04E3-4A78-BB66-159B88849CB3}" presName="Name25" presStyleLbl="parChTrans1D1" presStyleIdx="1" presStyleCnt="3"/>
      <dgm:spPr/>
      <dgm:t>
        <a:bodyPr/>
        <a:lstStyle/>
        <a:p>
          <a:endParaRPr lang="th-TH"/>
        </a:p>
      </dgm:t>
    </dgm:pt>
    <dgm:pt modelId="{FBA9B3CE-401C-4915-ACB4-F3615D23CF99}" type="pres">
      <dgm:prSet presAssocID="{D18B33D4-5E01-46F0-A5E7-6A71CD21C400}" presName="node" presStyleCnt="0"/>
      <dgm:spPr/>
    </dgm:pt>
    <dgm:pt modelId="{CE9F1717-00C8-4CC8-90B0-11F774B617FA}" type="pres">
      <dgm:prSet presAssocID="{D18B33D4-5E01-46F0-A5E7-6A71CD21C400}" presName="parentNode" presStyleLbl="node1" presStyleIdx="2" presStyleCnt="4" custScaleX="118759" custScaleY="11145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11BDA6B-E2F3-43C3-9EE3-C0EBEA212578}" type="pres">
      <dgm:prSet presAssocID="{D18B33D4-5E01-46F0-A5E7-6A71CD21C40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DE93961-4838-4E3A-A4F1-87E0DE143B18}" type="pres">
      <dgm:prSet presAssocID="{4B6C28F3-CF1E-4C71-A9E5-A79C90408187}" presName="Name25" presStyleLbl="parChTrans1D1" presStyleIdx="2" presStyleCnt="3"/>
      <dgm:spPr/>
      <dgm:t>
        <a:bodyPr/>
        <a:lstStyle/>
        <a:p>
          <a:endParaRPr lang="th-TH"/>
        </a:p>
      </dgm:t>
    </dgm:pt>
    <dgm:pt modelId="{C8A65545-DDD7-4295-9FE6-256998A068CC}" type="pres">
      <dgm:prSet presAssocID="{B654A781-B1EA-4A5A-90FD-C241B8A0024E}" presName="node" presStyleCnt="0"/>
      <dgm:spPr/>
    </dgm:pt>
    <dgm:pt modelId="{FD7F03B8-832E-4B04-898C-78A60F323432}" type="pres">
      <dgm:prSet presAssocID="{B654A781-B1EA-4A5A-90FD-C241B8A0024E}" presName="parentNode" presStyleLbl="node1" presStyleIdx="3" presStyleCnt="4" custScaleX="118759" custScaleY="11145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C270A9A-5FE8-44A8-ABBF-E3BA77D012E1}" type="pres">
      <dgm:prSet presAssocID="{B654A781-B1EA-4A5A-90FD-C241B8A0024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E55B809-8510-44A6-9A68-A2CC05AA6B1A}" type="presOf" srcId="{B654A781-B1EA-4A5A-90FD-C241B8A0024E}" destId="{FD7F03B8-832E-4B04-898C-78A60F323432}" srcOrd="0" destOrd="0" presId="urn:microsoft.com/office/officeart/2005/8/layout/radial2"/>
    <dgm:cxn modelId="{DC301241-112E-44FD-B50F-0C9F7A58A701}" srcId="{F8680D43-31CC-45CE-ADC5-4AE4D17534FF}" destId="{D18B33D4-5E01-46F0-A5E7-6A71CD21C400}" srcOrd="1" destOrd="0" parTransId="{B1AC3F02-04E3-4A78-BB66-159B88849CB3}" sibTransId="{7507C4F7-BBB0-434E-8288-D37FC8A30769}"/>
    <dgm:cxn modelId="{6FE89EF4-8136-4431-954A-8C56374B7C22}" srcId="{F8680D43-31CC-45CE-ADC5-4AE4D17534FF}" destId="{B654A781-B1EA-4A5A-90FD-C241B8A0024E}" srcOrd="2" destOrd="0" parTransId="{4B6C28F3-CF1E-4C71-A9E5-A79C90408187}" sibTransId="{7F3FC056-B088-4063-AB6B-6294D0B23495}"/>
    <dgm:cxn modelId="{D2DCCB15-134E-4789-87BA-840261AA8F42}" type="presOf" srcId="{35B62DBD-8669-46D2-A38F-BF4A3C8E94E4}" destId="{7300B12F-ED8F-4085-A0A5-B5E79426CCBA}" srcOrd="0" destOrd="0" presId="urn:microsoft.com/office/officeart/2005/8/layout/radial2"/>
    <dgm:cxn modelId="{ACBCB264-4D12-421B-B028-0B16244B14DC}" type="presOf" srcId="{F8680D43-31CC-45CE-ADC5-4AE4D17534FF}" destId="{3E05E733-5AC4-4247-8C96-96F23C189433}" srcOrd="0" destOrd="0" presId="urn:microsoft.com/office/officeart/2005/8/layout/radial2"/>
    <dgm:cxn modelId="{52268A1D-A2EC-4A65-ACB7-D1C4FFF30006}" type="presOf" srcId="{B1AC3F02-04E3-4A78-BB66-159B88849CB3}" destId="{E3640760-3D4B-4F03-8AF2-8FF0E730753A}" srcOrd="0" destOrd="0" presId="urn:microsoft.com/office/officeart/2005/8/layout/radial2"/>
    <dgm:cxn modelId="{FD929C10-EF0A-4FF3-B2E6-9B21466FEAD6}" type="presOf" srcId="{D18B33D4-5E01-46F0-A5E7-6A71CD21C400}" destId="{CE9F1717-00C8-4CC8-90B0-11F774B617FA}" srcOrd="0" destOrd="0" presId="urn:microsoft.com/office/officeart/2005/8/layout/radial2"/>
    <dgm:cxn modelId="{DD14F209-5394-424C-AEC4-0B9D9786A705}" srcId="{F8680D43-31CC-45CE-ADC5-4AE4D17534FF}" destId="{D54E68BC-165A-4D35-A849-A4AF65EB6762}" srcOrd="0" destOrd="0" parTransId="{35B62DBD-8669-46D2-A38F-BF4A3C8E94E4}" sibTransId="{50163AB1-80FD-4814-A624-044DFFCE6B05}"/>
    <dgm:cxn modelId="{9C06596A-3139-4D6B-8861-423BE1BD410F}" type="presOf" srcId="{4B6C28F3-CF1E-4C71-A9E5-A79C90408187}" destId="{2DE93961-4838-4E3A-A4F1-87E0DE143B18}" srcOrd="0" destOrd="0" presId="urn:microsoft.com/office/officeart/2005/8/layout/radial2"/>
    <dgm:cxn modelId="{FFD56D18-CDA7-48F3-8DE1-5A8E719BBB32}" type="presOf" srcId="{D54E68BC-165A-4D35-A849-A4AF65EB6762}" destId="{61508CE8-710A-4608-A80D-9E58194B639E}" srcOrd="0" destOrd="0" presId="urn:microsoft.com/office/officeart/2005/8/layout/radial2"/>
    <dgm:cxn modelId="{4C501695-68F2-4917-872A-C0EA63ACAB41}" type="presParOf" srcId="{3E05E733-5AC4-4247-8C96-96F23C189433}" destId="{4B2550A8-75F1-463C-878E-E8012820999C}" srcOrd="0" destOrd="0" presId="urn:microsoft.com/office/officeart/2005/8/layout/radial2"/>
    <dgm:cxn modelId="{2E3DC738-9992-42FB-8E30-A892C53BB84C}" type="presParOf" srcId="{4B2550A8-75F1-463C-878E-E8012820999C}" destId="{35469105-0996-42DE-9DE1-A601E3AA9E01}" srcOrd="0" destOrd="0" presId="urn:microsoft.com/office/officeart/2005/8/layout/radial2"/>
    <dgm:cxn modelId="{7C4B5455-7E7A-46F6-B850-6B64366A4389}" type="presParOf" srcId="{35469105-0996-42DE-9DE1-A601E3AA9E01}" destId="{706172F3-F523-47A4-B369-939CAAAC384F}" srcOrd="0" destOrd="0" presId="urn:microsoft.com/office/officeart/2005/8/layout/radial2"/>
    <dgm:cxn modelId="{B5472608-10C0-469D-A087-55C4DA0A39D5}" type="presParOf" srcId="{35469105-0996-42DE-9DE1-A601E3AA9E01}" destId="{1F03581F-90EE-43C8-BEE8-DCF1245E287F}" srcOrd="1" destOrd="0" presId="urn:microsoft.com/office/officeart/2005/8/layout/radial2"/>
    <dgm:cxn modelId="{24B32250-6D0A-4816-B99E-3D35972BEA83}" type="presParOf" srcId="{4B2550A8-75F1-463C-878E-E8012820999C}" destId="{7300B12F-ED8F-4085-A0A5-B5E79426CCBA}" srcOrd="1" destOrd="0" presId="urn:microsoft.com/office/officeart/2005/8/layout/radial2"/>
    <dgm:cxn modelId="{96AEB3FF-4B7D-4E6F-8BD0-EEF2261062B5}" type="presParOf" srcId="{4B2550A8-75F1-463C-878E-E8012820999C}" destId="{D1B8178D-AF71-459C-B502-BA59D3D369EB}" srcOrd="2" destOrd="0" presId="urn:microsoft.com/office/officeart/2005/8/layout/radial2"/>
    <dgm:cxn modelId="{454DDD85-2D0E-47B5-8886-00484BDA52DC}" type="presParOf" srcId="{D1B8178D-AF71-459C-B502-BA59D3D369EB}" destId="{61508CE8-710A-4608-A80D-9E58194B639E}" srcOrd="0" destOrd="0" presId="urn:microsoft.com/office/officeart/2005/8/layout/radial2"/>
    <dgm:cxn modelId="{9F4AEC42-2D79-4CCC-82A8-DCA86C3C6F65}" type="presParOf" srcId="{D1B8178D-AF71-459C-B502-BA59D3D369EB}" destId="{A1D78558-57E0-4774-A4B9-4D7F1DFCE525}" srcOrd="1" destOrd="0" presId="urn:microsoft.com/office/officeart/2005/8/layout/radial2"/>
    <dgm:cxn modelId="{E35783FC-CD0C-446D-9C2A-532B6C628A87}" type="presParOf" srcId="{4B2550A8-75F1-463C-878E-E8012820999C}" destId="{E3640760-3D4B-4F03-8AF2-8FF0E730753A}" srcOrd="3" destOrd="0" presId="urn:microsoft.com/office/officeart/2005/8/layout/radial2"/>
    <dgm:cxn modelId="{90D7C925-A0D7-46E7-95D8-A7D2852CC18B}" type="presParOf" srcId="{4B2550A8-75F1-463C-878E-E8012820999C}" destId="{FBA9B3CE-401C-4915-ACB4-F3615D23CF99}" srcOrd="4" destOrd="0" presId="urn:microsoft.com/office/officeart/2005/8/layout/radial2"/>
    <dgm:cxn modelId="{D9E335BF-4A11-4DFD-B88E-86418C84EA8C}" type="presParOf" srcId="{FBA9B3CE-401C-4915-ACB4-F3615D23CF99}" destId="{CE9F1717-00C8-4CC8-90B0-11F774B617FA}" srcOrd="0" destOrd="0" presId="urn:microsoft.com/office/officeart/2005/8/layout/radial2"/>
    <dgm:cxn modelId="{A33A1CE1-68CF-4543-B390-BAF524763379}" type="presParOf" srcId="{FBA9B3CE-401C-4915-ACB4-F3615D23CF99}" destId="{A11BDA6B-E2F3-43C3-9EE3-C0EBEA212578}" srcOrd="1" destOrd="0" presId="urn:microsoft.com/office/officeart/2005/8/layout/radial2"/>
    <dgm:cxn modelId="{B59460B0-5C6D-47EE-95B2-393A01920ABF}" type="presParOf" srcId="{4B2550A8-75F1-463C-878E-E8012820999C}" destId="{2DE93961-4838-4E3A-A4F1-87E0DE143B18}" srcOrd="5" destOrd="0" presId="urn:microsoft.com/office/officeart/2005/8/layout/radial2"/>
    <dgm:cxn modelId="{307C9695-E758-474E-9795-519CB31821C9}" type="presParOf" srcId="{4B2550A8-75F1-463C-878E-E8012820999C}" destId="{C8A65545-DDD7-4295-9FE6-256998A068CC}" srcOrd="6" destOrd="0" presId="urn:microsoft.com/office/officeart/2005/8/layout/radial2"/>
    <dgm:cxn modelId="{0C7D8AA3-3209-4634-8708-7ED65B6EF8F2}" type="presParOf" srcId="{C8A65545-DDD7-4295-9FE6-256998A068CC}" destId="{FD7F03B8-832E-4B04-898C-78A60F323432}" srcOrd="0" destOrd="0" presId="urn:microsoft.com/office/officeart/2005/8/layout/radial2"/>
    <dgm:cxn modelId="{C42C8F57-E4B4-4BC3-8FD0-49117B89632E}" type="presParOf" srcId="{C8A65545-DDD7-4295-9FE6-256998A068CC}" destId="{AC270A9A-5FE8-44A8-ABBF-E3BA77D012E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236538" indent="0">
            <a:lnSpc>
              <a:spcPct val="150000"/>
            </a:lnSpc>
          </a:pP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บรรดาข้อความที่ทางราชการประกาศหรือชี้แจงให้ทราบ หรือแนะแนวทางปฏิบัติ  ใช้กระดาษตราครุฑ</a:t>
          </a:r>
          <a:endParaRPr lang="th-TH" sz="32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9FB1213-8811-4974-8EC9-4E9AC256516E}" type="presOf" srcId="{03BF2E24-7ECA-41D5-9377-AEFD30C8B184}" destId="{A3CFC66B-920D-4453-BC95-FE7DE0274DC4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51D7043C-431E-419F-B4F7-F93401AC3D08}" type="presOf" srcId="{A7042D1D-D462-46CC-83B5-D25FE1AE58B7}" destId="{E693EC30-1656-4204-A72B-ED03A3135893}" srcOrd="0" destOrd="0" presId="urn:microsoft.com/office/officeart/2005/8/layout/vList2"/>
    <dgm:cxn modelId="{431E622E-3292-4350-AD22-F8D2F870FB86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346075" indent="0">
            <a:lnSpc>
              <a:spcPct val="150000"/>
            </a:lnSpc>
          </a:pP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บรรดาข้อความที่ทางราชการแถลงเพื่อทำความเข้าใจ</a:t>
          </a:r>
          <a:b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ในกิจกรรมของทางราชการ หรือเหตุการณ์หรือกรณีใดๆให้ทราบชัดเจนโดยทั่วกัน  ใช้กระดาษตราครุฑ</a:t>
          </a:r>
          <a:endParaRPr lang="th-TH" sz="32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5E68CF7A-67FA-426A-8131-2DDDB058D11A}" type="presOf" srcId="{03BF2E24-7ECA-41D5-9377-AEFD30C8B184}" destId="{A3CFC66B-920D-4453-BC95-FE7DE0274DC4}" srcOrd="0" destOrd="0" presId="urn:microsoft.com/office/officeart/2005/8/layout/vList2"/>
    <dgm:cxn modelId="{CBD8A798-4EFE-4550-B442-CA79F8C0DC37}" type="presOf" srcId="{A7042D1D-D462-46CC-83B5-D25FE1AE58B7}" destId="{E693EC30-1656-4204-A72B-ED03A3135893}" srcOrd="0" destOrd="0" presId="urn:microsoft.com/office/officeart/2005/8/layout/vList2"/>
    <dgm:cxn modelId="{241C6741-6B54-4BFA-980D-FB52B8A0D295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236538" indent="0">
            <a:lnSpc>
              <a:spcPct val="150000"/>
            </a:lnSpc>
          </a:pPr>
          <a:r>
            <a:rPr lang="th-TH" sz="32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บรรดาข้อความที่ทางราชการเห็นสมควรเผยแพร่ให้ทราบ</a:t>
          </a:r>
          <a:endParaRPr lang="th-TH" sz="32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5CC1C05-55A3-49FA-871B-DD3E1F90A225}" type="presOf" srcId="{03BF2E24-7ECA-41D5-9377-AEFD30C8B184}" destId="{A3CFC66B-920D-4453-BC95-FE7DE0274DC4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96AED249-A3EA-4E34-AD5F-84778F0F9345}" type="presOf" srcId="{A7042D1D-D462-46CC-83B5-D25FE1AE58B7}" destId="{E693EC30-1656-4204-A72B-ED03A3135893}" srcOrd="0" destOrd="0" presId="urn:microsoft.com/office/officeart/2005/8/layout/vList2"/>
    <dgm:cxn modelId="{9A3882BC-286C-404F-8E98-FF5B41138F3F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E791457-569E-49CD-ADCB-9B1607815473}" type="doc">
      <dgm:prSet loTypeId="urn:microsoft.com/office/officeart/2005/8/layout/pyramid2" loCatId="pyramid" qsTypeId="urn:microsoft.com/office/officeart/2005/8/quickstyle/simple1" qsCatId="simple" csTypeId="urn:microsoft.com/office/officeart/2005/8/colors/accent3_2" csCatId="accent3" phldr="1"/>
      <dgm:spPr/>
    </dgm:pt>
    <dgm:pt modelId="{A6139365-446A-4A80-AEF5-F3BA9B353D15}">
      <dgm:prSet phldrT="[Text]"/>
      <dgm:spPr/>
      <dgm:t>
        <a:bodyPr/>
        <a:lstStyle/>
        <a:p>
          <a:r>
            <a:rPr lang="th-TH" b="1" smtClean="0">
              <a:solidFill>
                <a:srgbClr val="008000"/>
              </a:solidFill>
              <a:latin typeface="FreesiaUPC" pitchFamily="34" charset="-34"/>
              <a:cs typeface="FreesiaUPC" pitchFamily="34" charset="-34"/>
            </a:rPr>
            <a:t>1. หนังสือรับรอง</a:t>
          </a:r>
          <a:endParaRPr lang="th-TH" b="1" dirty="0">
            <a:solidFill>
              <a:srgbClr val="008000"/>
            </a:solidFill>
            <a:latin typeface="FreesiaUPC" pitchFamily="34" charset="-34"/>
            <a:cs typeface="FreesiaUPC" pitchFamily="34" charset="-34"/>
          </a:endParaRPr>
        </a:p>
      </dgm:t>
    </dgm:pt>
    <dgm:pt modelId="{C9817351-E5C7-4121-94D3-50884A5F3825}" type="parTrans" cxnId="{C035E1AE-1F52-40A4-B858-30FADE68E9E8}">
      <dgm:prSet/>
      <dgm:spPr/>
      <dgm:t>
        <a:bodyPr/>
        <a:lstStyle/>
        <a:p>
          <a:endParaRPr lang="th-TH"/>
        </a:p>
      </dgm:t>
    </dgm:pt>
    <dgm:pt modelId="{17C15807-6404-4FE2-AFB7-F8A355826D05}" type="sibTrans" cxnId="{C035E1AE-1F52-40A4-B858-30FADE68E9E8}">
      <dgm:prSet/>
      <dgm:spPr/>
      <dgm:t>
        <a:bodyPr/>
        <a:lstStyle/>
        <a:p>
          <a:endParaRPr lang="th-TH"/>
        </a:p>
      </dgm:t>
    </dgm:pt>
    <dgm:pt modelId="{7F22B5B2-3994-499F-BE0C-1D2B254904B9}">
      <dgm:prSet phldrT="[Text]"/>
      <dgm:spPr/>
      <dgm:t>
        <a:bodyPr/>
        <a:lstStyle/>
        <a:p>
          <a:r>
            <a:rPr lang="th-TH" b="1" smtClean="0">
              <a:solidFill>
                <a:srgbClr val="9900CC"/>
              </a:solidFill>
              <a:latin typeface="FreesiaUPC" pitchFamily="34" charset="-34"/>
              <a:cs typeface="FreesiaUPC" pitchFamily="34" charset="-34"/>
            </a:rPr>
            <a:t>2. รายงานการประชุม</a:t>
          </a:r>
          <a:endParaRPr lang="th-TH" b="1" dirty="0">
            <a:solidFill>
              <a:srgbClr val="9900CC"/>
            </a:solidFill>
            <a:latin typeface="FreesiaUPC" pitchFamily="34" charset="-34"/>
            <a:cs typeface="FreesiaUPC" pitchFamily="34" charset="-34"/>
          </a:endParaRPr>
        </a:p>
      </dgm:t>
    </dgm:pt>
    <dgm:pt modelId="{7D0D5DBA-09D5-453F-9270-144338AED4C9}" type="parTrans" cxnId="{F441BE63-EDD1-425B-94A5-9132C2F85ED9}">
      <dgm:prSet/>
      <dgm:spPr/>
      <dgm:t>
        <a:bodyPr/>
        <a:lstStyle/>
        <a:p>
          <a:endParaRPr lang="th-TH"/>
        </a:p>
      </dgm:t>
    </dgm:pt>
    <dgm:pt modelId="{3218A93A-158E-41FC-A55E-C7114E7D82DA}" type="sibTrans" cxnId="{F441BE63-EDD1-425B-94A5-9132C2F85ED9}">
      <dgm:prSet/>
      <dgm:spPr/>
      <dgm:t>
        <a:bodyPr/>
        <a:lstStyle/>
        <a:p>
          <a:endParaRPr lang="th-TH"/>
        </a:p>
      </dgm:t>
    </dgm:pt>
    <dgm:pt modelId="{CB48DA0B-1C45-48C9-839D-7BAA90FBE917}">
      <dgm:prSet phldrT="[Text]"/>
      <dgm:spPr/>
      <dgm:t>
        <a:bodyPr/>
        <a:lstStyle/>
        <a:p>
          <a:r>
            <a:rPr lang="th-TH" b="1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rPr>
            <a:t>3. บันทึก</a:t>
          </a:r>
          <a:endParaRPr lang="th-TH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9481EC43-E18D-449B-B64B-37E5BEF9A394}" type="parTrans" cxnId="{183188B3-9ACF-44C2-BD8F-5EB8A5903C1A}">
      <dgm:prSet/>
      <dgm:spPr/>
      <dgm:t>
        <a:bodyPr/>
        <a:lstStyle/>
        <a:p>
          <a:endParaRPr lang="th-TH"/>
        </a:p>
      </dgm:t>
    </dgm:pt>
    <dgm:pt modelId="{D77BC680-10C6-4BEE-88C1-615E94437CAB}" type="sibTrans" cxnId="{183188B3-9ACF-44C2-BD8F-5EB8A5903C1A}">
      <dgm:prSet/>
      <dgm:spPr/>
      <dgm:t>
        <a:bodyPr/>
        <a:lstStyle/>
        <a:p>
          <a:endParaRPr lang="th-TH"/>
        </a:p>
      </dgm:t>
    </dgm:pt>
    <dgm:pt modelId="{0AE95362-A4DD-4468-8F6A-154A74B6DDEB}">
      <dgm:prSet phldrT="[Text]"/>
      <dgm:spPr/>
      <dgm:t>
        <a:bodyPr/>
        <a:lstStyle/>
        <a:p>
          <a:r>
            <a:rPr lang="th-TH" b="1" dirty="0" smtClean="0">
              <a:solidFill>
                <a:srgbClr val="663300"/>
              </a:solidFill>
              <a:latin typeface="FreesiaUPC" pitchFamily="34" charset="-34"/>
              <a:cs typeface="FreesiaUPC" pitchFamily="34" charset="-34"/>
            </a:rPr>
            <a:t>4. หนังสืออื่น</a:t>
          </a:r>
          <a:endParaRPr lang="th-TH" b="1" dirty="0">
            <a:solidFill>
              <a:srgbClr val="663300"/>
            </a:solidFill>
            <a:latin typeface="FreesiaUPC" pitchFamily="34" charset="-34"/>
            <a:cs typeface="FreesiaUPC" pitchFamily="34" charset="-34"/>
          </a:endParaRPr>
        </a:p>
      </dgm:t>
    </dgm:pt>
    <dgm:pt modelId="{2F73237C-FD20-45F9-9104-AEED87F8E44F}" type="parTrans" cxnId="{D64A736B-5ADC-4EA5-9760-D1F639E152D2}">
      <dgm:prSet/>
      <dgm:spPr/>
      <dgm:t>
        <a:bodyPr/>
        <a:lstStyle/>
        <a:p>
          <a:endParaRPr lang="th-TH"/>
        </a:p>
      </dgm:t>
    </dgm:pt>
    <dgm:pt modelId="{2B815A98-8C7E-4C69-965E-678389E56282}" type="sibTrans" cxnId="{D64A736B-5ADC-4EA5-9760-D1F639E152D2}">
      <dgm:prSet/>
      <dgm:spPr/>
      <dgm:t>
        <a:bodyPr/>
        <a:lstStyle/>
        <a:p>
          <a:endParaRPr lang="th-TH"/>
        </a:p>
      </dgm:t>
    </dgm:pt>
    <dgm:pt modelId="{77F8D9A4-15B4-4F1D-88A2-7BA43EE9F348}" type="pres">
      <dgm:prSet presAssocID="{0E791457-569E-49CD-ADCB-9B1607815473}" presName="compositeShape" presStyleCnt="0">
        <dgm:presLayoutVars>
          <dgm:dir/>
          <dgm:resizeHandles/>
        </dgm:presLayoutVars>
      </dgm:prSet>
      <dgm:spPr/>
    </dgm:pt>
    <dgm:pt modelId="{18B4C5EA-9FB9-46B6-A726-A18496A335AE}" type="pres">
      <dgm:prSet presAssocID="{0E791457-569E-49CD-ADCB-9B1607815473}" presName="pyramid" presStyleLbl="node1" presStyleIdx="0" presStyleCnt="1" custAng="5400000" custLinFactNeighborX="-11059" custLinFactNeighborY="-782"/>
      <dgm:spPr/>
    </dgm:pt>
    <dgm:pt modelId="{2BE4D493-AB50-455C-8323-3B03B455E43F}" type="pres">
      <dgm:prSet presAssocID="{0E791457-569E-49CD-ADCB-9B1607815473}" presName="theList" presStyleCnt="0"/>
      <dgm:spPr/>
    </dgm:pt>
    <dgm:pt modelId="{71D2C12A-737C-4401-876F-3138A58E5E9F}" type="pres">
      <dgm:prSet presAssocID="{A6139365-446A-4A80-AEF5-F3BA9B353D15}" presName="aNode" presStyleLbl="fgAcc1" presStyleIdx="0" presStyleCnt="4" custLinFactNeighborX="25798" custLinFactNeighborY="-35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B027C69-1F5C-443C-9B39-0B4916CFB5BF}" type="pres">
      <dgm:prSet presAssocID="{A6139365-446A-4A80-AEF5-F3BA9B353D15}" presName="aSpace" presStyleCnt="0"/>
      <dgm:spPr/>
    </dgm:pt>
    <dgm:pt modelId="{B3B7E549-B01E-4D03-BAA7-1EEEECCD2CE1}" type="pres">
      <dgm:prSet presAssocID="{7F22B5B2-3994-499F-BE0C-1D2B254904B9}" presName="aNode" presStyleLbl="fgAcc1" presStyleIdx="1" presStyleCnt="4" custLinFactNeighborX="26105" custLinFactNeighborY="3966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737161C-6089-4420-BB50-EAAC1713419A}" type="pres">
      <dgm:prSet presAssocID="{7F22B5B2-3994-499F-BE0C-1D2B254904B9}" presName="aSpace" presStyleCnt="0"/>
      <dgm:spPr/>
    </dgm:pt>
    <dgm:pt modelId="{2A0ED977-F689-4373-BC37-EE06EAC2D8AC}" type="pres">
      <dgm:prSet presAssocID="{CB48DA0B-1C45-48C9-839D-7BAA90FBE917}" presName="aNode" presStyleLbl="fgAcc1" presStyleIdx="2" presStyleCnt="4" custLinFactNeighborX="25798" custLinFactNeighborY="489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03C9401-A36A-429D-9779-3E624275CE1E}" type="pres">
      <dgm:prSet presAssocID="{CB48DA0B-1C45-48C9-839D-7BAA90FBE917}" presName="aSpace" presStyleCnt="0"/>
      <dgm:spPr/>
    </dgm:pt>
    <dgm:pt modelId="{5130F80C-8E40-4096-968C-4FE14B586194}" type="pres">
      <dgm:prSet presAssocID="{0AE95362-A4DD-4468-8F6A-154A74B6DDEB}" presName="aNode" presStyleLbl="fgAcc1" presStyleIdx="3" presStyleCnt="4" custLinFactNeighborX="25798" custLinFactNeighborY="8680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B43DE6F-B4B5-4565-98AE-E241B85A86A8}" type="pres">
      <dgm:prSet presAssocID="{0AE95362-A4DD-4468-8F6A-154A74B6DDEB}" presName="aSpace" presStyleCnt="0"/>
      <dgm:spPr/>
    </dgm:pt>
  </dgm:ptLst>
  <dgm:cxnLst>
    <dgm:cxn modelId="{21C352D5-60B0-4B1F-904C-4B8483B4F0D9}" type="presOf" srcId="{0AE95362-A4DD-4468-8F6A-154A74B6DDEB}" destId="{5130F80C-8E40-4096-968C-4FE14B586194}" srcOrd="0" destOrd="0" presId="urn:microsoft.com/office/officeart/2005/8/layout/pyramid2"/>
    <dgm:cxn modelId="{E1BE5381-C72F-4DF8-86D5-6E79A0CD566D}" type="presOf" srcId="{0E791457-569E-49CD-ADCB-9B1607815473}" destId="{77F8D9A4-15B4-4F1D-88A2-7BA43EE9F348}" srcOrd="0" destOrd="0" presId="urn:microsoft.com/office/officeart/2005/8/layout/pyramid2"/>
    <dgm:cxn modelId="{EE5077BD-153F-4BB2-A902-3D1B11BE9840}" type="presOf" srcId="{CB48DA0B-1C45-48C9-839D-7BAA90FBE917}" destId="{2A0ED977-F689-4373-BC37-EE06EAC2D8AC}" srcOrd="0" destOrd="0" presId="urn:microsoft.com/office/officeart/2005/8/layout/pyramid2"/>
    <dgm:cxn modelId="{D64A736B-5ADC-4EA5-9760-D1F639E152D2}" srcId="{0E791457-569E-49CD-ADCB-9B1607815473}" destId="{0AE95362-A4DD-4468-8F6A-154A74B6DDEB}" srcOrd="3" destOrd="0" parTransId="{2F73237C-FD20-45F9-9104-AEED87F8E44F}" sibTransId="{2B815A98-8C7E-4C69-965E-678389E56282}"/>
    <dgm:cxn modelId="{C035E1AE-1F52-40A4-B858-30FADE68E9E8}" srcId="{0E791457-569E-49CD-ADCB-9B1607815473}" destId="{A6139365-446A-4A80-AEF5-F3BA9B353D15}" srcOrd="0" destOrd="0" parTransId="{C9817351-E5C7-4121-94D3-50884A5F3825}" sibTransId="{17C15807-6404-4FE2-AFB7-F8A355826D05}"/>
    <dgm:cxn modelId="{76F094BE-55B0-435F-B4A0-531A59B4D60E}" type="presOf" srcId="{7F22B5B2-3994-499F-BE0C-1D2B254904B9}" destId="{B3B7E549-B01E-4D03-BAA7-1EEEECCD2CE1}" srcOrd="0" destOrd="0" presId="urn:microsoft.com/office/officeart/2005/8/layout/pyramid2"/>
    <dgm:cxn modelId="{183188B3-9ACF-44C2-BD8F-5EB8A5903C1A}" srcId="{0E791457-569E-49CD-ADCB-9B1607815473}" destId="{CB48DA0B-1C45-48C9-839D-7BAA90FBE917}" srcOrd="2" destOrd="0" parTransId="{9481EC43-E18D-449B-B64B-37E5BEF9A394}" sibTransId="{D77BC680-10C6-4BEE-88C1-615E94437CAB}"/>
    <dgm:cxn modelId="{A8A7BD9D-40A4-4062-B12D-B9977CE0F3D7}" type="presOf" srcId="{A6139365-446A-4A80-AEF5-F3BA9B353D15}" destId="{71D2C12A-737C-4401-876F-3138A58E5E9F}" srcOrd="0" destOrd="0" presId="urn:microsoft.com/office/officeart/2005/8/layout/pyramid2"/>
    <dgm:cxn modelId="{F441BE63-EDD1-425B-94A5-9132C2F85ED9}" srcId="{0E791457-569E-49CD-ADCB-9B1607815473}" destId="{7F22B5B2-3994-499F-BE0C-1D2B254904B9}" srcOrd="1" destOrd="0" parTransId="{7D0D5DBA-09D5-453F-9270-144338AED4C9}" sibTransId="{3218A93A-158E-41FC-A55E-C7114E7D82DA}"/>
    <dgm:cxn modelId="{70DF5FC4-6889-42AF-BEA3-375F9CD439C6}" type="presParOf" srcId="{77F8D9A4-15B4-4F1D-88A2-7BA43EE9F348}" destId="{18B4C5EA-9FB9-46B6-A726-A18496A335AE}" srcOrd="0" destOrd="0" presId="urn:microsoft.com/office/officeart/2005/8/layout/pyramid2"/>
    <dgm:cxn modelId="{A227BB8F-2076-4AC2-8F9C-41FE3E80220F}" type="presParOf" srcId="{77F8D9A4-15B4-4F1D-88A2-7BA43EE9F348}" destId="{2BE4D493-AB50-455C-8323-3B03B455E43F}" srcOrd="1" destOrd="0" presId="urn:microsoft.com/office/officeart/2005/8/layout/pyramid2"/>
    <dgm:cxn modelId="{F0526E99-9BF3-4A2D-BD23-245D73F337EB}" type="presParOf" srcId="{2BE4D493-AB50-455C-8323-3B03B455E43F}" destId="{71D2C12A-737C-4401-876F-3138A58E5E9F}" srcOrd="0" destOrd="0" presId="urn:microsoft.com/office/officeart/2005/8/layout/pyramid2"/>
    <dgm:cxn modelId="{52404E48-473D-4DBD-924F-9B5147B91291}" type="presParOf" srcId="{2BE4D493-AB50-455C-8323-3B03B455E43F}" destId="{0B027C69-1F5C-443C-9B39-0B4916CFB5BF}" srcOrd="1" destOrd="0" presId="urn:microsoft.com/office/officeart/2005/8/layout/pyramid2"/>
    <dgm:cxn modelId="{1C2C2C28-1F1C-4FBA-80A5-6CF6920C2F26}" type="presParOf" srcId="{2BE4D493-AB50-455C-8323-3B03B455E43F}" destId="{B3B7E549-B01E-4D03-BAA7-1EEEECCD2CE1}" srcOrd="2" destOrd="0" presId="urn:microsoft.com/office/officeart/2005/8/layout/pyramid2"/>
    <dgm:cxn modelId="{13B8DDED-54FB-418F-8806-24EB3153C159}" type="presParOf" srcId="{2BE4D493-AB50-455C-8323-3B03B455E43F}" destId="{0737161C-6089-4420-BB50-EAAC1713419A}" srcOrd="3" destOrd="0" presId="urn:microsoft.com/office/officeart/2005/8/layout/pyramid2"/>
    <dgm:cxn modelId="{14A38472-C4C6-467F-930D-E22002B0C540}" type="presParOf" srcId="{2BE4D493-AB50-455C-8323-3B03B455E43F}" destId="{2A0ED977-F689-4373-BC37-EE06EAC2D8AC}" srcOrd="4" destOrd="0" presId="urn:microsoft.com/office/officeart/2005/8/layout/pyramid2"/>
    <dgm:cxn modelId="{30906F65-6175-4919-84EA-16A576A0E8FC}" type="presParOf" srcId="{2BE4D493-AB50-455C-8323-3B03B455E43F}" destId="{103C9401-A36A-429D-9779-3E624275CE1E}" srcOrd="5" destOrd="0" presId="urn:microsoft.com/office/officeart/2005/8/layout/pyramid2"/>
    <dgm:cxn modelId="{9F563935-6394-4D1F-A9CA-BFDD7B033479}" type="presParOf" srcId="{2BE4D493-AB50-455C-8323-3B03B455E43F}" destId="{5130F80C-8E40-4096-968C-4FE14B586194}" srcOrd="6" destOrd="0" presId="urn:microsoft.com/office/officeart/2005/8/layout/pyramid2"/>
    <dgm:cxn modelId="{B682C6D7-AAF9-4CAD-9D4B-7C82852D969B}" type="presParOf" srcId="{2BE4D493-AB50-455C-8323-3B03B455E43F}" destId="{CB43DE6F-B4B5-4565-98AE-E241B85A86A8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7042D1D-D462-46CC-83B5-D25FE1AE58B7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th-TH"/>
        </a:p>
      </dgm:t>
    </dgm:pt>
    <dgm:pt modelId="{03BF2E24-7ECA-41D5-9377-AEFD30C8B18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169863" indent="0">
            <a:lnSpc>
              <a:spcPct val="150000"/>
            </a:lnSpc>
          </a:pPr>
          <a:r>
            <a:rPr lang="th-TH" sz="3000" b="1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หนังสือที่ส่วนราชการออกให้เพื่อรับรองแก่บุคคล นิติบุคคล หรือหน่วยงาน เพื่อวัตถุประสงค์อย่างหนึ่งอย่างใดให้ปรากฏแก่บุคคลโดยทั่วไปไม่จำเพาะเจาะจง ใช้กระดาษตราครุฑ</a:t>
          </a:r>
          <a:endParaRPr lang="th-TH" sz="3000" b="1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gm:t>
    </dgm:pt>
    <dgm:pt modelId="{2C792210-445D-4BB7-B478-7FB2DD8BDC52}" type="par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A1115C98-8932-4A2C-AA7A-C1C0ED0185BD}" type="sibTrans" cxnId="{61FDE48C-B8F1-434B-BB76-79821964DD38}">
      <dgm:prSet/>
      <dgm:spPr/>
      <dgm:t>
        <a:bodyPr/>
        <a:lstStyle/>
        <a:p>
          <a:endParaRPr lang="th-TH">
            <a:solidFill>
              <a:srgbClr val="0000FF"/>
            </a:solidFill>
          </a:endParaRPr>
        </a:p>
      </dgm:t>
    </dgm:pt>
    <dgm:pt modelId="{E693EC30-1656-4204-A72B-ED03A3135893}" type="pres">
      <dgm:prSet presAssocID="{A7042D1D-D462-46CC-83B5-D25FE1AE58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3CFC66B-920D-4453-BC95-FE7DE0274DC4}" type="pres">
      <dgm:prSet presAssocID="{03BF2E24-7ECA-41D5-9377-AEFD30C8B184}" presName="parentText" presStyleLbl="node1" presStyleIdx="0" presStyleCnt="1" custScaleY="632744" custLinFactNeighborX="-763" custLinFactNeighborY="2615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2D053D4-346D-49EE-B049-8622B9B81F66}" type="presOf" srcId="{A7042D1D-D462-46CC-83B5-D25FE1AE58B7}" destId="{E693EC30-1656-4204-A72B-ED03A3135893}" srcOrd="0" destOrd="0" presId="urn:microsoft.com/office/officeart/2005/8/layout/vList2"/>
    <dgm:cxn modelId="{61FDE48C-B8F1-434B-BB76-79821964DD38}" srcId="{A7042D1D-D462-46CC-83B5-D25FE1AE58B7}" destId="{03BF2E24-7ECA-41D5-9377-AEFD30C8B184}" srcOrd="0" destOrd="0" parTransId="{2C792210-445D-4BB7-B478-7FB2DD8BDC52}" sibTransId="{A1115C98-8932-4A2C-AA7A-C1C0ED0185BD}"/>
    <dgm:cxn modelId="{3ED585D1-8541-43A3-9580-406CDF919A39}" type="presOf" srcId="{03BF2E24-7ECA-41D5-9377-AEFD30C8B184}" destId="{A3CFC66B-920D-4453-BC95-FE7DE0274DC4}" srcOrd="0" destOrd="0" presId="urn:microsoft.com/office/officeart/2005/8/layout/vList2"/>
    <dgm:cxn modelId="{8E864523-315C-46CC-B927-954A278765EB}" type="presParOf" srcId="{E693EC30-1656-4204-A72B-ED03A3135893}" destId="{A3CFC66B-920D-4453-BC95-FE7DE0274D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98493"/>
          <a:ext cx="8026755" cy="2416106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173038" lvl="0" indent="0" algn="l" defTabSz="1600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บรรดาข้อความที่ผู้บังคับบัญชาสั่งการให้ปฏิบัติโดยชอบด้วยกฎหมาย ใช้กระดาษตราครุฑ</a:t>
          </a:r>
          <a:endParaRPr lang="th-TH" sz="36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17945" y="216438"/>
        <a:ext cx="7790865" cy="21802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3795"/>
          <a:ext cx="7512050" cy="388240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173038" lvl="0" indent="0" algn="l" defTabSz="1244600">
            <a:lnSpc>
              <a:spcPct val="150000"/>
            </a:lnSpc>
            <a:spcBef>
              <a:spcPct val="0"/>
            </a:spcBef>
            <a:spcAft>
              <a:spcPts val="600"/>
            </a:spcAft>
            <a:tabLst/>
          </a:pPr>
          <a:r>
            <a:rPr lang="th-TH" sz="28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ข้อความซึ่งผู้ใต้บังคับบัญชาเสนอต่อผู้บังคับบัญชา หรือผู้บังคับบัญชาสั่งการแก่ผู้ใต้บังคับบัญชา  หรือข้อความที่เจ้าหน้าที่หรือหน่วยงานระดับต่ำกว่าส่วนราชการระดับกรมติดต่อกันในการปฏิบัติราชการ  โดยปกติให้ใช้กระดาษ</a:t>
          </a:r>
          <a:br>
            <a:rPr lang="th-TH" sz="28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</a:br>
          <a:r>
            <a:rPr lang="th-TH" sz="28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บันทึกข้อความ</a:t>
          </a:r>
          <a:endParaRPr lang="th-TH" sz="28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89523" y="193318"/>
        <a:ext cx="7133004" cy="350335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3795"/>
          <a:ext cx="7594600" cy="388240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50000"/>
            </a:lnSpc>
            <a:spcBef>
              <a:spcPct val="0"/>
            </a:spcBef>
            <a:spcAft>
              <a:spcPts val="600"/>
            </a:spcAft>
            <a:tabLst/>
          </a:pPr>
          <a:r>
            <a:rPr lang="th-TH" sz="24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หนังสือหรือเอกสารอื่นใดที่เกิดขึ้นเนื่องจากการปฏิบัติงานของเจ้าหน้าที่เพื่อเป็นหลักฐานในราชการ  ซึ่งรวมถึงภาพถ่าย  ฟิล์ม  แถบบันทึกเสียง แถบบันทึกภาพ  และสื่อกลางบันทึกข้อมูลด้วย  หรือหนังสือของบุคคลภายนอก ที่ยื่นต่อเจ้าหน้าที่  และเจ้าหน้าที่ได้รับเข้าทะเบียนรับหนังสือของทางราชการแล้ว  เช่น โฉนด แผนที่ แบบ แผนผัง สัญญา หลักฐานการสืบสวนและสอบสวน และคำร้อง เป็นต้น</a:t>
          </a:r>
        </a:p>
      </dsp:txBody>
      <dsp:txXfrm>
        <a:off x="189523" y="193318"/>
        <a:ext cx="7215554" cy="35033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2454"/>
          <a:ext cx="8109305" cy="251214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173038" lvl="0" indent="0" algn="l" defTabSz="1600200">
            <a:lnSpc>
              <a:spcPct val="15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th-TH" sz="36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บรรดาข้อความที่ผู้มีอำนาจหน้าที่ได้วางไว้  โดยจะอาศัยอำนาจของกฎหมายหรือไม่ก็ได้  เพื่อถือเป็นหลักปฏิบัติงานเป็นการประจำ ใช้กระดาษตราครุฑ</a:t>
          </a:r>
          <a:endParaRPr lang="th-TH" sz="36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22633" y="125087"/>
        <a:ext cx="7864039" cy="22668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2455"/>
          <a:ext cx="7933886" cy="251214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36538" lvl="0" indent="0" algn="l" defTabSz="1422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บรรดาข้อความที่ผู้มีอำนาจกำหนดให้ใช้โดยอาศัยอำนาจของกฎหมายที่บัญญัติให้กระทำ</a:t>
          </a:r>
          <a:r>
            <a:rPr lang="th-TH" sz="3200" b="1" kern="120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ได้   ใช้</a:t>
          </a: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กระดาษตราครุฑ</a:t>
          </a:r>
          <a:endParaRPr lang="th-TH" sz="32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22633" y="125088"/>
        <a:ext cx="7688620" cy="22668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93961-4838-4E3A-A4F1-87E0DE143B18}">
      <dsp:nvSpPr>
        <dsp:cNvPr id="0" name=""/>
        <dsp:cNvSpPr/>
      </dsp:nvSpPr>
      <dsp:spPr>
        <a:xfrm rot="2592041">
          <a:off x="2381746" y="3208672"/>
          <a:ext cx="568660" cy="53789"/>
        </a:xfrm>
        <a:custGeom>
          <a:avLst/>
          <a:gdLst/>
          <a:ahLst/>
          <a:cxnLst/>
          <a:rect l="0" t="0" r="0" b="0"/>
          <a:pathLst>
            <a:path>
              <a:moveTo>
                <a:pt x="0" y="26894"/>
              </a:moveTo>
              <a:lnTo>
                <a:pt x="568660" y="26894"/>
              </a:lnTo>
            </a:path>
          </a:pathLst>
        </a:custGeom>
        <a:noFill/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40760-3D4B-4F03-8AF2-8FF0E730753A}">
      <dsp:nvSpPr>
        <dsp:cNvPr id="0" name=""/>
        <dsp:cNvSpPr/>
      </dsp:nvSpPr>
      <dsp:spPr>
        <a:xfrm>
          <a:off x="2458810" y="2284315"/>
          <a:ext cx="623218" cy="53789"/>
        </a:xfrm>
        <a:custGeom>
          <a:avLst/>
          <a:gdLst/>
          <a:ahLst/>
          <a:cxnLst/>
          <a:rect l="0" t="0" r="0" b="0"/>
          <a:pathLst>
            <a:path>
              <a:moveTo>
                <a:pt x="0" y="26894"/>
              </a:moveTo>
              <a:lnTo>
                <a:pt x="623218" y="26894"/>
              </a:lnTo>
            </a:path>
          </a:pathLst>
        </a:custGeom>
        <a:noFill/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0B12F-ED8F-4085-A0A5-B5E79426CCBA}">
      <dsp:nvSpPr>
        <dsp:cNvPr id="0" name=""/>
        <dsp:cNvSpPr/>
      </dsp:nvSpPr>
      <dsp:spPr>
        <a:xfrm rot="19007959">
          <a:off x="2381746" y="1359959"/>
          <a:ext cx="568660" cy="53789"/>
        </a:xfrm>
        <a:custGeom>
          <a:avLst/>
          <a:gdLst/>
          <a:ahLst/>
          <a:cxnLst/>
          <a:rect l="0" t="0" r="0" b="0"/>
          <a:pathLst>
            <a:path>
              <a:moveTo>
                <a:pt x="0" y="26894"/>
              </a:moveTo>
              <a:lnTo>
                <a:pt x="568660" y="26894"/>
              </a:lnTo>
            </a:path>
          </a:pathLst>
        </a:custGeom>
        <a:noFill/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3581F-90EE-43C8-BEE8-DCF1245E287F}">
      <dsp:nvSpPr>
        <dsp:cNvPr id="0" name=""/>
        <dsp:cNvSpPr/>
      </dsp:nvSpPr>
      <dsp:spPr>
        <a:xfrm>
          <a:off x="571688" y="1201138"/>
          <a:ext cx="2220143" cy="2220143"/>
        </a:xfrm>
        <a:prstGeom prst="ellipse">
          <a:avLst/>
        </a:prstGeom>
        <a:solidFill>
          <a:srgbClr val="33660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508CE8-710A-4608-A80D-9E58194B639E}">
      <dsp:nvSpPr>
        <dsp:cNvPr id="0" name=""/>
        <dsp:cNvSpPr/>
      </dsp:nvSpPr>
      <dsp:spPr>
        <a:xfrm>
          <a:off x="2641499" y="-75227"/>
          <a:ext cx="1581972" cy="1484716"/>
        </a:xfrm>
        <a:prstGeom prst="ellipse">
          <a:avLst/>
        </a:prstGeom>
        <a:solidFill>
          <a:srgbClr val="6600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b="1" kern="1200" dirty="0" smtClean="0">
              <a:latin typeface="FreesiaUPC" pitchFamily="34" charset="-34"/>
              <a:cs typeface="FreesiaUPC" pitchFamily="34" charset="-34"/>
            </a:rPr>
            <a:t>ประกาศ</a:t>
          </a:r>
          <a:endParaRPr lang="th-TH" sz="25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2873173" y="142205"/>
        <a:ext cx="1118624" cy="1049852"/>
      </dsp:txXfrm>
    </dsp:sp>
    <dsp:sp modelId="{CE9F1717-00C8-4CC8-90B0-11F774B617FA}">
      <dsp:nvSpPr>
        <dsp:cNvPr id="0" name=""/>
        <dsp:cNvSpPr/>
      </dsp:nvSpPr>
      <dsp:spPr>
        <a:xfrm>
          <a:off x="3082029" y="1568852"/>
          <a:ext cx="1581972" cy="1484716"/>
        </a:xfrm>
        <a:prstGeom prst="ellipse">
          <a:avLst/>
        </a:prstGeom>
        <a:solidFill>
          <a:srgbClr val="0000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b="1" kern="1200" dirty="0" smtClean="0">
              <a:latin typeface="FreesiaUPC" pitchFamily="34" charset="-34"/>
              <a:cs typeface="FreesiaUPC" pitchFamily="34" charset="-34"/>
            </a:rPr>
            <a:t>แถลงการณ์</a:t>
          </a:r>
          <a:endParaRPr lang="th-TH" sz="25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3313703" y="1786284"/>
        <a:ext cx="1118624" cy="1049852"/>
      </dsp:txXfrm>
    </dsp:sp>
    <dsp:sp modelId="{FD7F03B8-832E-4B04-898C-78A60F323432}">
      <dsp:nvSpPr>
        <dsp:cNvPr id="0" name=""/>
        <dsp:cNvSpPr/>
      </dsp:nvSpPr>
      <dsp:spPr>
        <a:xfrm>
          <a:off x="2641499" y="3212932"/>
          <a:ext cx="1581972" cy="1484716"/>
        </a:xfrm>
        <a:prstGeom prst="ellipse">
          <a:avLst/>
        </a:prstGeom>
        <a:solidFill>
          <a:srgbClr val="66330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b="1" kern="1200" dirty="0" smtClean="0">
              <a:latin typeface="FreesiaUPC" pitchFamily="34" charset="-34"/>
              <a:cs typeface="FreesiaUPC" pitchFamily="34" charset="-34"/>
            </a:rPr>
            <a:t>ข่าว</a:t>
          </a:r>
          <a:endParaRPr lang="th-TH" sz="25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2873173" y="3430364"/>
        <a:ext cx="1118624" cy="10498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2455"/>
          <a:ext cx="8109305" cy="251214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36538" lvl="0" indent="0" algn="l" defTabSz="1422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บรรดาข้อความที่ทางราชการประกาศหรือชี้แจงให้ทราบ หรือแนะแนวทางปฏิบัติ  ใช้กระดาษตราครุฑ</a:t>
          </a:r>
          <a:endParaRPr lang="th-TH" sz="32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22633" y="125088"/>
        <a:ext cx="7864039" cy="22668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2455"/>
          <a:ext cx="8109305" cy="251214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346075" lvl="0" indent="0" algn="l" defTabSz="1422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บรรดาข้อความที่ทางราชการแถลงเพื่อทำความเข้าใจ</a:t>
          </a:r>
          <a:b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</a:b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ในกิจกรรมของทางราชการ หรือเหตุการณ์หรือกรณีใดๆให้ทราบชัดเจนโดยทั่วกัน  ใช้กระดาษตราครุฑ</a:t>
          </a:r>
          <a:endParaRPr lang="th-TH" sz="32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22633" y="125088"/>
        <a:ext cx="7864039" cy="22668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1613"/>
          <a:ext cx="8109305" cy="1650342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36538" lvl="0" indent="0" algn="l" defTabSz="1422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บรรดาข้อความที่ทางราชการเห็นสมควรเผยแพร่ให้ทราบ</a:t>
          </a:r>
          <a:endParaRPr lang="th-TH" sz="32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80563" y="82176"/>
        <a:ext cx="7948179" cy="148921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B4C5EA-9FB9-46B6-A726-A18496A335AE}">
      <dsp:nvSpPr>
        <dsp:cNvPr id="0" name=""/>
        <dsp:cNvSpPr/>
      </dsp:nvSpPr>
      <dsp:spPr>
        <a:xfrm rot="5400000">
          <a:off x="1441371" y="0"/>
          <a:ext cx="4841875" cy="4841875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2C12A-737C-4401-876F-3138A58E5E9F}">
      <dsp:nvSpPr>
        <dsp:cNvPr id="0" name=""/>
        <dsp:cNvSpPr/>
      </dsp:nvSpPr>
      <dsp:spPr>
        <a:xfrm>
          <a:off x="5209691" y="480858"/>
          <a:ext cx="3147218" cy="8605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smtClean="0">
              <a:solidFill>
                <a:srgbClr val="008000"/>
              </a:solidFill>
              <a:latin typeface="FreesiaUPC" pitchFamily="34" charset="-34"/>
              <a:cs typeface="FreesiaUPC" pitchFamily="34" charset="-34"/>
            </a:rPr>
            <a:t>1. หนังสือรับรอง</a:t>
          </a:r>
          <a:endParaRPr lang="th-TH" sz="3400" b="1" kern="1200" dirty="0">
            <a:solidFill>
              <a:srgbClr val="008000"/>
            </a:solidFill>
            <a:latin typeface="FreesiaUPC" pitchFamily="34" charset="-34"/>
            <a:cs typeface="FreesiaUPC" pitchFamily="34" charset="-34"/>
          </a:endParaRPr>
        </a:p>
      </dsp:txBody>
      <dsp:txXfrm>
        <a:off x="5251700" y="522867"/>
        <a:ext cx="3063200" cy="776549"/>
      </dsp:txXfrm>
    </dsp:sp>
    <dsp:sp modelId="{B3B7E549-B01E-4D03-BAA7-1EEEECCD2CE1}">
      <dsp:nvSpPr>
        <dsp:cNvPr id="0" name=""/>
        <dsp:cNvSpPr/>
      </dsp:nvSpPr>
      <dsp:spPr>
        <a:xfrm>
          <a:off x="5219353" y="1495461"/>
          <a:ext cx="3147218" cy="8605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smtClean="0">
              <a:solidFill>
                <a:srgbClr val="9900CC"/>
              </a:solidFill>
              <a:latin typeface="FreesiaUPC" pitchFamily="34" charset="-34"/>
              <a:cs typeface="FreesiaUPC" pitchFamily="34" charset="-34"/>
            </a:rPr>
            <a:t>2. รายงานการประชุม</a:t>
          </a:r>
          <a:endParaRPr lang="th-TH" sz="3400" b="1" kern="1200" dirty="0">
            <a:solidFill>
              <a:srgbClr val="9900CC"/>
            </a:solidFill>
            <a:latin typeface="FreesiaUPC" pitchFamily="34" charset="-34"/>
            <a:cs typeface="FreesiaUPC" pitchFamily="34" charset="-34"/>
          </a:endParaRPr>
        </a:p>
      </dsp:txBody>
      <dsp:txXfrm>
        <a:off x="5261362" y="1537470"/>
        <a:ext cx="3063200" cy="776549"/>
      </dsp:txXfrm>
    </dsp:sp>
    <dsp:sp modelId="{2A0ED977-F689-4373-BC37-EE06EAC2D8AC}">
      <dsp:nvSpPr>
        <dsp:cNvPr id="0" name=""/>
        <dsp:cNvSpPr/>
      </dsp:nvSpPr>
      <dsp:spPr>
        <a:xfrm>
          <a:off x="5209691" y="2473542"/>
          <a:ext cx="3147218" cy="8605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rPr>
            <a:t>3. บันทึก</a:t>
          </a:r>
          <a:endParaRPr lang="th-TH" sz="34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5251700" y="2515551"/>
        <a:ext cx="3063200" cy="776549"/>
      </dsp:txXfrm>
    </dsp:sp>
    <dsp:sp modelId="{5130F80C-8E40-4096-968C-4FE14B586194}">
      <dsp:nvSpPr>
        <dsp:cNvPr id="0" name=""/>
        <dsp:cNvSpPr/>
      </dsp:nvSpPr>
      <dsp:spPr>
        <a:xfrm>
          <a:off x="5209691" y="3482456"/>
          <a:ext cx="3147218" cy="8605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dirty="0" smtClean="0">
              <a:solidFill>
                <a:srgbClr val="663300"/>
              </a:solidFill>
              <a:latin typeface="FreesiaUPC" pitchFamily="34" charset="-34"/>
              <a:cs typeface="FreesiaUPC" pitchFamily="34" charset="-34"/>
            </a:rPr>
            <a:t>4. หนังสืออื่น</a:t>
          </a:r>
          <a:endParaRPr lang="th-TH" sz="3400" b="1" kern="1200" dirty="0">
            <a:solidFill>
              <a:srgbClr val="663300"/>
            </a:solidFill>
            <a:latin typeface="FreesiaUPC" pitchFamily="34" charset="-34"/>
            <a:cs typeface="FreesiaUPC" pitchFamily="34" charset="-34"/>
          </a:endParaRPr>
        </a:p>
      </dsp:txBody>
      <dsp:txXfrm>
        <a:off x="5251700" y="3524465"/>
        <a:ext cx="3063200" cy="77654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C66B-920D-4453-BC95-FE7DE0274DC4}">
      <dsp:nvSpPr>
        <dsp:cNvPr id="0" name=""/>
        <dsp:cNvSpPr/>
      </dsp:nvSpPr>
      <dsp:spPr>
        <a:xfrm>
          <a:off x="0" y="2455"/>
          <a:ext cx="8109305" cy="2512144"/>
        </a:xfrm>
        <a:prstGeom prst="roundRect">
          <a:avLst/>
        </a:prstGeom>
        <a:solidFill>
          <a:schemeClr val="lt1"/>
        </a:solidFill>
        <a:ln w="400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169863" lvl="0" indent="0" algn="l" defTabSz="13335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rgbClr val="0000FF"/>
              </a:solidFill>
              <a:latin typeface="Browallia New" pitchFamily="34" charset="-34"/>
              <a:cs typeface="FreesiaUPC" pitchFamily="34" charset="-34"/>
            </a:rPr>
            <a:t>หนังสือที่ส่วนราชการออกให้เพื่อรับรองแก่บุคคล นิติบุคคล หรือหน่วยงาน เพื่อวัตถุประสงค์อย่างหนึ่งอย่างใดให้ปรากฏแก่บุคคลโดยทั่วไปไม่จำเพาะเจาะจง ใช้กระดาษตราครุฑ</a:t>
          </a:r>
          <a:endParaRPr lang="th-TH" sz="3000" b="1" kern="1200" dirty="0">
            <a:solidFill>
              <a:srgbClr val="0000FF"/>
            </a:solidFill>
            <a:latin typeface="FreesiaUPC" pitchFamily="34" charset="-34"/>
            <a:cs typeface="FreesiaUPC" pitchFamily="34" charset="-34"/>
          </a:endParaRPr>
        </a:p>
      </dsp:txBody>
      <dsp:txXfrm>
        <a:off x="122633" y="125088"/>
        <a:ext cx="7864039" cy="2266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2125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82125"/>
            <a:ext cx="29448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B5B3D6C0-9CF9-4276-B363-A5887029672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0361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0888" y="762000"/>
            <a:ext cx="5284787" cy="36591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9530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คลิกเพื่อแก้ไขลักษณะข้อความหลัก</a:t>
            </a:r>
          </a:p>
          <a:p>
            <a:pPr lvl="1"/>
            <a:r>
              <a:rPr lang="en-US" noProof="0" smtClean="0"/>
              <a:t>ระดับสอง</a:t>
            </a:r>
          </a:p>
          <a:p>
            <a:pPr lvl="2"/>
            <a:r>
              <a:rPr lang="en-US" noProof="0" smtClean="0"/>
              <a:t>ระดับสาม</a:t>
            </a:r>
          </a:p>
          <a:p>
            <a:pPr lvl="3"/>
            <a:r>
              <a:rPr lang="en-US" noProof="0" smtClean="0"/>
              <a:t>ระดับสี่</a:t>
            </a:r>
          </a:p>
          <a:p>
            <a:pPr lvl="4"/>
            <a:r>
              <a:rPr lang="en-US" noProof="0" smtClean="0"/>
              <a:t>ระดับห้า</a:t>
            </a: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374188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F929C3BD-EF35-439B-A281-808061D2E6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58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Arial" charset="0"/>
      </a:defRPr>
    </a:lvl5pPr>
    <a:lvl6pPr marL="2284496" algn="l" defTabSz="9137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394" algn="l" defTabSz="9137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292" algn="l" defTabSz="9137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194" algn="l" defTabSz="9137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29C3BD-EF35-439B-A281-808061D2E663}" type="slidenum">
              <a:rPr lang="en-US" smtClean="0"/>
              <a:pPr>
                <a:defRPr/>
              </a:pPr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632DBE-0249-40BE-8833-DD468A7FD170}" type="slidenum">
              <a:rPr lang="en-US" smtClean="0"/>
              <a:pPr/>
              <a:t>16</a:t>
            </a:fld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632DBE-0249-40BE-8833-DD468A7FD170}" type="slidenum">
              <a:rPr lang="en-US" smtClean="0"/>
              <a:pPr/>
              <a:t>17</a:t>
            </a:fld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dirty="0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3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3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950946-C22D-4F1B-B329-700A398DBB45}" type="slidenum">
              <a:rPr lang="en-US" smtClean="0"/>
              <a:pPr/>
              <a:t>22</a:t>
            </a:fld>
            <a:endParaRPr lang="th-T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741363"/>
            <a:ext cx="5346700" cy="3702050"/>
          </a:xfrm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3412"/>
          </a:xfrm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7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67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FD4EA7-68D8-4982-A310-D862AE81A900}" type="slidenum">
              <a:rPr lang="en-US" smtClean="0"/>
              <a:pPr/>
              <a:t>7</a:t>
            </a:fld>
            <a:endParaRPr lang="th-TH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8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68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96BDE-6A0A-421C-97F8-62649EB22D9F}" type="slidenum">
              <a:rPr lang="en-US" smtClean="0"/>
              <a:pPr/>
              <a:t>8</a:t>
            </a:fld>
            <a:endParaRPr lang="th-TH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7BB423-81E2-4450-8389-945B177D9D0E}" type="slidenum">
              <a:rPr lang="en-US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0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6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1112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CBDA6928-CAF3-4F92-8F0E-32A0B2879CA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64FEC17-49AA-4239-9543-5A37D46D77A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3634967-B7ED-40AC-9C39-D1053003EF1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1848F66B-2DCA-4FDC-A999-D18027093F7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4233BEB-3861-4C5A-ADA4-60E1A564A29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757BE2A-6F88-4FD7-A0B9-9BF2677F896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5D5D23ED-1854-4789-B7F9-F588CF3C7B6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149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30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5826E71-D2E4-4AA1-BC53-03AB785671F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918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0776F1E-500B-4338-9AC8-F04CC3F36B7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6A565A4-8F9A-4A36-9D09-1D7CE3276A9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882" y="3237706"/>
            <a:ext cx="5632450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425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B16C567-EBC1-47F7-BF4C-8A4D7B3A3C6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58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13BD5E55-0ADA-4C30-912C-76A75833725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5325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5325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DAE4002-52EB-4078-A7DF-01EEE1ABB3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251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352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2042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3769B99-DB71-439D-9CFE-D9B2518F42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6000A41-6F02-44E9-9CA1-241CFEACE22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417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352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2042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253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1726B18-342C-4C70-A42F-9E0016A5B63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40197F7-77CA-44D0-A917-67AF3E74DD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F679DA3-968B-4649-ADE9-F17DE761605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11614C9-D483-49B0-89BA-9B9292EEEB9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5D69635-9553-4566-8946-13D3DE5DCD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141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30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C0228CC-ACD4-49EB-A2D1-C292661A3AE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71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603E827-20E6-4E51-9361-876B950DABE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7D2A279-1A00-476B-924A-5546C1117A6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A6F56B2-44BE-47B5-87A1-29130CDB54C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882" y="3237706"/>
            <a:ext cx="5632450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377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DCEF5DB-8617-43D7-90CC-9E42C6FF91B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070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FB1E3AB-9D72-43CB-9D97-C99453BCF63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237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326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2016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51CCA095-3DFA-43AE-83A1-E0254E4F9D1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382D8D9-F66F-484F-B725-6E154A97BB3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403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326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2016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239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478F673-D91F-4BE3-8227-F7E0A2994D9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AA1E115-6212-4C76-B392-B7FCF5E48B1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7C83209-8DF7-407E-A5E5-2C7417294B7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DBD5F784-FF00-4061-A17B-92808246262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6B66AF4-5529-49DE-9493-28F6A85763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C99D04A-D4BF-4CFA-9C59-151C9999B7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127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30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1834B2E6-ECA3-4664-AB90-96065C2CA7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57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656C2E7-A593-4609-98FD-B2F24CD13D7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2F85DC5-6277-4D01-8976-6E243548FA7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088" y="3236912"/>
            <a:ext cx="5634038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363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23CFF8D-E2FE-4A30-932B-B56FEFA93B8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044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3B29583-7E71-49E0-B53B-414003880BE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62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05EF689-7035-4A12-9E27-580A839E0AE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CBF3889C-204C-4587-9FE7-2FDB2F96ED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09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682AFDDD-6B77-4CFE-BF89-F32AD58B81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EA22F1AD-D4DD-45F9-A2B9-421D00786EA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500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A4D9D96-199B-4632-9DF9-0080C593F41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156B9743-0372-4AD6-BFB8-91CE543C529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B9A53389-8159-4FAE-B232-2395D4A316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AB7E5DC8-29F5-4F96-B115-9ADB364CBB4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24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625DEC7-BFF6-449F-9C32-25C4E188229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85C136E-55F8-43BB-B9F7-49E3ABA83B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C9AE6DC6-DCCF-431E-9B30-3FBA27B9282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83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83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B93E6BA-CBA8-474B-8CFA-1ED7BD7F39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7C994C03-C68C-45BE-A117-8078844BE7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6B6F568-4164-44EC-A1DD-5B5B74F5C9B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01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87E4A517-E650-4330-B9C2-E043281013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110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978ECB8-CAB8-4C5C-B3AE-A10FADB29A9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187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234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1924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519B62EA-8B85-47DB-9389-5E9B1ED84B2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6A699B4-88F7-4D15-9B38-F9F42639308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353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234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1924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190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1BBAF28-40F2-4663-B646-E29AAEE3C3C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D07E710E-6201-43C8-A8DF-50CB27385CC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A56F76F-E3C6-4506-BBCD-521F94CE20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C11EF1A-258D-4905-8988-C9AD57C1C78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A6FA05D-1AB8-4AF3-BD82-98A1A16233E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077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07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3BF9001-B938-4BA9-8DE8-E6755C44B69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07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993EC1A-4522-4980-9556-535F4CDEBBD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9DF346CB-B238-489D-BF36-C48419D0155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952FBF1-0494-4DAC-87EA-B4B677DBD98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088" y="3236912"/>
            <a:ext cx="5634038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313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AC7F991-F4B2-4654-82CD-9167E83BB60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795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2F51F0D-0842-4224-B80E-22F54FC9813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170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202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1892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B8E7397-3FC1-446F-9D7C-7F266971ED3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8442FE6-3BE3-4820-8B5A-4E2886D0BC6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336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202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1892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172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2FEFEEA-233A-418B-A8E8-50EAF2FBF2D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C43EADC-0AF6-499F-AC80-B5307FA6EEC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A607C43-87E5-4372-8E3D-63E340585F2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2C12F2E-C6A7-4111-8065-6A57A1AEF28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57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73958AA-19A7-468F-9DAB-25CC74C704B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FE07B6B-F2FA-4972-A716-B58F1E214C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060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89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063ACBC-0A2C-42A0-A3D0-AD99AB7488C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89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770BF63-27B7-473F-83F0-DDDFB6BF583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2420E77-68D7-409B-9EA3-3BF9C89D928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088" y="3236912"/>
            <a:ext cx="5634038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296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CFFA4B6-8916-42D6-A37E-74C8C418EDD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7920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19587DE-1CD6-45A1-888D-ACF6A139CB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133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134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1824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DEEDC84A-C1D8-45FB-B1F2-13936B6D1DD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AA10447-5315-4449-99DD-F6DF61E747C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299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134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1824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135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510888D-F7EE-42DC-93E5-62375AD8F8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6E4DD4A-4DE3-40A1-A3CC-806F32A38C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1F0D6008-98D1-4CC6-9B75-09517DC6663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A3ED352-DE5A-49D9-8977-14AB0BD15E0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5F74FACA-83AC-4873-9D72-42757174EE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010B8406-9AF9-4B42-8F4F-6E110DA5579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023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53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3FD63B8-7884-41EC-BFD8-8B9F1052E6B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53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D3570F17-C1F3-4380-8966-835BEBDDC45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E192E6F-6E79-4013-A2EF-5CD799394D1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088" y="3236912"/>
            <a:ext cx="5634038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259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235B2EF-9143-4CB1-8EAA-612ADE22964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785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6132461-DA34-4412-A0C7-EE544F7F490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112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2" y="2292096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1786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D1F716B-AF5C-4251-B804-125CA396D43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879AFAFC-4989-4B52-A27E-687881F498C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F5BAE2D5-CB6B-4389-B54F-2499DEE8ABB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278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096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1786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115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FAE9A30-7B73-4464-B20F-3DB84D99A48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2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EE25308-B635-46C6-8CB5-17E5C4E30B2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5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5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CED114F-1A26-4D4D-B599-CE56D543042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D742422-DA5A-4CE9-9B74-9E55F8EF7E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6A3D0E6-F85E-468E-8AEA-F66DE95B7D0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002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32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8B85485-AABA-4F98-80A7-DC1856C48F3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32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4F2097E-68A5-4690-A5D5-D995EFF348C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6ED6DB0-DD27-4C63-A7D3-0235D9E01B9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884DF319-98C2-4E6A-8236-FB72E702916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D954C64-6831-46DF-A2B6-BB4D3E9D6D3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088" y="3236912"/>
            <a:ext cx="5634038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238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1713D239-FA30-4BDF-8591-C5D28548AB5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E4998A6E-0CC1-471D-B32E-E8050FC7823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72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C0317D65-5821-4561-8516-C870568FF6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B791584F-2C2A-43AA-A29F-9A6B06D696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0FAA204-2E63-4D93-85A3-7CEE01ACEB7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531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531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5CC6742A-8D21-49D5-A7CD-9BE8180E6A5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6C96130-563F-499F-9936-77D811155A4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A12B1411-65A4-48BE-BA06-8ACD22DAD16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49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ECAFF752-8B7A-4FEB-B3D8-149884D2E5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109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95831802-E5AF-42ED-A17C-F7770F121D9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58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64BFF6CD-868A-4414-A666-DEF438EB11A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9A3534A-CC67-4AD0-9A50-E11F2380D24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56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58932E3-670A-44A6-A06E-B0DC102D9A4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EF317D9C-ADAF-4473-BDDD-E8D5A8387B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9121732-C1C2-41FE-A817-9C11EF3B1BE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75FBBB61-900C-4756-A1C8-AA966AFF36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A13FC0E1-C75E-4133-A5FE-7790700CAC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71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064A0F2-B152-467C-91EB-02B75B653FD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12680B8-9B2C-47E9-BE98-C780DAF80A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7E9C9A4-9186-46F9-B4A1-2E283533CDC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530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530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2B34801-38CA-46FB-832A-DA6A14BF2D0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C2FBE87B-2F2E-4B0A-8F9D-DA9A19CCAB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2E9C8F3-6F54-4450-8ED8-73681F34884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880074D-BD7B-492B-9764-20C64D3088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48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6E1B8646-617C-498F-9C77-5B30E0BA827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106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1DCD936-9F83-47DF-950A-4B5E1ADF48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C2A165C-2EB4-474E-AEC4-76EFF25C4DB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54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C81E29F-13DF-4713-9AA2-788F9BE07C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1902BDDE-380C-42FE-86F3-02BF963C609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50875DE4-88C1-47D0-87E4-17EEA7D0799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E8D100BB-7294-40E8-A5F0-F667159D6A9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598FBBF0-F298-433A-AF04-2858AB4158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211BB36-84B1-4286-BF00-4A3EB484F2A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69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C8473CC-A297-4DD0-83EC-3C0A43DD48F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94AFC7FC-130B-4D0B-A3A4-99D2712A16A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69EBC60-8B66-41C2-8775-E8ADE3DCA3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5281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5281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22CA1C63-56B2-46D6-8B66-624065F6F2B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2E0D0CD-855A-4331-BC99-5783A77446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4E1597A-0008-4DBF-87F3-7A074B11C80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456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79D292D5-755A-409E-ADCE-DF6129006B4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103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25B936C-17EE-49B2-9A73-476C80C5C11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1292D9B-F343-44CA-845D-DBCDEFEC27C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5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92795305-9846-436D-A136-6CDDF906C5B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CBD4A20-DD81-4C94-A8E5-68FDF20DEA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688A2E44-F21D-40BA-BB8D-34E4FE081CB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5F7B4E56-83D3-49BC-A66F-273CE68F8AA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C074FD4-0D26-482A-A380-D5E6FFA12D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0D17316F-0B52-4787-B8C9-4FBD5645831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6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FD19BE0-646D-4431-8911-F18F1088FA7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BBCC5EB3-15F1-4856-AB34-5DB9C82299D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978EFB9-04C9-4F5C-A3D1-674F6E52B7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524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524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B581A08-A1B0-4E45-8C3C-FBE16F23B3D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354B3F0C-DA3E-4654-8D90-F48889D5C10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7813"/>
            <a:ext cx="8915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F6AD421C-91AD-4657-8A2C-FC6F60498EE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8CA5C53E-AE8B-4A6B-831A-BA648CAF092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42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95300" y="1600206"/>
            <a:ext cx="89154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737FFCEC-E779-44E9-BFB9-E82654BA0C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339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514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2204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670244B-42CE-48C1-9E4A-14CD58E7146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427C896-77B1-489A-92FE-C8063BAC321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505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514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2204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253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D02EE0F-3563-4BF3-A671-2520523405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243E177-1307-4053-98C3-64C0B9EC563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9C2AD59-965B-4969-B1EA-D99E6FEE449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D586631E-5CD2-48EB-A2C5-8D3B978BC1B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1C02571-210B-4FD9-B632-D7F51514A10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149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30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31D0C48C-F04F-4C7D-9AA9-BF16A7546EE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73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41FA7CEF-5173-4D3A-8B27-A32B25E3267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958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56BA3F2-3527-46B5-A5F0-796B0BEBCE9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767FBED-FEB6-4E16-AF3A-8329E20BBE5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882" y="3237706"/>
            <a:ext cx="5632450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465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700B4C3-CBAB-4CF1-9AD9-D4634EB4A2E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232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EB15415A-8B48-464F-BD1B-C16D1D2FDB5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335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506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2196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042EE57-D829-47A4-8560-B8F9161EFB9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7DD2693C-A94F-4236-9398-8EE19B77BFE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500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506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2196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253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514600"/>
            <a:ext cx="9906000" cy="3194050"/>
            <a:chOff x="647402" y="2514600"/>
            <a:chExt cx="10838688" cy="3194035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0" name="Straight Connector 13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9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800" b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8" name="Straight Connector 11"/>
              <p:cNvCxnSpPr/>
              <p:nvPr/>
            </p:nvCxnSpPr>
            <p:spPr>
              <a:xfrm>
                <a:off x="514005" y="1565019"/>
                <a:ext cx="8129017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12"/>
              <p:cNvCxnSpPr/>
              <p:nvPr/>
            </p:nvCxnSpPr>
            <p:spPr>
              <a:xfrm>
                <a:off x="514005" y="1501519"/>
                <a:ext cx="8129017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8" y="0"/>
            <a:ext cx="1448840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31" y="2971806"/>
            <a:ext cx="8182768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4655956"/>
            <a:ext cx="8182768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86E0E2BB-D5E7-4C38-A319-3A48F69026D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7734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600202"/>
            <a:ext cx="3993356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2CE94FEC-528D-4A64-9307-9D8C00ADB23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731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731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9966" y="1600200"/>
            <a:ext cx="3997071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9966" y="2424112"/>
            <a:ext cx="3997071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6C701CF-08ED-426D-A137-BCF9B930C58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FreesiaUPC" pitchFamily="34" charset="-34"/>
              </a:defRPr>
            </a:lvl1pPr>
          </a:lstStyle>
          <a:p>
            <a:pPr>
              <a:defRPr/>
            </a:pPr>
            <a:fld id="{D881CF95-0D59-40DA-81CB-A8DA0675D90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6FBBBD8-1A23-45DA-AFF1-B79E15E7BFC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F88E361-6858-4A2D-A1AF-B28DA519FC9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4149" y="1600201"/>
            <a:ext cx="4424267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830" y="1600200"/>
            <a:ext cx="3562445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7BD6417-10A1-4EFD-A6B0-6A625D74E32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81920" y="1600201"/>
            <a:ext cx="5225116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954" y="1600200"/>
            <a:ext cx="2760059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C8A1C68D-5686-4C40-BEA0-8FF0F1DDCAB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666666A0-9C5C-4E1C-AFF4-4B6719161A3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764882" y="3237706"/>
            <a:ext cx="5632450" cy="68263"/>
            <a:chOff x="1073150" y="1219201"/>
            <a:chExt cx="10058400" cy="63125"/>
          </a:xfrm>
        </p:grpSpPr>
        <p:cxnSp>
          <p:nvCxnSpPr>
            <p:cNvPr id="5" name="Straight Connector 7"/>
            <p:cNvCxnSpPr/>
            <p:nvPr/>
          </p:nvCxnSpPr>
          <p:spPr>
            <a:xfrm rot="10800000">
              <a:off x="1073151" y="1211862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0800000">
              <a:off x="1073151" y="127498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5460" y="365125"/>
            <a:ext cx="139303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7731" y="365125"/>
            <a:ext cx="658035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AA959B54-1FE2-4EF7-A2DD-3D629C311A8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224"/>
            <a:ext cx="89154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9FB9229A-5E73-44B1-B1A5-F38AF974C8E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299" y="0"/>
            <a:ext cx="1419863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4" y="2292440"/>
            <a:ext cx="820340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0" y="4512130"/>
            <a:ext cx="8203407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B2275B3C-1313-482E-B00D-61E824C3EBB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FreesiaUPC" pitchFamily="34" charset="-34"/>
              </a:defRPr>
            </a:lvl1pPr>
          </a:lstStyle>
          <a:p>
            <a:pPr>
              <a:defRPr/>
            </a:pPr>
            <a:fld id="{457CC1C4-310D-4E9F-9F88-09FE6055153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0" y="5645150"/>
            <a:ext cx="9906000" cy="63500"/>
            <a:chOff x="507492" y="1501519"/>
            <a:chExt cx="8129016" cy="63125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514005" y="1564644"/>
              <a:ext cx="8129017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"/>
            <p:cNvCxnSpPr/>
            <p:nvPr/>
          </p:nvCxnSpPr>
          <p:spPr>
            <a:xfrm>
              <a:off x="514005" y="1501519"/>
              <a:ext cx="8129017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0" y="1143000"/>
            <a:ext cx="9906000" cy="63500"/>
            <a:chOff x="507492" y="1501519"/>
            <a:chExt cx="8129016" cy="63125"/>
          </a:xfrm>
        </p:grpSpPr>
        <p:cxnSp>
          <p:nvCxnSpPr>
            <p:cNvPr id="9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6"/>
          <p:cNvSpPr/>
          <p:nvPr/>
        </p:nvSpPr>
        <p:spPr>
          <a:xfrm>
            <a:off x="0" y="577850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0" y="0"/>
            <a:ext cx="9906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b="0">
              <a:solidFill>
                <a:srgbClr val="FFFFFF"/>
              </a:solidFill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465" y="0"/>
            <a:ext cx="1419863" cy="2292094"/>
          </a:xfrm>
          <a:prstGeom prst="rect">
            <a:avLst/>
          </a:prstGeom>
        </p:spPr>
      </p:pic>
      <p:sp>
        <p:nvSpPr>
          <p:cNvPr id="15" name="Instructional Text"/>
          <p:cNvSpPr/>
          <p:nvPr/>
        </p:nvSpPr>
        <p:spPr>
          <a:xfrm>
            <a:off x="10029825" y="0"/>
            <a:ext cx="1052513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NOTE: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b="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31" y="2292440"/>
            <a:ext cx="4658916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731" y="4512130"/>
            <a:ext cx="4658916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72253" y="1310656"/>
            <a:ext cx="423388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95.xml"/><Relationship Id="rId12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Relationship Id="rId11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3.xml"/><Relationship Id="rId10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EBB76DB-E8AC-4206-9F99-B20644A71DA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989" r:id="rId1"/>
    <p:sldLayoutId id="2147492990" r:id="rId2"/>
    <p:sldLayoutId id="2147492991" r:id="rId3"/>
    <p:sldLayoutId id="2147492992" r:id="rId4"/>
    <p:sldLayoutId id="2147492993" r:id="rId5"/>
    <p:sldLayoutId id="2147492994" r:id="rId6"/>
    <p:sldLayoutId id="2147492995" r:id="rId7"/>
    <p:sldLayoutId id="2147492996" r:id="rId8"/>
    <p:sldLayoutId id="2147492997" r:id="rId9"/>
    <p:sldLayoutId id="2147492998" r:id="rId10"/>
    <p:sldLayoutId id="2147492999" r:id="rId11"/>
    <p:sldLayoutId id="2147493000" r:id="rId12"/>
    <p:sldLayoutId id="2147493001" r:id="rId13"/>
    <p:sldLayoutId id="2147493002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F24E0E49-8941-4D81-A163-9C805C1491CD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33799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54" r:id="rId1"/>
    <p:sldLayoutId id="2147493355" r:id="rId2"/>
    <p:sldLayoutId id="2147493356" r:id="rId3"/>
    <p:sldLayoutId id="2147493357" r:id="rId4"/>
    <p:sldLayoutId id="2147493358" r:id="rId5"/>
    <p:sldLayoutId id="2147493359" r:id="rId6"/>
    <p:sldLayoutId id="2147493360" r:id="rId7"/>
    <p:sldLayoutId id="2147493361" r:id="rId8"/>
    <p:sldLayoutId id="2147493362" r:id="rId9"/>
    <p:sldLayoutId id="2147493363" r:id="rId10"/>
    <p:sldLayoutId id="2147493364" r:id="rId11"/>
    <p:sldLayoutId id="2147493365" r:id="rId12"/>
    <p:sldLayoutId id="2147493366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fld id="{21B8B51A-775F-462C-85BE-6A81ACAB339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67" r:id="rId1"/>
    <p:sldLayoutId id="2147493368" r:id="rId2"/>
    <p:sldLayoutId id="2147493369" r:id="rId3"/>
    <p:sldLayoutId id="2147493370" r:id="rId4"/>
    <p:sldLayoutId id="2147493371" r:id="rId5"/>
    <p:sldLayoutId id="2147493372" r:id="rId6"/>
    <p:sldLayoutId id="2147493373" r:id="rId7"/>
    <p:sldLayoutId id="2147493374" r:id="rId8"/>
    <p:sldLayoutId id="2147493375" r:id="rId9"/>
    <p:sldLayoutId id="2147493376" r:id="rId10"/>
    <p:sldLayoutId id="2147493377" r:id="rId11"/>
    <p:sldLayoutId id="2147493378" r:id="rId12"/>
    <p:sldLayoutId id="2147493379" r:id="rId13"/>
    <p:sldLayoutId id="2147493380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68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9F1AB902-3ADB-410D-A141-2D4F2F33A571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36871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94" r:id="rId1"/>
    <p:sldLayoutId id="2147493395" r:id="rId2"/>
    <p:sldLayoutId id="2147493396" r:id="rId3"/>
    <p:sldLayoutId id="2147493397" r:id="rId4"/>
    <p:sldLayoutId id="2147493398" r:id="rId5"/>
    <p:sldLayoutId id="2147493399" r:id="rId6"/>
    <p:sldLayoutId id="2147493400" r:id="rId7"/>
    <p:sldLayoutId id="2147493401" r:id="rId8"/>
    <p:sldLayoutId id="2147493402" r:id="rId9"/>
    <p:sldLayoutId id="2147493403" r:id="rId10"/>
    <p:sldLayoutId id="2147493404" r:id="rId11"/>
    <p:sldLayoutId id="2147493405" r:id="rId12"/>
    <p:sldLayoutId id="2147493406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0FEBD0C4-19A2-4533-B2F6-2358CADF9FF8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37895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07" r:id="rId1"/>
    <p:sldLayoutId id="2147493408" r:id="rId2"/>
    <p:sldLayoutId id="2147493409" r:id="rId3"/>
    <p:sldLayoutId id="2147493410" r:id="rId4"/>
    <p:sldLayoutId id="2147493411" r:id="rId5"/>
    <p:sldLayoutId id="2147493412" r:id="rId6"/>
    <p:sldLayoutId id="2147493413" r:id="rId7"/>
    <p:sldLayoutId id="2147493414" r:id="rId8"/>
    <p:sldLayoutId id="2147493415" r:id="rId9"/>
    <p:sldLayoutId id="2147493416" r:id="rId10"/>
    <p:sldLayoutId id="2147493417" r:id="rId11"/>
    <p:sldLayoutId id="2147493418" r:id="rId12"/>
    <p:sldLayoutId id="2147493419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99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19C26C4-33AD-4E06-A6FA-E0ADAF8C372D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39943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34" r:id="rId1"/>
    <p:sldLayoutId id="2147493435" r:id="rId2"/>
    <p:sldLayoutId id="2147493436" r:id="rId3"/>
    <p:sldLayoutId id="2147493437" r:id="rId4"/>
    <p:sldLayoutId id="2147493438" r:id="rId5"/>
    <p:sldLayoutId id="2147493439" r:id="rId6"/>
    <p:sldLayoutId id="2147493440" r:id="rId7"/>
    <p:sldLayoutId id="2147493441" r:id="rId8"/>
    <p:sldLayoutId id="2147493442" r:id="rId9"/>
    <p:sldLayoutId id="2147493443" r:id="rId10"/>
    <p:sldLayoutId id="2147493444" r:id="rId11"/>
    <p:sldLayoutId id="2147493445" r:id="rId12"/>
    <p:sldLayoutId id="2147493446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F7BB367-A963-492F-A898-39223B2C1DAF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40967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47" r:id="rId1"/>
    <p:sldLayoutId id="2147493448" r:id="rId2"/>
    <p:sldLayoutId id="2147493449" r:id="rId3"/>
    <p:sldLayoutId id="2147493450" r:id="rId4"/>
    <p:sldLayoutId id="2147493451" r:id="rId5"/>
    <p:sldLayoutId id="2147493452" r:id="rId6"/>
    <p:sldLayoutId id="2147493453" r:id="rId7"/>
    <p:sldLayoutId id="2147493454" r:id="rId8"/>
    <p:sldLayoutId id="2147493455" r:id="rId9"/>
    <p:sldLayoutId id="2147493456" r:id="rId10"/>
    <p:sldLayoutId id="2147493457" r:id="rId11"/>
    <p:sldLayoutId id="2147493458" r:id="rId12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ABB7D5B-5D42-4DC2-B7B5-7E9F95DF3D8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003" r:id="rId1"/>
    <p:sldLayoutId id="2147493004" r:id="rId2"/>
    <p:sldLayoutId id="2147493005" r:id="rId3"/>
    <p:sldLayoutId id="2147493006" r:id="rId4"/>
    <p:sldLayoutId id="2147493007" r:id="rId5"/>
    <p:sldLayoutId id="2147493008" r:id="rId6"/>
    <p:sldLayoutId id="2147493009" r:id="rId7"/>
    <p:sldLayoutId id="2147493010" r:id="rId8"/>
    <p:sldLayoutId id="2147493011" r:id="rId9"/>
    <p:sldLayoutId id="2147493012" r:id="rId10"/>
    <p:sldLayoutId id="2147493013" r:id="rId11"/>
    <p:sldLayoutId id="2147493014" r:id="rId12"/>
    <p:sldLayoutId id="2147493015" r:id="rId13"/>
    <p:sldLayoutId id="2147493016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D3196BE-EEEA-42E6-A3E9-037533BD4C2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017" r:id="rId1"/>
    <p:sldLayoutId id="2147493018" r:id="rId2"/>
    <p:sldLayoutId id="2147493019" r:id="rId3"/>
    <p:sldLayoutId id="2147493020" r:id="rId4"/>
    <p:sldLayoutId id="2147493021" r:id="rId5"/>
    <p:sldLayoutId id="2147493022" r:id="rId6"/>
    <p:sldLayoutId id="2147493023" r:id="rId7"/>
    <p:sldLayoutId id="2147493024" r:id="rId8"/>
    <p:sldLayoutId id="2147493025" r:id="rId9"/>
    <p:sldLayoutId id="2147493026" r:id="rId10"/>
    <p:sldLayoutId id="2147493027" r:id="rId11"/>
    <p:sldLayoutId id="2147493028" r:id="rId12"/>
    <p:sldLayoutId id="2147493029" r:id="rId13"/>
    <p:sldLayoutId id="2147493030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4A288F4-C6D1-4155-83A7-524D9414EF6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045" r:id="rId1"/>
    <p:sldLayoutId id="2147493046" r:id="rId2"/>
    <p:sldLayoutId id="2147493047" r:id="rId3"/>
    <p:sldLayoutId id="2147493048" r:id="rId4"/>
    <p:sldLayoutId id="2147493049" r:id="rId5"/>
    <p:sldLayoutId id="2147493050" r:id="rId6"/>
    <p:sldLayoutId id="2147493051" r:id="rId7"/>
    <p:sldLayoutId id="2147493052" r:id="rId8"/>
    <p:sldLayoutId id="2147493053" r:id="rId9"/>
    <p:sldLayoutId id="2147493054" r:id="rId10"/>
    <p:sldLayoutId id="2147493055" r:id="rId11"/>
    <p:sldLayoutId id="2147493056" r:id="rId12"/>
    <p:sldLayoutId id="2147493057" r:id="rId13"/>
    <p:sldLayoutId id="2147493058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85FAE0F-8297-4A24-B2B3-A57E1FEA856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073" r:id="rId1"/>
    <p:sldLayoutId id="2147493074" r:id="rId2"/>
    <p:sldLayoutId id="2147493075" r:id="rId3"/>
    <p:sldLayoutId id="2147493076" r:id="rId4"/>
    <p:sldLayoutId id="2147493077" r:id="rId5"/>
    <p:sldLayoutId id="2147493078" r:id="rId6"/>
    <p:sldLayoutId id="2147493079" r:id="rId7"/>
    <p:sldLayoutId id="2147493080" r:id="rId8"/>
    <p:sldLayoutId id="2147493081" r:id="rId9"/>
    <p:sldLayoutId id="2147493082" r:id="rId10"/>
    <p:sldLayoutId id="2147493083" r:id="rId11"/>
    <p:sldLayoutId id="2147493084" r:id="rId12"/>
    <p:sldLayoutId id="2147493085" r:id="rId13"/>
    <p:sldLayoutId id="2147493086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CE90FE1A-B289-494A-8CDC-6B82EA031522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22535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211" r:id="rId1"/>
    <p:sldLayoutId id="2147493212" r:id="rId2"/>
    <p:sldLayoutId id="2147493213" r:id="rId3"/>
    <p:sldLayoutId id="2147493214" r:id="rId4"/>
    <p:sldLayoutId id="2147493215" r:id="rId5"/>
    <p:sldLayoutId id="2147493216" r:id="rId6"/>
    <p:sldLayoutId id="2147493217" r:id="rId7"/>
    <p:sldLayoutId id="2147493218" r:id="rId8"/>
    <p:sldLayoutId id="2147493219" r:id="rId9"/>
    <p:sldLayoutId id="2147493220" r:id="rId10"/>
    <p:sldLayoutId id="2147493221" r:id="rId11"/>
    <p:sldLayoutId id="2147493222" r:id="rId12"/>
    <p:sldLayoutId id="2147493223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368C87CF-EB6B-42D3-AC34-1FA016AB7E92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23559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224" r:id="rId1"/>
    <p:sldLayoutId id="2147493225" r:id="rId2"/>
    <p:sldLayoutId id="2147493226" r:id="rId3"/>
    <p:sldLayoutId id="2147493227" r:id="rId4"/>
    <p:sldLayoutId id="2147493228" r:id="rId5"/>
    <p:sldLayoutId id="2147493229" r:id="rId6"/>
    <p:sldLayoutId id="2147493230" r:id="rId7"/>
    <p:sldLayoutId id="2147493231" r:id="rId8"/>
    <p:sldLayoutId id="2147493232" r:id="rId9"/>
    <p:sldLayoutId id="2147493233" r:id="rId10"/>
    <p:sldLayoutId id="2147493234" r:id="rId11"/>
    <p:sldLayoutId id="2147493235" r:id="rId12"/>
    <p:sldLayoutId id="2147493236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86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21A067C6-184B-4716-A5B4-5002CB298D49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28679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289" r:id="rId1"/>
    <p:sldLayoutId id="2147493290" r:id="rId2"/>
    <p:sldLayoutId id="2147493291" r:id="rId3"/>
    <p:sldLayoutId id="2147493292" r:id="rId4"/>
    <p:sldLayoutId id="2147493293" r:id="rId5"/>
    <p:sldLayoutId id="2147493294" r:id="rId6"/>
    <p:sldLayoutId id="2147493295" r:id="rId7"/>
    <p:sldLayoutId id="2147493296" r:id="rId8"/>
    <p:sldLayoutId id="2147493297" r:id="rId9"/>
    <p:sldLayoutId id="2147493298" r:id="rId10"/>
    <p:sldLayoutId id="2147493299" r:id="rId11"/>
    <p:sldLayoutId id="2147493300" r:id="rId12"/>
    <p:sldLayoutId id="2147493301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Placeholder 1"/>
          <p:cNvSpPr>
            <a:spLocks noGrp="1"/>
          </p:cNvSpPr>
          <p:nvPr>
            <p:ph type="title"/>
          </p:nvPr>
        </p:nvSpPr>
        <p:spPr bwMode="auto">
          <a:xfrm>
            <a:off x="896938" y="76200"/>
            <a:ext cx="811053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27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96938" y="1600200"/>
            <a:ext cx="811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52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402B9795-92DC-40DC-A1CA-9A4B349D7824}" type="datetimeFigureOut">
              <a:rPr/>
              <a:pPr>
                <a:defRPr/>
              </a:pPr>
              <a:t>*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425" y="6356350"/>
            <a:ext cx="513715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6356350"/>
            <a:ext cx="14859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514843">
                    <a:lumMod val="60000"/>
                    <a:lumOff val="40000"/>
                  </a:srgbClr>
                </a:solidFill>
                <a:latin typeface="Euphemia"/>
              </a:defRPr>
            </a:lvl1pPr>
          </a:lstStyle>
          <a:p>
            <a:pPr>
              <a:defRPr/>
            </a:pPr>
            <a:fld id="{D31D277F-1892-4DE3-8E4F-21C97DD88935}" type="slidenum">
              <a:rPr/>
              <a:pPr>
                <a:defRPr/>
              </a:pPr>
              <a:t>‹#›</a:t>
            </a:fld>
            <a:endParaRPr/>
          </a:p>
        </p:txBody>
      </p:sp>
      <p:grpSp>
        <p:nvGrpSpPr>
          <p:cNvPr id="32775" name="Group 14"/>
          <p:cNvGrpSpPr>
            <a:grpSpLocks/>
          </p:cNvGrpSpPr>
          <p:nvPr/>
        </p:nvGrpSpPr>
        <p:grpSpPr bwMode="auto">
          <a:xfrm>
            <a:off x="896938" y="1219200"/>
            <a:ext cx="8112125" cy="84138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41" r:id="rId1"/>
    <p:sldLayoutId id="2147493342" r:id="rId2"/>
    <p:sldLayoutId id="2147493343" r:id="rId3"/>
    <p:sldLayoutId id="2147493344" r:id="rId4"/>
    <p:sldLayoutId id="2147493345" r:id="rId5"/>
    <p:sldLayoutId id="2147493346" r:id="rId6"/>
    <p:sldLayoutId id="2147493347" r:id="rId7"/>
    <p:sldLayoutId id="2147493348" r:id="rId8"/>
    <p:sldLayoutId id="2147493349" r:id="rId9"/>
    <p:sldLayoutId id="2147493350" r:id="rId10"/>
    <p:sldLayoutId id="2147493351" r:id="rId11"/>
    <p:sldLayoutId id="2147493352" r:id="rId12"/>
    <p:sldLayoutId id="2147493353" r:id="rId13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5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5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5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5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wmf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9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5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5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5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5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5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5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5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5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.wmf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5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5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5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5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5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5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5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5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5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.wmf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0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5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5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5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5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5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5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9.jpeg"/><Relationship Id="rId4" Type="http://schemas.openxmlformats.org/officeDocument/2006/relationships/image" Target="../media/image5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5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3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1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5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5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7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90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0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5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762542"/>
            <a:ext cx="9906000" cy="212365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spcBef>
                <a:spcPct val="20000"/>
              </a:spcBef>
              <a:buClr>
                <a:srgbClr val="FFCC00"/>
              </a:buClr>
              <a:defRPr/>
            </a:pPr>
            <a:r>
              <a:rPr lang="th-TH" altLang="ko-KR" sz="6000" b="1" kern="0" spc="50" dirty="0" smtClean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Gulim" pitchFamily="34" charset="-127"/>
                <a:cs typeface="FreesiaUPC" pitchFamily="34" charset="-34"/>
              </a:rPr>
              <a:t>หลักและศิลปะในการเขียนหนังสือ</a:t>
            </a:r>
          </a:p>
          <a:p>
            <a:pPr eaLnBrk="1" hangingPunct="1">
              <a:spcBef>
                <a:spcPct val="20000"/>
              </a:spcBef>
              <a:buClr>
                <a:srgbClr val="FFCC00"/>
              </a:buClr>
              <a:defRPr/>
            </a:pPr>
            <a:r>
              <a:rPr lang="th-TH" altLang="ko-KR" sz="6000" b="1" kern="0" spc="50" dirty="0" smtClean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Gulim" pitchFamily="34" charset="-127"/>
                <a:cs typeface="FreesiaUPC" pitchFamily="34" charset="-34"/>
              </a:rPr>
              <a:t>ติดต่อราชการ</a:t>
            </a:r>
            <a:endParaRPr lang="en-US" altLang="ko-KR" sz="6000" b="1" kern="0" spc="50" dirty="0">
              <a:ln w="11430"/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ea typeface="Gulim" pitchFamily="34" charset="-127"/>
              <a:cs typeface="FreesiaUPC" pitchFamily="34" charset="-34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81600" y="4939640"/>
            <a:ext cx="3875861" cy="10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sz="3200" b="1" i="1" dirty="0" smtClean="0">
                <a:solidFill>
                  <a:srgbClr val="002060"/>
                </a:solidFill>
                <a:cs typeface="FreesiaUPC" pitchFamily="34" charset="-34"/>
              </a:rPr>
              <a:t>โดย นาย</a:t>
            </a:r>
            <a:r>
              <a:rPr lang="th-TH" sz="3200" b="1" i="1" dirty="0">
                <a:solidFill>
                  <a:srgbClr val="002060"/>
                </a:solidFill>
                <a:cs typeface="FreesiaUPC" pitchFamily="34" charset="-34"/>
              </a:rPr>
              <a:t>บุญสิน  กังวลสุข</a:t>
            </a:r>
            <a:endParaRPr lang="th-TH" sz="3200" b="1" i="1" dirty="0">
              <a:solidFill>
                <a:srgbClr val="002060"/>
              </a:solidFill>
            </a:endParaRPr>
          </a:p>
          <a:p>
            <a:pPr algn="l" defTabSz="941388"/>
            <a:endParaRPr lang="th-TH" sz="3200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28717" y="1"/>
          <a:ext cx="103531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7" y="1"/>
                        <a:ext cx="103531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45069" y="404814"/>
            <a:ext cx="3117982" cy="6463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กระทรวง...................</a:t>
            </a:r>
            <a:endParaRPr lang="th-TH" sz="36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209015" y="484188"/>
            <a:ext cx="21067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ที่ มท ๐๒๐๑/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4719108" y="5451476"/>
            <a:ext cx="3276204" cy="6463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ปลัดกระทรวง..............</a:t>
            </a:r>
            <a:endParaRPr lang="th-TH" sz="36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3080148" y="484188"/>
            <a:ext cx="70339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3300"/>
                </a:solidFill>
                <a:cs typeface="FreesiaUPC" pitchFamily="34" charset="-34"/>
              </a:rPr>
              <a:t>๒๐</a:t>
            </a:r>
          </a:p>
        </p:txBody>
      </p:sp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4328717" y="3789363"/>
            <a:ext cx="327620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ขอแสดงความนับถือ</a:t>
            </a:r>
          </a:p>
        </p:txBody>
      </p:sp>
      <p:sp>
        <p:nvSpPr>
          <p:cNvPr id="13320" name="Text Box 11"/>
          <p:cNvSpPr txBox="1">
            <a:spLocks noChangeArrowheads="1"/>
          </p:cNvSpPr>
          <p:nvPr/>
        </p:nvSpPr>
        <p:spPr bwMode="auto">
          <a:xfrm>
            <a:off x="3393149" y="1341438"/>
            <a:ext cx="624284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3321" name="Text Box 12"/>
          <p:cNvSpPr txBox="1">
            <a:spLocks noChangeArrowheads="1"/>
          </p:cNvSpPr>
          <p:nvPr/>
        </p:nvSpPr>
        <p:spPr bwMode="auto">
          <a:xfrm rot="5400000">
            <a:off x="2965700" y="941390"/>
            <a:ext cx="8651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 dirty="0">
              <a:cs typeface="FreesiaUPC" pitchFamily="34" charset="-34"/>
            </a:endParaRPr>
          </a:p>
        </p:txBody>
      </p:sp>
      <p:sp>
        <p:nvSpPr>
          <p:cNvPr id="13322" name="Text Box 13"/>
          <p:cNvSpPr txBox="1">
            <a:spLocks noChangeArrowheads="1"/>
          </p:cNvSpPr>
          <p:nvPr/>
        </p:nvSpPr>
        <p:spPr bwMode="auto">
          <a:xfrm>
            <a:off x="1238224" y="1500174"/>
            <a:ext cx="3432704" cy="1077218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ทะเบียนกลางของกระทรวง</a:t>
            </a:r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4719108" y="4797425"/>
            <a:ext cx="42724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(พิมพ์ชื่อและนามสกุล)</a:t>
            </a: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1129904" y="5589588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โทร. ................</a:t>
            </a:r>
          </a:p>
        </p:txBody>
      </p:sp>
      <p:sp>
        <p:nvSpPr>
          <p:cNvPr id="13325" name="Text Box 16"/>
          <p:cNvSpPr txBox="1">
            <a:spLocks noChangeArrowheads="1"/>
          </p:cNvSpPr>
          <p:nvPr/>
        </p:nvSpPr>
        <p:spPr bwMode="auto">
          <a:xfrm>
            <a:off x="1129904" y="6027738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โทรสาร.............</a:t>
            </a:r>
          </a:p>
        </p:txBody>
      </p:sp>
      <p:sp>
        <p:nvSpPr>
          <p:cNvPr id="13326" name="Text Box 17"/>
          <p:cNvSpPr txBox="1">
            <a:spLocks noChangeArrowheads="1"/>
          </p:cNvSpPr>
          <p:nvPr/>
        </p:nvSpPr>
        <p:spPr bwMode="auto">
          <a:xfrm>
            <a:off x="1129904" y="5157788"/>
            <a:ext cx="234063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สำนัก..........</a:t>
            </a:r>
          </a:p>
        </p:txBody>
      </p:sp>
      <p:sp>
        <p:nvSpPr>
          <p:cNvPr id="13327" name="Text Box 18"/>
          <p:cNvSpPr txBox="1">
            <a:spLocks noChangeArrowheads="1"/>
          </p:cNvSpPr>
          <p:nvPr/>
        </p:nvSpPr>
        <p:spPr bwMode="auto">
          <a:xfrm>
            <a:off x="1129904" y="4724400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กรม..................</a:t>
            </a:r>
          </a:p>
        </p:txBody>
      </p:sp>
      <p:sp>
        <p:nvSpPr>
          <p:cNvPr id="13328" name="Line 19"/>
          <p:cNvSpPr>
            <a:spLocks noChangeShapeType="1"/>
          </p:cNvSpPr>
          <p:nvPr/>
        </p:nvSpPr>
        <p:spPr bwMode="auto">
          <a:xfrm flipH="1">
            <a:off x="5420784" y="1052513"/>
            <a:ext cx="1325960" cy="439261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3329" name="Left Arrow Callout 17"/>
          <p:cNvSpPr>
            <a:spLocks noChangeArrowheads="1"/>
          </p:cNvSpPr>
          <p:nvPr/>
        </p:nvSpPr>
        <p:spPr bwMode="auto">
          <a:xfrm>
            <a:off x="6268641" y="2571751"/>
            <a:ext cx="2863453" cy="785813"/>
          </a:xfrm>
          <a:prstGeom prst="leftArrowCallout">
            <a:avLst>
              <a:gd name="adj1" fmla="val 25000"/>
              <a:gd name="adj2" fmla="val 25000"/>
              <a:gd name="adj3" fmla="val 24994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  <a:cs typeface="FreesiaUPC" pitchFamily="34" charset="-34"/>
              </a:rPr>
              <a:t>ระดับกระทรวง</a:t>
            </a:r>
          </a:p>
          <a:p>
            <a:endParaRPr lang="th-TH">
              <a:cs typeface="FreesiaUPC" pitchFamily="34" charset="-34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4405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6850"/>
            <a:ext cx="8424863" cy="7175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4100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</a:rPr>
              <a:t>หนังสือถึง พระภิกษุ</a:t>
            </a:r>
          </a:p>
        </p:txBody>
      </p:sp>
      <p:graphicFrame>
        <p:nvGraphicFramePr>
          <p:cNvPr id="250013" name="Group 1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491426"/>
              </p:ext>
            </p:extLst>
          </p:nvPr>
        </p:nvGraphicFramePr>
        <p:xfrm>
          <a:off x="93663" y="985840"/>
          <a:ext cx="9742487" cy="5719760"/>
        </p:xfrm>
        <a:graphic>
          <a:graphicData uri="http://schemas.openxmlformats.org/drawingml/2006/table">
            <a:tbl>
              <a:tblPr/>
              <a:tblGrid>
                <a:gridCol w="4859337"/>
                <a:gridCol w="2568575"/>
                <a:gridCol w="2314575"/>
              </a:tblGrid>
              <a:tr h="714445"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หนังสือถึง</a:t>
                      </a:r>
                    </a:p>
                  </a:txBody>
                  <a:tcPr marL="80028" marR="80028" marT="40018" marB="40018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คำสรรพนามแทนเจ้าของหนังสือ</a:t>
                      </a:r>
                    </a:p>
                  </a:txBody>
                  <a:tcPr marL="80028" marR="80028" marT="40018" marB="40018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คำสรรพนามแทนผู้รับหนังสือ</a:t>
                      </a:r>
                    </a:p>
                  </a:txBody>
                  <a:tcPr marL="80028" marR="80028" marT="40018" marB="40018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611248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thaiNumParenBoth"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สมเด็จพระสังฆราชเจ้า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ข้าพระพุทธเจ้า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ใต้ฝ่าพระบาท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73">
                <a:tc>
                  <a:txBody>
                    <a:bodyPr/>
                    <a:lstStyle/>
                    <a:p>
                      <a:pPr marL="550863" marR="0" lvl="0" indent="-550863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(๒) สมเด็จพระสังฆราช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(ชาย) เกล้ากระหม่อม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ฝ่าพระบาท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507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(หญิง) เกล้ากระหม่อมฉัน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7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(๓) สมเด็จพระราชาคณะ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(ชาย) กระผม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พระคุณเจ้า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507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  และรองสมเด็จพระราชาคณะ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(หญิง) ดิฉัน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12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(๔) พระราชาคณะ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(ชาย) กระผม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พระคุณท่าน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640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(หญิง) ดิฉัน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7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(๕) พระภิกษุสงฆ์ทั่วไป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(ชาย) ผม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ท่าน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7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(หญิง) ดิฉัน</a:t>
                      </a: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80028" marR="80028" marT="40018" marB="40018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6"/>
          <p:cNvSpPr txBox="1">
            <a:spLocks noGrp="1" noChangeArrowheads="1"/>
          </p:cNvSpPr>
          <p:nvPr/>
        </p:nvSpPr>
        <p:spPr bwMode="auto">
          <a:xfrm>
            <a:off x="7099300" y="6249988"/>
            <a:ext cx="20669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/>
          <a:lstStyle/>
          <a:p>
            <a:pPr algn="r" defTabSz="800100"/>
            <a:fld id="{ACA9B310-9871-4D8E-A8A4-BBC67C840B9F}" type="slidenum">
              <a:rPr lang="en-US" sz="2700" b="0">
                <a:latin typeface="Angsana New" pitchFamily="18" charset="-34"/>
              </a:rPr>
              <a:pPr algn="r" defTabSz="800100"/>
              <a:t>100</a:t>
            </a:fld>
            <a:endParaRPr lang="th-TH" sz="2700" b="0">
              <a:latin typeface="Angsana New" pitchFamily="18" charset="-34"/>
            </a:endParaRPr>
          </a:p>
        </p:txBody>
      </p:sp>
      <p:sp>
        <p:nvSpPr>
          <p:cNvPr id="628739" name="Slide Number Placeholder 5"/>
          <p:cNvSpPr txBox="1">
            <a:spLocks noGrp="1"/>
          </p:cNvSpPr>
          <p:nvPr/>
        </p:nvSpPr>
        <p:spPr bwMode="auto">
          <a:xfrm>
            <a:off x="7099300" y="6249988"/>
            <a:ext cx="20669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/>
          <a:lstStyle/>
          <a:p>
            <a:pPr algn="r" defTabSz="941388"/>
            <a:fld id="{107C13F6-EB45-4EDE-9561-B3637C9BD89C}" type="slidenum">
              <a:rPr lang="en-US" sz="2700" b="0">
                <a:latin typeface="Angsana New" pitchFamily="18" charset="-34"/>
              </a:rPr>
              <a:pPr algn="r" defTabSz="941388"/>
              <a:t>100</a:t>
            </a:fld>
            <a:endParaRPr lang="th-TH" sz="2700" b="0">
              <a:latin typeface="Angsana New" pitchFamily="18" charset="-34"/>
            </a:endParaRPr>
          </a:p>
        </p:txBody>
      </p:sp>
      <p:sp>
        <p:nvSpPr>
          <p:cNvPr id="6287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38"/>
            <a:ext cx="8424863" cy="7175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4100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</a:rPr>
              <a:t>หนังสือถึง ผู้ดำรงตำแหน่งสูงเป็นพิเศษ</a:t>
            </a:r>
          </a:p>
        </p:txBody>
      </p:sp>
      <p:graphicFrame>
        <p:nvGraphicFramePr>
          <p:cNvPr id="252080" name="Group 1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34048"/>
              </p:ext>
            </p:extLst>
          </p:nvPr>
        </p:nvGraphicFramePr>
        <p:xfrm>
          <a:off x="788988" y="5029200"/>
          <a:ext cx="8399462" cy="1776856"/>
        </p:xfrm>
        <a:graphic>
          <a:graphicData uri="http://schemas.openxmlformats.org/drawingml/2006/table">
            <a:tbl>
              <a:tblPr/>
              <a:tblGrid>
                <a:gridCol w="8399462"/>
              </a:tblGrid>
              <a:tr h="1776856"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ให้ใช้คำสรรพนามแทนเจ้าของหนังสือว่า </a:t>
                      </a:r>
                    </a:p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ข้าพเจ้า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 หรือ 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กระผม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 หรือ 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ผม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 (ชาย) </a:t>
                      </a:r>
                    </a:p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หรือ 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ดิฉัน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 หรือ 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ข้าพเจ้า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 (หญิง) </a:t>
                      </a:r>
                    </a:p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และแทนผู้รับหนังสือว่า “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ท่าน</a:t>
                      </a: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FF33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”</a:t>
                      </a:r>
                      <a:endParaRPr kumimoji="0" lang="th-TH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33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39909" marB="39909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2082" name="Group 1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980591"/>
              </p:ext>
            </p:extLst>
          </p:nvPr>
        </p:nvGraphicFramePr>
        <p:xfrm>
          <a:off x="371475" y="777875"/>
          <a:ext cx="9164638" cy="4176716"/>
        </p:xfrm>
        <a:graphic>
          <a:graphicData uri="http://schemas.openxmlformats.org/drawingml/2006/table">
            <a:tbl>
              <a:tblPr/>
              <a:tblGrid>
                <a:gridCol w="3052763"/>
                <a:gridCol w="6111875"/>
              </a:tblGrid>
              <a:tr h="421388">
                <a:tc gridSpan="2"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ผู้ดำรงตำแหน่งสูงเป็นพิเศษ  ได้แก่                 ( ใช้ กราบเรียน )</a:t>
                      </a:r>
                    </a:p>
                  </a:txBody>
                  <a:tcPr marL="80028" marR="80028" marT="40006" marB="40006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38064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ประธานองคมนตรี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ประธานศาลปกครองสูงสุด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31">
                <a:tc>
                  <a:txBody>
                    <a:bodyPr/>
                    <a:lstStyle/>
                    <a:p>
                      <a:pPr marL="550863" marR="0" lvl="0" indent="-550863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นายกรัฐมนตรี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ประธานกรรมการการเลือกตั้ง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63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ประธานรัฐสภา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ประธานกรรมการสิทธิมนุษยชนแห่งชาติ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21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ประธานวุฒิสภา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ประธานกรรมการป้องกันและปราบปราบการทุจริตแห่งชาติ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3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ประธานสภาผู้แทนราษฎร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ประธานกรรมการตรวจเงินแผ่นดิน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3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ประธานศาลฏีกา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ผู้ตรวจการแผ่นดินของรัฐสภา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21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ประธานศาลรัฐธรรมนูญ</a:t>
                      </a:r>
                    </a:p>
                  </a:txBody>
                  <a:tcPr marL="80028" marR="80028" marT="40006" marB="40006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รัฐบุรุษ</a:t>
                      </a:r>
                    </a:p>
                  </a:txBody>
                  <a:tcPr marL="80028" marR="80028" marT="40006" marB="40006" horzOverflow="overflow">
                    <a:lnL>
                      <a:noFill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4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6826979" cy="72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การใช้คำสรรพนามแทนของผู้รับหนังสือ</a:t>
            </a:r>
          </a:p>
        </p:txBody>
      </p:sp>
      <p:sp>
        <p:nvSpPr>
          <p:cNvPr id="629765" name="Text Box 3"/>
          <p:cNvSpPr txBox="1">
            <a:spLocks noChangeArrowheads="1"/>
          </p:cNvSpPr>
          <p:nvPr/>
        </p:nvSpPr>
        <p:spPr bwMode="auto">
          <a:xfrm>
            <a:off x="1066800" y="2314575"/>
            <a:ext cx="7785575" cy="408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ขอ</a:t>
            </a:r>
            <a:r>
              <a:rPr lang="th-TH" sz="3700" dirty="0">
                <a:solidFill>
                  <a:srgbClr val="CC00CC"/>
                </a:solidFill>
                <a:cs typeface="FreesiaUPC" pitchFamily="34" charset="-34"/>
              </a:rPr>
              <a:t>ท่าน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ได้โปรด			      ขอได้โปรด</a:t>
            </a:r>
          </a:p>
          <a:p>
            <a:pPr algn="l" defTabSz="941388"/>
            <a:endParaRPr lang="th-TH" sz="37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th-TH" sz="3700" dirty="0">
                <a:solidFill>
                  <a:srgbClr val="CC00CC"/>
                </a:solidFill>
                <a:cs typeface="FreesiaUPC" pitchFamily="34" charset="-34"/>
              </a:rPr>
              <a:t>กรมสรรพากร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ขอกราบเรียนว่า           ขอกราบเรียนว่า</a:t>
            </a:r>
          </a:p>
          <a:p>
            <a:pPr algn="l" defTabSz="941388"/>
            <a:endParaRPr lang="th-TH" sz="37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th-TH" sz="3700" dirty="0">
                <a:solidFill>
                  <a:srgbClr val="CC00CC"/>
                </a:solidFill>
                <a:cs typeface="FreesiaUPC" pitchFamily="34" charset="-34"/>
              </a:rPr>
              <a:t>ข้าพเจ้า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ขอเรียนว่า</a:t>
            </a:r>
            <a:r>
              <a:rPr lang="th-TH" sz="3700" dirty="0">
                <a:solidFill>
                  <a:srgbClr val="CC00CC"/>
                </a:solidFill>
                <a:cs typeface="FreesiaUPC" pitchFamily="34" charset="-34"/>
              </a:rPr>
              <a:t>	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	      ขอเรียนว่า</a:t>
            </a:r>
          </a:p>
          <a:p>
            <a:pPr algn="l" defTabSz="941388"/>
            <a:endParaRPr lang="th-TH" sz="37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ขอ</a:t>
            </a:r>
            <a:r>
              <a:rPr lang="th-TH" sz="3700" dirty="0">
                <a:solidFill>
                  <a:srgbClr val="CC00CC"/>
                </a:solidFill>
                <a:cs typeface="FreesiaUPC" pitchFamily="34" charset="-34"/>
              </a:rPr>
              <a:t>กรมสรรพากร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ได้โปรด		      ขอได้โปรด</a:t>
            </a:r>
          </a:p>
        </p:txBody>
      </p:sp>
      <p:sp>
        <p:nvSpPr>
          <p:cNvPr id="629766" name="Line 4"/>
          <p:cNvSpPr>
            <a:spLocks noChangeShapeType="1"/>
          </p:cNvSpPr>
          <p:nvPr/>
        </p:nvSpPr>
        <p:spPr bwMode="auto">
          <a:xfrm>
            <a:off x="3581400" y="2651125"/>
            <a:ext cx="28051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lIns="91380" tIns="45684" rIns="91380" bIns="45684" anchor="ctr"/>
          <a:lstStyle/>
          <a:p>
            <a:endParaRPr lang="th-TH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629767" name="Text Box 5"/>
          <p:cNvSpPr txBox="1">
            <a:spLocks noChangeArrowheads="1"/>
          </p:cNvSpPr>
          <p:nvPr/>
        </p:nvSpPr>
        <p:spPr bwMode="auto">
          <a:xfrm>
            <a:off x="1138238" y="1545138"/>
            <a:ext cx="2894813" cy="66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700" i="1" u="sng" dirty="0">
                <a:solidFill>
                  <a:srgbClr val="008000"/>
                </a:solidFill>
                <a:cs typeface="FreesiaUPC" pitchFamily="34" charset="-34"/>
              </a:rPr>
              <a:t>ละไว้ในฐานที่เข้าใจ</a:t>
            </a:r>
          </a:p>
        </p:txBody>
      </p:sp>
      <p:sp>
        <p:nvSpPr>
          <p:cNvPr id="629768" name="Line 6"/>
          <p:cNvSpPr>
            <a:spLocks noChangeShapeType="1"/>
          </p:cNvSpPr>
          <p:nvPr/>
        </p:nvSpPr>
        <p:spPr bwMode="auto">
          <a:xfrm flipV="1">
            <a:off x="5513696" y="3760479"/>
            <a:ext cx="804862" cy="63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lIns="91380" tIns="45684" rIns="91380" bIns="45684" anchor="ctr"/>
          <a:lstStyle/>
          <a:p>
            <a:endParaRPr lang="th-TH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629769" name="Line 7"/>
          <p:cNvSpPr>
            <a:spLocks noChangeShapeType="1"/>
          </p:cNvSpPr>
          <p:nvPr/>
        </p:nvSpPr>
        <p:spPr bwMode="auto">
          <a:xfrm>
            <a:off x="3850944" y="4888221"/>
            <a:ext cx="2557462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lIns="91380" tIns="45684" rIns="91380" bIns="45684" anchor="ctr"/>
          <a:lstStyle/>
          <a:p>
            <a:endParaRPr lang="th-TH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629770" name="Line 8"/>
          <p:cNvSpPr>
            <a:spLocks noChangeShapeType="1"/>
          </p:cNvSpPr>
          <p:nvPr/>
        </p:nvSpPr>
        <p:spPr bwMode="auto">
          <a:xfrm>
            <a:off x="4931392" y="6011885"/>
            <a:ext cx="138588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lIns="91380" tIns="45684" rIns="91380" bIns="45684" anchor="ctr"/>
          <a:lstStyle/>
          <a:p>
            <a:endParaRPr lang="th-TH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11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27087" y="533400"/>
            <a:ext cx="7097713" cy="704850"/>
          </a:xfrm>
          <a:prstGeom prst="rect">
            <a:avLst/>
          </a:prstGeom>
          <a:noFill/>
          <a:ln w="76200" cmpd="tri">
            <a:noFill/>
          </a:ln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Plantagenet Cherokee" pitchFamily="18" charset="0"/>
              </a:defRPr>
            </a:lvl9pPr>
          </a:lstStyle>
          <a:p>
            <a:pPr defTabSz="941388">
              <a:defRPr/>
            </a:pPr>
            <a:r>
              <a:rPr lang="th-TH" sz="4400" i="1" dirty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ความนิยมในการใช้ถ้อยคำ</a:t>
            </a:r>
            <a:endParaRPr lang="en-US" sz="4400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62000" y="1676400"/>
            <a:ext cx="8915400" cy="4389437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๑.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ใช้ภาษาราชการ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๒.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ไม่ใช้คำเชื่อมซ้ำกัน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๓.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ถ้าใช้คำเชื่อมคำเดียวกันเชื่อมคำหลายคำ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ใส่เพียงคำเชื่อมสุดท้าย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๔.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คำที่ใช้แทนกันได้และแทนกันไม่ได้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๕.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คำเบา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–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คำหนักแน่น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๖.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คำบังคับ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–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คำขอร้อง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 eaLnBrk="1" hangingPunct="1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๗.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คำทำลาย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-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คำเสริมสร้าง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677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2" name="Text Box 3"/>
          <p:cNvSpPr txBox="1">
            <a:spLocks noChangeArrowheads="1"/>
          </p:cNvSpPr>
          <p:nvPr/>
        </p:nvSpPr>
        <p:spPr bwMode="auto">
          <a:xfrm>
            <a:off x="762000" y="497599"/>
            <a:ext cx="3348463" cy="72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๑. ใช้ภาษาราชการ</a:t>
            </a:r>
          </a:p>
        </p:txBody>
      </p:sp>
      <p:sp>
        <p:nvSpPr>
          <p:cNvPr id="631813" name="Text Box 4"/>
          <p:cNvSpPr txBox="1">
            <a:spLocks noChangeArrowheads="1"/>
          </p:cNvSpPr>
          <p:nvPr/>
        </p:nvSpPr>
        <p:spPr bwMode="auto">
          <a:xfrm>
            <a:off x="1144588" y="1469682"/>
            <a:ext cx="1440889" cy="58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200" i="1" dirty="0">
                <a:solidFill>
                  <a:srgbClr val="008000"/>
                </a:solidFill>
                <a:cs typeface="FreesiaUPC" pitchFamily="34" charset="-34"/>
              </a:rPr>
              <a:t>ตัวอย่าง ๑</a:t>
            </a:r>
          </a:p>
        </p:txBody>
      </p:sp>
      <p:sp>
        <p:nvSpPr>
          <p:cNvPr id="631814" name="Text Box 5"/>
          <p:cNvSpPr txBox="1">
            <a:spLocks noChangeArrowheads="1"/>
          </p:cNvSpPr>
          <p:nvPr/>
        </p:nvSpPr>
        <p:spPr bwMode="auto">
          <a:xfrm>
            <a:off x="1997105" y="2044040"/>
            <a:ext cx="5927695" cy="10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พร้อมกันนี้ได้แจ้งให้จังหวัดทราบแล้ว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เหมือนกัน</a:t>
            </a:r>
          </a:p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พร้อมกันนี้ได้แจ้งให้จังหวัดทราบ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ด้วยแล้ว</a:t>
            </a:r>
          </a:p>
        </p:txBody>
      </p:sp>
      <p:sp>
        <p:nvSpPr>
          <p:cNvPr id="631815" name="Text Box 6"/>
          <p:cNvSpPr txBox="1">
            <a:spLocks noChangeArrowheads="1"/>
          </p:cNvSpPr>
          <p:nvPr/>
        </p:nvSpPr>
        <p:spPr bwMode="auto">
          <a:xfrm>
            <a:off x="1147763" y="3200400"/>
            <a:ext cx="1468141" cy="58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200" i="1" dirty="0">
                <a:solidFill>
                  <a:srgbClr val="008000"/>
                </a:solidFill>
                <a:cs typeface="FreesiaUPC" pitchFamily="34" charset="-34"/>
              </a:rPr>
              <a:t>ตัวอย่าง ๒</a:t>
            </a:r>
          </a:p>
        </p:txBody>
      </p:sp>
      <p:sp>
        <p:nvSpPr>
          <p:cNvPr id="631816" name="Text Box 7"/>
          <p:cNvSpPr txBox="1">
            <a:spLocks noChangeArrowheads="1"/>
          </p:cNvSpPr>
          <p:nvPr/>
        </p:nvSpPr>
        <p:spPr bwMode="auto">
          <a:xfrm>
            <a:off x="2019662" y="3781425"/>
            <a:ext cx="6057538" cy="10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คำอุทธรณ์ของผู้ร้องไม่มีข้อเท็จจริง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อะไร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เพิ่มเติม</a:t>
            </a:r>
          </a:p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คำอุทธรณ์ของผู้ร้องไม่มีข้อเท็จจริง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อันใด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เพิ่มเติม</a:t>
            </a:r>
          </a:p>
        </p:txBody>
      </p:sp>
      <p:sp>
        <p:nvSpPr>
          <p:cNvPr id="631817" name="Text Box 4"/>
          <p:cNvSpPr txBox="1">
            <a:spLocks noChangeArrowheads="1"/>
          </p:cNvSpPr>
          <p:nvPr/>
        </p:nvSpPr>
        <p:spPr bwMode="auto">
          <a:xfrm>
            <a:off x="1216025" y="5019675"/>
            <a:ext cx="1444095" cy="58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200" i="1">
                <a:solidFill>
                  <a:srgbClr val="008000"/>
                </a:solidFill>
                <a:cs typeface="FreesiaUPC" pitchFamily="34" charset="-34"/>
              </a:rPr>
              <a:t>ตัวอย่าง ๓</a:t>
            </a:r>
          </a:p>
        </p:txBody>
      </p:sp>
      <p:sp>
        <p:nvSpPr>
          <p:cNvPr id="631818" name="Text Box 5"/>
          <p:cNvSpPr txBox="1">
            <a:spLocks noChangeArrowheads="1"/>
          </p:cNvSpPr>
          <p:nvPr/>
        </p:nvSpPr>
        <p:spPr bwMode="auto">
          <a:xfrm>
            <a:off x="2033588" y="5638800"/>
            <a:ext cx="718661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อนุญาตให้กลับไปเยี่ยมบ้านได้เป็นเวลา  ๓ </a:t>
            </a: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200" dirty="0" smtClean="0">
                <a:solidFill>
                  <a:schemeClr val="tx2"/>
                </a:solidFill>
                <a:cs typeface="FreesiaUPC" pitchFamily="34" charset="-34"/>
              </a:rPr>
              <a:t>อาทิตย์</a:t>
            </a:r>
            <a:endParaRPr lang="th-TH" sz="32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อนุญาตให้กลับไปเยี่ยมบ้านได้เป็นเวลา ๓ </a:t>
            </a: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200" dirty="0" smtClean="0">
                <a:solidFill>
                  <a:schemeClr val="tx2"/>
                </a:solidFill>
                <a:cs typeface="FreesiaUPC" pitchFamily="34" charset="-34"/>
              </a:rPr>
              <a:t>สัปดาห์</a:t>
            </a:r>
            <a:endParaRPr lang="th-TH" sz="3200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13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6" name="Text Box 3"/>
          <p:cNvSpPr txBox="1">
            <a:spLocks noChangeArrowheads="1"/>
          </p:cNvSpPr>
          <p:nvPr/>
        </p:nvSpPr>
        <p:spPr bwMode="auto">
          <a:xfrm>
            <a:off x="152400" y="421399"/>
            <a:ext cx="6897687" cy="72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๒. ไม่ใช้คำเชื่อมซ้ำกัน</a:t>
            </a:r>
          </a:p>
        </p:txBody>
      </p:sp>
      <p:sp>
        <p:nvSpPr>
          <p:cNvPr id="632837" name="Text Box 4"/>
          <p:cNvSpPr txBox="1">
            <a:spLocks noChangeArrowheads="1"/>
          </p:cNvSpPr>
          <p:nvPr/>
        </p:nvSpPr>
        <p:spPr bwMode="auto">
          <a:xfrm>
            <a:off x="608250" y="1908175"/>
            <a:ext cx="154463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3200" u="sng" dirty="0">
                <a:solidFill>
                  <a:srgbClr val="006600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632838" name="Text Box 5"/>
          <p:cNvSpPr txBox="1">
            <a:spLocks noChangeArrowheads="1"/>
          </p:cNvSpPr>
          <p:nvPr/>
        </p:nvSpPr>
        <p:spPr bwMode="auto">
          <a:xfrm>
            <a:off x="926747" y="2395750"/>
            <a:ext cx="8834437" cy="95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คน</a:t>
            </a:r>
            <a:r>
              <a:rPr lang="th-TH" sz="2800" u="sng" dirty="0">
                <a:solidFill>
                  <a:schemeClr val="tx2"/>
                </a:solidFill>
                <a:cs typeface="FreesiaUPC" pitchFamily="34" charset="-34"/>
              </a:rPr>
              <a:t>ที่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เป็นพลเมืองของประเทศใด</a:t>
            </a:r>
            <a:r>
              <a:rPr lang="th-TH" sz="2800" u="sng" dirty="0">
                <a:solidFill>
                  <a:schemeClr val="tx2"/>
                </a:solidFill>
                <a:cs typeface="FreesiaUPC" pitchFamily="34" charset="-34"/>
              </a:rPr>
              <a:t>ที่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ทำการ</a:t>
            </a:r>
            <a:r>
              <a:rPr lang="th-TH" sz="2800" u="sng" dirty="0">
                <a:solidFill>
                  <a:schemeClr val="tx2"/>
                </a:solidFill>
                <a:cs typeface="FreesiaUPC" pitchFamily="34" charset="-34"/>
              </a:rPr>
              <a:t>ที่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เป็นการบั่นทอนความมั่นคงของประเทศนั้น ควรได้รับการประณามว่าเป็นผู้ทรยศต่อประเทศชาติ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0" y="3235656"/>
            <a:ext cx="542448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3700" dirty="0">
                <a:solidFill>
                  <a:srgbClr val="006600"/>
                </a:solidFill>
              </a:rPr>
              <a:t> </a:t>
            </a:r>
            <a:r>
              <a:rPr lang="th-TH" sz="3600" dirty="0" smtClean="0">
                <a:solidFill>
                  <a:srgbClr val="FF0000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 smtClean="0">
                <a:solidFill>
                  <a:srgbClr val="FF0000"/>
                </a:solidFill>
                <a:cs typeface="FreesiaUPC" pitchFamily="34" charset="-34"/>
                <a:sym typeface="Wingdings 2" pitchFamily="18" charset="2"/>
              </a:rPr>
              <a:t> </a:t>
            </a:r>
            <a:r>
              <a:rPr lang="th-TH" sz="3700" i="1" u="sng" dirty="0" smtClean="0">
                <a:solidFill>
                  <a:schemeClr val="tx2"/>
                </a:solidFill>
                <a:cs typeface="FreesiaUPC" pitchFamily="34" charset="-34"/>
              </a:rPr>
              <a:t>และ</a:t>
            </a:r>
            <a:r>
              <a:rPr lang="th-TH" sz="3700" i="1" u="sng" dirty="0">
                <a:solidFill>
                  <a:schemeClr val="tx2"/>
                </a:solidFill>
                <a:cs typeface="FreesiaUPC" pitchFamily="34" charset="-34"/>
              </a:rPr>
              <a:t>-กับ-รวมทั้ง-</a:t>
            </a:r>
            <a:r>
              <a:rPr lang="th-TH" sz="3700" i="1" u="sng" dirty="0" smtClean="0">
                <a:solidFill>
                  <a:schemeClr val="tx2"/>
                </a:solidFill>
                <a:cs typeface="FreesiaUPC" pitchFamily="34" charset="-34"/>
              </a:rPr>
              <a:t>ตลอดจน </a:t>
            </a:r>
            <a:endParaRPr lang="th-TH" sz="3700" i="1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632840" name="Text Box 4"/>
          <p:cNvSpPr txBox="1">
            <a:spLocks noChangeArrowheads="1"/>
          </p:cNvSpPr>
          <p:nvPr/>
        </p:nvSpPr>
        <p:spPr bwMode="auto">
          <a:xfrm>
            <a:off x="681038" y="3841167"/>
            <a:ext cx="1360739" cy="55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u="sng" dirty="0">
                <a:solidFill>
                  <a:srgbClr val="006600"/>
                </a:solidFill>
                <a:cs typeface="FreesiaUPC" pitchFamily="34" charset="-34"/>
              </a:rPr>
              <a:t>ตัวอย่าง ๑</a:t>
            </a:r>
          </a:p>
        </p:txBody>
      </p:sp>
      <p:sp>
        <p:nvSpPr>
          <p:cNvPr id="632842" name="Text Box 6"/>
          <p:cNvSpPr txBox="1">
            <a:spLocks noChangeArrowheads="1"/>
          </p:cNvSpPr>
          <p:nvPr/>
        </p:nvSpPr>
        <p:spPr bwMode="auto">
          <a:xfrm>
            <a:off x="579438" y="5040313"/>
            <a:ext cx="1386387" cy="55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u="sng">
                <a:solidFill>
                  <a:srgbClr val="006600"/>
                </a:solidFill>
                <a:cs typeface="FreesiaUPC" pitchFamily="34" charset="-34"/>
              </a:rPr>
              <a:t>ตัวอย่าง ๒</a:t>
            </a:r>
          </a:p>
        </p:txBody>
      </p:sp>
      <p:sp>
        <p:nvSpPr>
          <p:cNvPr id="632843" name="Rectangle 8"/>
          <p:cNvSpPr>
            <a:spLocks noChangeArrowheads="1"/>
          </p:cNvSpPr>
          <p:nvPr/>
        </p:nvSpPr>
        <p:spPr bwMode="auto">
          <a:xfrm>
            <a:off x="926747" y="4375361"/>
            <a:ext cx="8609012" cy="80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ct val="80000"/>
              </a:lnSpc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การจัดระเบียบพนักงานเทศบาล </a:t>
            </a:r>
            <a:r>
              <a:rPr lang="th-TH" sz="2800" u="sng" dirty="0">
                <a:solidFill>
                  <a:schemeClr val="tx2"/>
                </a:solidFill>
                <a:cs typeface="FreesiaUPC" pitchFamily="34" charset="-34"/>
              </a:rPr>
              <a:t>และ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การกำหนดตำแหน่งและอัตราเงินเดือนพนักงานเทศบาล ให้ตราเป็นพระราชกฤษฎีกา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32844" name="Text Box 14"/>
          <p:cNvSpPr txBox="1">
            <a:spLocks noChangeArrowheads="1"/>
          </p:cNvSpPr>
          <p:nvPr/>
        </p:nvSpPr>
        <p:spPr bwMode="auto">
          <a:xfrm>
            <a:off x="166688" y="1350107"/>
            <a:ext cx="305435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algn="l" defTabSz="942975"/>
            <a:r>
              <a:rPr lang="th-TH" sz="3700" dirty="0">
                <a:solidFill>
                  <a:srgbClr val="FF0000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700" dirty="0">
                <a:solidFill>
                  <a:srgbClr val="FFFF00"/>
                </a:solidFill>
                <a:cs typeface="FreesiaUPC" pitchFamily="34" charset="-34"/>
              </a:rPr>
              <a:t> </a:t>
            </a:r>
            <a:r>
              <a:rPr lang="th-TH" sz="3700" i="1" u="sng" dirty="0">
                <a:solidFill>
                  <a:schemeClr val="tx2"/>
                </a:solidFill>
                <a:cs typeface="FreesiaUPC" pitchFamily="34" charset="-34"/>
              </a:rPr>
              <a:t>ที่-ซึ่ง-อัน </a:t>
            </a:r>
            <a:endParaRPr lang="th-TH" sz="3700" i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48947" y="5588545"/>
            <a:ext cx="9012237" cy="1150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352" tIns="47177" rIns="94352" bIns="47177">
            <a:spAutoFit/>
          </a:bodyPr>
          <a:lstStyle>
            <a:lvl1pPr defTabSz="941388">
              <a:defRPr sz="3000" b="1">
                <a:solidFill>
                  <a:schemeClr val="tx1"/>
                </a:solidFill>
                <a:latin typeface="FreesiaUPC" pitchFamily="34" charset="-34"/>
              </a:defRPr>
            </a:lvl1pPr>
            <a:lvl2pPr marL="742950" indent="-285750" defTabSz="941388">
              <a:defRPr sz="3000" b="1">
                <a:solidFill>
                  <a:schemeClr val="tx1"/>
                </a:solidFill>
                <a:latin typeface="FreesiaUPC" pitchFamily="34" charset="-34"/>
              </a:defRPr>
            </a:lvl2pPr>
            <a:lvl3pPr marL="1143000" indent="-228600" defTabSz="941388">
              <a:defRPr sz="3000" b="1">
                <a:solidFill>
                  <a:schemeClr val="tx1"/>
                </a:solidFill>
                <a:latin typeface="FreesiaUPC" pitchFamily="34" charset="-34"/>
              </a:defRPr>
            </a:lvl3pPr>
            <a:lvl4pPr marL="1600200" indent="-228600" defTabSz="941388">
              <a:defRPr sz="3000" b="1">
                <a:solidFill>
                  <a:schemeClr val="tx1"/>
                </a:solidFill>
                <a:latin typeface="FreesiaUPC" pitchFamily="34" charset="-34"/>
              </a:defRPr>
            </a:lvl4pPr>
            <a:lvl5pPr marL="2057400" indent="-228600" defTabSz="941388">
              <a:defRPr sz="3000" b="1">
                <a:solidFill>
                  <a:schemeClr val="tx1"/>
                </a:solidFill>
                <a:latin typeface="FreesiaUPC" pitchFamily="34" charset="-34"/>
              </a:defRPr>
            </a:lvl5pPr>
            <a:lvl6pPr marL="2514600" indent="-228600" algn="ctr" defTabSz="941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FreesiaUPC" pitchFamily="34" charset="-34"/>
              </a:defRPr>
            </a:lvl6pPr>
            <a:lvl7pPr marL="2971800" indent="-228600" algn="ctr" defTabSz="941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FreesiaUPC" pitchFamily="34" charset="-34"/>
              </a:defRPr>
            </a:lvl7pPr>
            <a:lvl8pPr marL="3429000" indent="-228600" algn="ctr" defTabSz="941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FreesiaUPC" pitchFamily="34" charset="-34"/>
              </a:defRPr>
            </a:lvl8pPr>
            <a:lvl9pPr marL="3886200" indent="-228600" algn="ctr" defTabSz="941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FreesiaUPC" pitchFamily="34" charset="-34"/>
              </a:defRPr>
            </a:lvl9pPr>
          </a:lstStyle>
          <a:p>
            <a:pPr algn="l">
              <a:lnSpc>
                <a:spcPct val="80000"/>
              </a:lnSpc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จะถือว่าผู้ใดกระทำผิดฐานทุจริตต่อหน้าที่ราชการได้ก็ต่อเมื่อผู้นั้นมีหน้าที่ราชการ </a:t>
            </a:r>
            <a:r>
              <a:rPr lang="th-TH" sz="2800" u="sng" dirty="0">
                <a:solidFill>
                  <a:schemeClr val="tx2"/>
                </a:solidFill>
                <a:cs typeface="FreesiaUPC" pitchFamily="34" charset="-34"/>
              </a:rPr>
              <a:t>และ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ไ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ด้กระทำการหรือละเว้นการกระทำการตามหน้าที่นั้นโดย</a:t>
            </a:r>
            <a:r>
              <a:rPr lang="th-TH" sz="2800">
                <a:solidFill>
                  <a:srgbClr val="0000FF"/>
                </a:solidFill>
                <a:cs typeface="FreesiaUPC" pitchFamily="34" charset="-34"/>
              </a:rPr>
              <a:t>มิ</a:t>
            </a:r>
            <a:r>
              <a:rPr lang="th-TH" sz="2800" smtClean="0">
                <a:solidFill>
                  <a:srgbClr val="0000FF"/>
                </a:solidFill>
                <a:cs typeface="FreesiaUPC" pitchFamily="34" charset="-34"/>
              </a:rPr>
              <a:t>ชอบ</a:t>
            </a:r>
            <a:r>
              <a:rPr lang="th-TH" sz="2800" u="sng" smtClean="0">
                <a:solidFill>
                  <a:srgbClr val="CC00CC"/>
                </a:solidFill>
                <a:cs typeface="FreesiaUPC" pitchFamily="34" charset="-34"/>
              </a:rPr>
              <a:t>และ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จะต้องมีเจตนาที่จะให้ตนเองหรือผู้อื่นได้ประโยชน์อันมิควรได้ด้วย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60" name="Text Box 4"/>
          <p:cNvSpPr txBox="1">
            <a:spLocks noChangeArrowheads="1"/>
          </p:cNvSpPr>
          <p:nvPr/>
        </p:nvSpPr>
        <p:spPr bwMode="auto">
          <a:xfrm>
            <a:off x="838200" y="152400"/>
            <a:ext cx="9372600" cy="181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000" i="1" dirty="0">
                <a:solidFill>
                  <a:srgbClr val="663300"/>
                </a:solidFill>
                <a:cs typeface="FreesiaUPC" pitchFamily="34" charset="-34"/>
              </a:rPr>
              <a:t>๓. ถ้าใช้คำเชื่อมคำเดียวกัน</a:t>
            </a:r>
            <a:r>
              <a:rPr lang="th-TH" sz="4000" i="1" dirty="0">
                <a:solidFill>
                  <a:srgbClr val="0000FF"/>
                </a:solidFill>
                <a:cs typeface="FreesiaUPC" pitchFamily="34" charset="-34"/>
              </a:rPr>
              <a:t>เชื่อมคำหลาย</a:t>
            </a:r>
            <a:r>
              <a:rPr lang="th-TH" sz="4000" i="1" dirty="0" smtClean="0">
                <a:solidFill>
                  <a:srgbClr val="0000FF"/>
                </a:solidFill>
                <a:cs typeface="FreesiaUPC" pitchFamily="34" charset="-34"/>
              </a:rPr>
              <a:t>คำ</a:t>
            </a:r>
            <a:br>
              <a:rPr lang="th-TH" sz="4000" i="1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4000" i="1" dirty="0" smtClean="0">
                <a:solidFill>
                  <a:srgbClr val="663300"/>
                </a:solidFill>
                <a:cs typeface="FreesiaUPC" pitchFamily="34" charset="-34"/>
              </a:rPr>
              <a:t>    ใส่</a:t>
            </a:r>
            <a:r>
              <a:rPr lang="th-TH" sz="4000" i="1" dirty="0">
                <a:solidFill>
                  <a:srgbClr val="663300"/>
                </a:solidFill>
                <a:cs typeface="FreesiaUPC" pitchFamily="34" charset="-34"/>
              </a:rPr>
              <a:t>เพียงคำเชื่อมคำสุดท้าย</a:t>
            </a:r>
          </a:p>
          <a:p>
            <a:pPr algn="l" defTabSz="941388"/>
            <a:r>
              <a:rPr lang="th-TH" sz="4000" dirty="0">
                <a:solidFill>
                  <a:srgbClr val="FFFF00"/>
                </a:solidFill>
              </a:rPr>
              <a:t>    </a:t>
            </a:r>
          </a:p>
        </p:txBody>
      </p:sp>
      <p:sp>
        <p:nvSpPr>
          <p:cNvPr id="633861" name="Text Box 5"/>
          <p:cNvSpPr txBox="1">
            <a:spLocks noChangeArrowheads="1"/>
          </p:cNvSpPr>
          <p:nvPr/>
        </p:nvSpPr>
        <p:spPr bwMode="auto">
          <a:xfrm>
            <a:off x="957943" y="1880401"/>
            <a:ext cx="1285398" cy="64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600" u="sng" dirty="0">
                <a:solidFill>
                  <a:srgbClr val="006600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633862" name="Text Box 6"/>
          <p:cNvSpPr txBox="1">
            <a:spLocks noChangeArrowheads="1"/>
          </p:cNvSpPr>
          <p:nvPr/>
        </p:nvSpPr>
        <p:spPr bwMode="auto">
          <a:xfrm>
            <a:off x="1143000" y="2561742"/>
            <a:ext cx="8154265" cy="23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24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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ให้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ก.  นาย ข.  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และ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ค. มาอยู่เวรเฝ้าสำนักงาน</a:t>
            </a:r>
          </a:p>
          <a:p>
            <a:pPr algn="l" defTabSz="941388"/>
            <a:r>
              <a:rPr lang="th-TH" sz="24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ก.  นาย ข. 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กับ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ค. ออกไปด้วยกัน</a:t>
            </a:r>
          </a:p>
          <a:p>
            <a:pPr algn="l" defTabSz="941388"/>
            <a:r>
              <a:rPr lang="th-TH" sz="24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ก.  นาย ข. 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หรือ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นาย ค. ร่างหนังสือฉบับนี้</a:t>
            </a:r>
          </a:p>
          <a:p>
            <a:pPr algn="l" defTabSz="941388"/>
            <a:r>
              <a:rPr lang="th-TH" sz="24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ผู้กระทำการเช่นนี้  จะไล่ออก ปลดออก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หรือ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ให้ออกก็ได้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4" name="Text Box 3"/>
          <p:cNvSpPr txBox="1">
            <a:spLocks noChangeArrowheads="1"/>
          </p:cNvSpPr>
          <p:nvPr/>
        </p:nvSpPr>
        <p:spPr bwMode="auto">
          <a:xfrm>
            <a:off x="808592" y="458171"/>
            <a:ext cx="6201808" cy="133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๔. ถ้าใช้แทนกันได้และแทนกันไม่ได้</a:t>
            </a:r>
          </a:p>
          <a:p>
            <a:pPr algn="l" defTabSz="941388"/>
            <a:r>
              <a:rPr lang="th-TH" sz="4100" dirty="0">
                <a:solidFill>
                  <a:srgbClr val="FFFF00"/>
                </a:solidFill>
              </a:rPr>
              <a:t>    </a:t>
            </a:r>
          </a:p>
        </p:txBody>
      </p:sp>
      <p:sp>
        <p:nvSpPr>
          <p:cNvPr id="634885" name="Text Box 4"/>
          <p:cNvSpPr txBox="1">
            <a:spLocks noChangeArrowheads="1"/>
          </p:cNvSpPr>
          <p:nvPr/>
        </p:nvSpPr>
        <p:spPr bwMode="auto">
          <a:xfrm>
            <a:off x="838200" y="1535113"/>
            <a:ext cx="8904287" cy="452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rgbClr val="0000FF"/>
                </a:solidFill>
                <a:cs typeface="FreesiaUPC" pitchFamily="34" charset="-34"/>
              </a:rPr>
              <a:t>กับ</a:t>
            </a:r>
            <a:r>
              <a:rPr lang="th-TH" sz="3600" i="1" dirty="0">
                <a:solidFill>
                  <a:srgbClr val="0000FF"/>
                </a:solidFill>
                <a:cs typeface="FreesiaUPC" pitchFamily="34" charset="-34"/>
              </a:rPr>
              <a:t>		(ติดกัน, เท่ากัน, ด้วยกัน)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แก่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		(สำหรับ) ให้เงิน</a:t>
            </a:r>
            <a:r>
              <a:rPr lang="th-TH" sz="3600" i="1" u="sng" dirty="0">
                <a:solidFill>
                  <a:schemeClr val="tx2"/>
                </a:solidFill>
                <a:cs typeface="FreesiaUPC" pitchFamily="34" charset="-34"/>
              </a:rPr>
              <a:t>แก่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ขอทาน, </a:t>
            </a: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		ถวาย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จตุปัจจัย</a:t>
            </a:r>
            <a:r>
              <a:rPr lang="th-TH" sz="3600" i="1" u="sng" dirty="0">
                <a:solidFill>
                  <a:schemeClr val="tx2"/>
                </a:solidFill>
                <a:cs typeface="FreesiaUPC" pitchFamily="34" charset="-34"/>
              </a:rPr>
              <a:t>แก่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พระภิกษุสงฆ์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rgbClr val="0000FF"/>
                </a:solidFill>
                <a:cs typeface="FreesiaUPC" pitchFamily="34" charset="-34"/>
              </a:rPr>
              <a:t>แด่</a:t>
            </a:r>
            <a:r>
              <a:rPr lang="th-TH" sz="3600" i="1" dirty="0">
                <a:solidFill>
                  <a:srgbClr val="0000FF"/>
                </a:solidFill>
                <a:cs typeface="FreesiaUPC" pitchFamily="34" charset="-34"/>
              </a:rPr>
              <a:t>		(สำหรับ, ถวาย, อุทิศ, เพื่อ)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ต่อ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		(กระทำต่อฝ่ายเดียว, ตาม) เป็นไปตาม, คล้อยตาม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rgbClr val="0000FF"/>
                </a:solidFill>
                <a:cs typeface="FreesiaUPC" pitchFamily="34" charset="-34"/>
              </a:rPr>
              <a:t>และ	(</a:t>
            </a:r>
            <a:r>
              <a:rPr lang="th-TH" sz="3600" i="1" dirty="0">
                <a:solidFill>
                  <a:srgbClr val="0000FF"/>
                </a:solidFill>
                <a:cs typeface="FreesiaUPC" pitchFamily="34" charset="-34"/>
              </a:rPr>
              <a:t>ทั้งหมด)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หรือ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(</a:t>
            </a:r>
            <a:r>
              <a:rPr lang="th-TH" sz="3600" i="1" dirty="0">
                <a:solidFill>
                  <a:schemeClr val="tx2"/>
                </a:solidFill>
                <a:cs typeface="FreesiaUPC" pitchFamily="34" charset="-34"/>
              </a:rPr>
              <a:t>อย่างไหนก็ได้</a:t>
            </a:r>
            <a:r>
              <a:rPr lang="th-TH" sz="3600" i="1" dirty="0" smtClean="0">
                <a:solidFill>
                  <a:schemeClr val="tx2"/>
                </a:solidFill>
                <a:cs typeface="FreesiaUPC" pitchFamily="34" charset="-34"/>
              </a:rPr>
              <a:t>)</a:t>
            </a:r>
          </a:p>
          <a:p>
            <a:pPr marL="463550" indent="-463550" algn="l" defTabSz="941388">
              <a:buSzPct val="95000"/>
              <a:buBlip>
                <a:blip r:embed="rId3"/>
              </a:buBlip>
            </a:pPr>
            <a:r>
              <a:rPr lang="th-TH" sz="3600" i="1" dirty="0" smtClean="0">
                <a:solidFill>
                  <a:srgbClr val="0000FF"/>
                </a:solidFill>
                <a:cs typeface="FreesiaUPC" pitchFamily="34" charset="-34"/>
              </a:rPr>
              <a:t>และ</a:t>
            </a:r>
            <a:r>
              <a:rPr lang="th-TH" sz="3600" i="1" dirty="0">
                <a:solidFill>
                  <a:srgbClr val="0000FF"/>
                </a:solidFill>
                <a:cs typeface="FreesiaUPC" pitchFamily="34" charset="-34"/>
              </a:rPr>
              <a:t>หรือ	(ทั้งหมดก็ได้  อย่างเดียวก็ได้)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8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762000"/>
            <a:ext cx="9525000" cy="1447800"/>
          </a:xfrm>
        </p:spPr>
        <p:txBody>
          <a:bodyPr>
            <a:noAutofit/>
          </a:bodyPr>
          <a:lstStyle/>
          <a:p>
            <a:pPr marL="627063" indent="-627063">
              <a:buNone/>
            </a:pPr>
            <a:r>
              <a:rPr lang="en-US" sz="36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  <a:sym typeface="Wingdings 2" pitchFamily="18" charset="2"/>
              </a:rPr>
              <a:t></a:t>
            </a:r>
            <a:r>
              <a:rPr lang="en-US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  <a:sym typeface="Wingdings 2" pitchFamily="18" charset="2"/>
              </a:rPr>
              <a:t>  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b="1" dirty="0" err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กับ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</a:rPr>
              <a:t>”</a:t>
            </a:r>
            <a:r>
              <a:rPr lang="en-US" sz="36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6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ในความหมายว่า</a:t>
            </a:r>
            <a:r>
              <a:rPr lang="en-US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b="1" dirty="0" err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ติดกัน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</a:rPr>
              <a:t>” 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ใช้</a:t>
            </a:r>
            <a:r>
              <a:rPr lang="en-US" sz="3600" b="1" dirty="0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b="1" dirty="0" err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และ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”  </a:t>
            </a:r>
            <a:r>
              <a:rPr lang="en-US" sz="3600" b="1" dirty="0" err="1" smtClean="0">
                <a:solidFill>
                  <a:srgbClr val="0000FF"/>
                </a:solidFill>
                <a:latin typeface="+mj-lt"/>
                <a:cs typeface="FreesiaUPC" pitchFamily="34" charset="-34"/>
              </a:rPr>
              <a:t>แทนได้</a:t>
            </a:r>
            <a:r>
              <a:rPr lang="en-US" sz="3600" b="1" dirty="0" smtClean="0">
                <a:solidFill>
                  <a:srgbClr val="0000FF"/>
                </a:solidFill>
                <a:latin typeface="+mj-lt"/>
                <a:cs typeface="FreesiaUPC" pitchFamily="34" charset="-34"/>
              </a:rPr>
              <a:t> </a:t>
            </a:r>
          </a:p>
          <a:p>
            <a:pPr marL="627063" indent="-627063">
              <a:lnSpc>
                <a:spcPct val="90000"/>
              </a:lnSpc>
              <a:buFontTx/>
              <a:buNone/>
            </a:pPr>
            <a:r>
              <a:rPr lang="en-US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en-US" sz="3200" b="1" u="sng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ตัวอย่าง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นาย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ก. </a:t>
            </a:r>
            <a:r>
              <a:rPr lang="en-US" sz="3200" b="1" dirty="0" err="1" smtClean="0">
                <a:solidFill>
                  <a:srgbClr val="A50021"/>
                </a:solidFill>
                <a:latin typeface="FreesiaUPC" pitchFamily="34" charset="-34"/>
                <a:cs typeface="FreesiaUPC" pitchFamily="34" charset="-34"/>
              </a:rPr>
              <a:t>กับ</a:t>
            </a:r>
            <a:r>
              <a:rPr lang="en-US" sz="3200" b="1" u="sng" dirty="0" smtClean="0">
                <a:solidFill>
                  <a:srgbClr val="A50021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3200" b="1" u="sng" dirty="0" err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และ</a:t>
            </a:r>
            <a:r>
              <a:rPr lang="en-US" sz="3200" b="1" u="sng" dirty="0" smtClean="0">
                <a:solidFill>
                  <a:srgbClr val="A50021"/>
                </a:solidFill>
                <a:latin typeface="FreesiaUPC" pitchFamily="34" charset="-34"/>
                <a:cs typeface="FreesiaUPC" pitchFamily="34" charset="-34"/>
              </a:rPr>
              <a:t>)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นาย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ข.นั่งรถคันเดียวกันไปทำงาน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627063" indent="-627063">
              <a:lnSpc>
                <a:spcPct val="90000"/>
              </a:lnSpc>
              <a:buFontTx/>
              <a:buNone/>
            </a:pP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35909" name="Rectangle 5"/>
          <p:cNvSpPr>
            <a:spLocks noChangeArrowheads="1"/>
          </p:cNvSpPr>
          <p:nvPr/>
        </p:nvSpPr>
        <p:spPr bwMode="auto">
          <a:xfrm>
            <a:off x="333375" y="4216400"/>
            <a:ext cx="934402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dirty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en-US" sz="37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 </a:t>
            </a:r>
            <a:r>
              <a:rPr lang="en-US" sz="3700" dirty="0">
                <a:solidFill>
                  <a:srgbClr val="0000FF"/>
                </a:solidFill>
                <a:latin typeface="+mj-lt"/>
                <a:cs typeface="FreesiaUPC" pitchFamily="34" charset="-34"/>
                <a:sym typeface="Wingdings 2" pitchFamily="18" charset="2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cs typeface="FreesiaUPC" pitchFamily="34" charset="-34"/>
              </a:rPr>
              <a:t>แต่</a:t>
            </a:r>
            <a:r>
              <a:rPr lang="en-US" sz="3600" dirty="0" err="1">
                <a:solidFill>
                  <a:srgbClr val="0000FF"/>
                </a:solidFill>
                <a:cs typeface="FreesiaUPC" pitchFamily="34" charset="-34"/>
              </a:rPr>
              <a:t>ถ้า</a:t>
            </a:r>
            <a:r>
              <a:rPr lang="en-US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chemeClr val="tx2"/>
                </a:solidFill>
                <a:cs typeface="FreesiaUPC" pitchFamily="34" charset="-34"/>
              </a:rPr>
              <a:t>กับ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”</a:t>
            </a:r>
            <a:r>
              <a:rPr lang="en-US" sz="36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FreesiaUPC" pitchFamily="34" charset="-34"/>
              </a:rPr>
              <a:t>ในความหมายว่า</a:t>
            </a:r>
            <a:r>
              <a:rPr lang="en-US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chemeClr val="tx2"/>
                </a:solidFill>
                <a:cs typeface="FreesiaUPC" pitchFamily="34" charset="-34"/>
              </a:rPr>
              <a:t>ด้วยกัน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” </a:t>
            </a:r>
            <a:r>
              <a:rPr lang="en-US" sz="3600" dirty="0">
                <a:solidFill>
                  <a:srgbClr val="0000FF"/>
                </a:solidFill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rgbClr val="0000FF"/>
                </a:solidFill>
                <a:cs typeface="FreesiaUPC" pitchFamily="34" charset="-34"/>
              </a:rPr>
              <a:t>ใช้</a:t>
            </a:r>
            <a:r>
              <a:rPr lang="en-US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600" dirty="0" smtClean="0">
                <a:solidFill>
                  <a:srgbClr val="CC00CC"/>
                </a:solidFill>
                <a:cs typeface="FreesiaUPC" pitchFamily="34" charset="-34"/>
              </a:rPr>
              <a:t> 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chemeClr val="tx2"/>
                </a:solidFill>
                <a:cs typeface="FreesiaUPC" pitchFamily="34" charset="-34"/>
              </a:rPr>
              <a:t>และ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”</a:t>
            </a:r>
            <a:r>
              <a:rPr lang="en-US" sz="3600" dirty="0">
                <a:solidFill>
                  <a:schemeClr val="tx2"/>
                </a:solidFill>
                <a:cs typeface="FreesiaUPC" pitchFamily="34" charset="-34"/>
              </a:rPr>
              <a:t>  	</a:t>
            </a:r>
            <a:r>
              <a:rPr lang="en-US" sz="3600" dirty="0" smtClean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3600" dirty="0" smtClean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3600" dirty="0" smtClean="0">
                <a:solidFill>
                  <a:srgbClr val="0000FF"/>
                </a:solidFill>
                <a:cs typeface="FreesiaUPC" pitchFamily="34" charset="-34"/>
              </a:rPr>
              <a:t>       </a:t>
            </a:r>
            <a:r>
              <a:rPr lang="en-US" sz="3600" dirty="0" smtClean="0">
                <a:solidFill>
                  <a:srgbClr val="CC00CC"/>
                </a:solidFill>
                <a:cs typeface="FreesiaUPC" pitchFamily="34" charset="-34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3600" dirty="0" smtClean="0">
                <a:solidFill>
                  <a:srgbClr val="CC00CC"/>
                </a:solidFill>
                <a:cs typeface="FreesiaUPC" pitchFamily="34" charset="-34"/>
              </a:rPr>
              <a:t> </a:t>
            </a:r>
            <a:r>
              <a:rPr lang="en-US" sz="3600" dirty="0" smtClean="0">
                <a:solidFill>
                  <a:srgbClr val="CC00CC"/>
                </a:solidFill>
                <a:latin typeface="+mj-lt"/>
                <a:cs typeface="FreesiaUPC" pitchFamily="34" charset="-34"/>
              </a:rPr>
              <a:t>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ต่อ</a:t>
            </a:r>
            <a:r>
              <a:rPr lang="en-US" sz="3600" dirty="0">
                <a:solidFill>
                  <a:srgbClr val="A50021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A50021"/>
                </a:solidFill>
                <a:cs typeface="FreesiaUPC" pitchFamily="34" charset="-34"/>
              </a:rPr>
              <a:t>“</a:t>
            </a:r>
            <a:r>
              <a:rPr lang="en-US" sz="3600" u="sng" dirty="0" err="1" smtClean="0">
                <a:solidFill>
                  <a:srgbClr val="0000FF"/>
                </a:solidFill>
                <a:cs typeface="FreesiaUPC" pitchFamily="34" charset="-34"/>
              </a:rPr>
              <a:t>แทน</a:t>
            </a:r>
            <a:r>
              <a:rPr lang="en-US" sz="3600" u="sng" dirty="0" err="1">
                <a:solidFill>
                  <a:srgbClr val="0000FF"/>
                </a:solidFill>
                <a:cs typeface="FreesiaUPC" pitchFamily="34" charset="-34"/>
              </a:rPr>
              <a:t>ไม่ได้</a:t>
            </a:r>
            <a:endParaRPr lang="en-US" sz="3600" u="sng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sz="3700" dirty="0">
                <a:solidFill>
                  <a:srgbClr val="0000FF"/>
                </a:solidFill>
                <a:cs typeface="FreesiaUPC" pitchFamily="34" charset="-34"/>
              </a:rPr>
              <a:t>      </a:t>
            </a:r>
            <a:r>
              <a:rPr lang="en-US" sz="3700" dirty="0" smtClean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u="sng" dirty="0" err="1" smtClean="0">
                <a:solidFill>
                  <a:srgbClr val="0000FF"/>
                </a:solidFill>
                <a:cs typeface="FreesiaUPC" pitchFamily="34" charset="-34"/>
              </a:rPr>
              <a:t>ตัวอย่าง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3200" dirty="0" smtClean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 smtClean="0">
                <a:solidFill>
                  <a:srgbClr val="0000FF"/>
                </a:solidFill>
                <a:cs typeface="FreesiaUPC" pitchFamily="34" charset="-34"/>
              </a:rPr>
              <a:t>ทำไม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เธอทำ</a:t>
            </a:r>
            <a:r>
              <a:rPr lang="en-US" sz="3200" u="sng" dirty="0" err="1">
                <a:solidFill>
                  <a:schemeClr val="tx2"/>
                </a:solidFill>
                <a:cs typeface="FreesiaUPC" pitchFamily="34" charset="-34"/>
              </a:rPr>
              <a:t>กับ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ฉันได้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35910" name="Rectangle 7"/>
          <p:cNvSpPr>
            <a:spLocks noChangeArrowheads="1"/>
          </p:cNvSpPr>
          <p:nvPr/>
        </p:nvSpPr>
        <p:spPr bwMode="auto">
          <a:xfrm flipH="1" flipV="1">
            <a:off x="428625" y="2499751"/>
            <a:ext cx="9324975" cy="123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lIns="94352" tIns="47177" rIns="94352" bIns="47177">
            <a:spAutoFit/>
          </a:bodyPr>
          <a:lstStyle/>
          <a:p>
            <a:pPr algn="l" defTabSz="941388">
              <a:tabLst>
                <a:tab pos="8461375" algn="l"/>
              </a:tabLst>
            </a:pPr>
            <a:r>
              <a:rPr lang="en-US" sz="37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600" dirty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  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chemeClr val="tx2"/>
                </a:solidFill>
                <a:cs typeface="FreesiaUPC" pitchFamily="34" charset="-34"/>
              </a:rPr>
              <a:t>กับ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 ” </a:t>
            </a:r>
            <a:r>
              <a:rPr lang="en-US" sz="3600" dirty="0" err="1" smtClean="0">
                <a:solidFill>
                  <a:srgbClr val="0000FF"/>
                </a:solidFill>
                <a:cs typeface="FreesiaUPC" pitchFamily="34" charset="-34"/>
              </a:rPr>
              <a:t>ใน</a:t>
            </a:r>
            <a:r>
              <a:rPr lang="en-US" sz="3600" dirty="0" err="1">
                <a:solidFill>
                  <a:srgbClr val="0000FF"/>
                </a:solidFill>
                <a:cs typeface="FreesiaUPC" pitchFamily="34" charset="-34"/>
              </a:rPr>
              <a:t>ความหมายว่า</a:t>
            </a:r>
            <a:r>
              <a:rPr lang="en-US" sz="36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“ </a:t>
            </a:r>
            <a:r>
              <a:rPr lang="en-US" sz="3600" dirty="0" err="1" smtClean="0">
                <a:solidFill>
                  <a:schemeClr val="tx2"/>
                </a:solidFill>
                <a:cs typeface="FreesiaUPC" pitchFamily="34" charset="-34"/>
              </a:rPr>
              <a:t>เท่ากัน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cs typeface="FreesiaUPC" pitchFamily="34" charset="-34"/>
              </a:rPr>
              <a:t>”  </a:t>
            </a:r>
            <a:r>
              <a:rPr lang="en-US" sz="3600" dirty="0" err="1" smtClean="0">
                <a:solidFill>
                  <a:srgbClr val="0000FF"/>
                </a:solidFill>
                <a:cs typeface="FreesiaUPC" pitchFamily="34" charset="-34"/>
              </a:rPr>
              <a:t>ใช้</a:t>
            </a:r>
            <a:r>
              <a:rPr lang="en-US" sz="3600" dirty="0" smtClean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“</a:t>
            </a:r>
            <a:r>
              <a:rPr lang="en-US" sz="3600" dirty="0" err="1">
                <a:solidFill>
                  <a:schemeClr val="tx2"/>
                </a:solidFill>
                <a:cs typeface="FreesiaUPC" pitchFamily="34" charset="-34"/>
              </a:rPr>
              <a:t>ต่อ</a:t>
            </a:r>
            <a:r>
              <a:rPr lang="en-US" sz="3600" dirty="0">
                <a:solidFill>
                  <a:schemeClr val="tx2"/>
                </a:solidFill>
                <a:latin typeface="+mj-lt"/>
                <a:cs typeface="FreesiaUPC" pitchFamily="34" charset="-34"/>
              </a:rPr>
              <a:t>” </a:t>
            </a:r>
            <a:r>
              <a:rPr lang="en-US" sz="36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FreesiaUPC" pitchFamily="34" charset="-34"/>
              </a:rPr>
              <a:t>แทน</a:t>
            </a:r>
            <a:r>
              <a:rPr lang="en-US" sz="3600" dirty="0" err="1" smtClean="0">
                <a:solidFill>
                  <a:srgbClr val="0000FF"/>
                </a:solidFill>
                <a:cs typeface="FreesiaUPC" pitchFamily="34" charset="-34"/>
              </a:rPr>
              <a:t>ได้</a:t>
            </a:r>
            <a:r>
              <a:rPr lang="en-US" sz="37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700" dirty="0" smtClean="0">
                <a:solidFill>
                  <a:srgbClr val="0000FF"/>
                </a:solidFill>
                <a:cs typeface="FreesiaUPC" pitchFamily="34" charset="-34"/>
              </a:rPr>
              <a:t>       </a:t>
            </a:r>
            <a:br>
              <a:rPr lang="en-US" sz="3700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3700" dirty="0" smtClean="0">
                <a:solidFill>
                  <a:srgbClr val="0000FF"/>
                </a:solidFill>
                <a:cs typeface="FreesiaUPC" pitchFamily="34" charset="-34"/>
              </a:rPr>
              <a:t>       </a:t>
            </a:r>
            <a:r>
              <a:rPr lang="en-US" sz="3200" u="sng" dirty="0" err="1" smtClean="0">
                <a:solidFill>
                  <a:srgbClr val="008000"/>
                </a:solidFill>
                <a:cs typeface="FreesiaUPC" pitchFamily="34" charset="-34"/>
              </a:rPr>
              <a:t>ตัวอย่าง</a:t>
            </a:r>
            <a:r>
              <a:rPr lang="en-US" sz="3200" dirty="0" smtClean="0">
                <a:solidFill>
                  <a:srgbClr val="008000"/>
                </a:solidFill>
                <a:cs typeface="FreesiaUPC" pitchFamily="34" charset="-34"/>
              </a:rPr>
              <a:t>   </a:t>
            </a:r>
            <a:r>
              <a:rPr lang="en-US" sz="3200" dirty="0" err="1" smtClean="0">
                <a:solidFill>
                  <a:srgbClr val="0000FF"/>
                </a:solidFill>
                <a:cs typeface="FreesiaUPC" pitchFamily="34" charset="-34"/>
              </a:rPr>
              <a:t>พูด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อย่างนั้นไม่ตรง</a:t>
            </a:r>
            <a:r>
              <a:rPr lang="en-US" sz="3200" u="sng" dirty="0" err="1">
                <a:solidFill>
                  <a:srgbClr val="A50021"/>
                </a:solidFill>
                <a:cs typeface="FreesiaUPC" pitchFamily="34" charset="-34"/>
              </a:rPr>
              <a:t>กับ</a:t>
            </a:r>
            <a:r>
              <a:rPr lang="en-US" sz="3200" u="sng" dirty="0">
                <a:solidFill>
                  <a:srgbClr val="A50021"/>
                </a:solidFill>
                <a:cs typeface="FreesiaUPC" pitchFamily="34" charset="-34"/>
              </a:rPr>
              <a:t>(</a:t>
            </a:r>
            <a:r>
              <a:rPr lang="en-US" sz="3200" u="sng" dirty="0" err="1">
                <a:solidFill>
                  <a:schemeClr val="tx2"/>
                </a:solidFill>
                <a:cs typeface="FreesiaUPC" pitchFamily="34" charset="-34"/>
              </a:rPr>
              <a:t>ต่อ</a:t>
            </a:r>
            <a:r>
              <a:rPr lang="en-US" sz="3200" dirty="0">
                <a:solidFill>
                  <a:srgbClr val="A50021"/>
                </a:solidFill>
                <a:cs typeface="FreesiaUPC" pitchFamily="34" charset="-34"/>
              </a:rPr>
              <a:t>)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ความเป็น</a:t>
            </a:r>
            <a:r>
              <a:rPr lang="en-US" sz="3200" dirty="0" err="1" smtClean="0">
                <a:solidFill>
                  <a:srgbClr val="0000FF"/>
                </a:solidFill>
                <a:cs typeface="FreesiaUPC" pitchFamily="34" charset="-34"/>
              </a:rPr>
              <a:t>จริง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2" name="Text Box 3"/>
          <p:cNvSpPr txBox="1">
            <a:spLocks noChangeArrowheads="1"/>
          </p:cNvSpPr>
          <p:nvPr/>
        </p:nvSpPr>
        <p:spPr bwMode="auto">
          <a:xfrm>
            <a:off x="852844" y="573088"/>
            <a:ext cx="4252556" cy="17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๕. คำเบา - คำหนักแน่น</a:t>
            </a:r>
          </a:p>
          <a:p>
            <a:pPr algn="l" defTabSz="941388">
              <a:spcBef>
                <a:spcPts val="3600"/>
              </a:spcBef>
              <a:tabLst>
                <a:tab pos="1092200" algn="l"/>
              </a:tabLst>
            </a:pPr>
            <a:r>
              <a:rPr lang="th-TH" sz="3700" dirty="0">
                <a:solidFill>
                  <a:srgbClr val="FFFF00"/>
                </a:solidFill>
              </a:rPr>
              <a:t>    </a:t>
            </a:r>
            <a:r>
              <a:rPr lang="th-TH" sz="3700" dirty="0" smtClean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700" dirty="0" smtClean="0">
                <a:solidFill>
                  <a:srgbClr val="FFFF00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600" dirty="0" smtClean="0">
                <a:solidFill>
                  <a:srgbClr val="990000"/>
                </a:solidFill>
                <a:cs typeface="FreesiaUPC" pitchFamily="34" charset="-34"/>
              </a:rPr>
              <a:t>จะ</a:t>
            </a:r>
            <a:r>
              <a:rPr lang="th-TH" sz="3600" dirty="0" smtClean="0">
                <a:solidFill>
                  <a:srgbClr val="CC00CC"/>
                </a:solidFill>
                <a:cs typeface="FreesiaUPC" pitchFamily="34" charset="-34"/>
              </a:rPr>
              <a:t>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- จัก</a:t>
            </a:r>
          </a:p>
        </p:txBody>
      </p:sp>
      <p:sp>
        <p:nvSpPr>
          <p:cNvPr id="636933" name="Text Box 4"/>
          <p:cNvSpPr txBox="1">
            <a:spLocks noChangeArrowheads="1"/>
          </p:cNvSpPr>
          <p:nvPr/>
        </p:nvSpPr>
        <p:spPr bwMode="auto">
          <a:xfrm>
            <a:off x="2362200" y="2197100"/>
            <a:ext cx="6400800" cy="10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3200" smtClean="0">
                <a:solidFill>
                  <a:srgbClr val="990000"/>
                </a:solidFill>
                <a:cs typeface="FreesiaUPC" pitchFamily="34" charset="-34"/>
              </a:rPr>
              <a:t>จะ</a:t>
            </a:r>
            <a:r>
              <a:rPr lang="th-TH" sz="320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smtClean="0">
                <a:solidFill>
                  <a:srgbClr val="990000"/>
                </a:solidFill>
                <a:cs typeface="FreesiaUPC" pitchFamily="34" charset="-34"/>
              </a:rPr>
              <a:t>(</a:t>
            </a:r>
            <a:r>
              <a:rPr lang="th-TH" sz="3200" dirty="0">
                <a:solidFill>
                  <a:srgbClr val="990000"/>
                </a:solidFill>
                <a:cs typeface="FreesiaUPC" pitchFamily="34" charset="-34"/>
              </a:rPr>
              <a:t>ธรรมดา - ใช้กรณีทั่วไป)</a:t>
            </a:r>
          </a:p>
          <a:p>
            <a:pPr algn="l" defTabSz="941388"/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จัก	(หนักแน่น - ใช้ในคำขู่ คำสั่ง คำกำชับ)</a:t>
            </a:r>
          </a:p>
        </p:txBody>
      </p:sp>
      <p:sp>
        <p:nvSpPr>
          <p:cNvPr id="636934" name="Rectangle 2"/>
          <p:cNvSpPr>
            <a:spLocks noChangeArrowheads="1"/>
          </p:cNvSpPr>
          <p:nvPr/>
        </p:nvSpPr>
        <p:spPr bwMode="auto">
          <a:xfrm>
            <a:off x="869950" y="3430588"/>
            <a:ext cx="84264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 anchor="ctr"/>
          <a:lstStyle/>
          <a:p>
            <a:pPr algn="l" defTabSz="941388"/>
            <a:r>
              <a:rPr lang="th-TH" sz="3200" dirty="0">
                <a:solidFill>
                  <a:srgbClr val="008000"/>
                </a:solidFill>
                <a:latin typeface="Angsana New" pitchFamily="18" charset="-34"/>
                <a:cs typeface="FreesiaUPC" pitchFamily="34" charset="-34"/>
              </a:rPr>
              <a:t>ตัวอย่าง</a:t>
            </a:r>
            <a:r>
              <a:rPr lang="th-TH" sz="3200" dirty="0">
                <a:solidFill>
                  <a:srgbClr val="00FFFF"/>
                </a:solidFill>
                <a:latin typeface="Angsana New" pitchFamily="18" charset="-34"/>
                <a:cs typeface="FreesiaUPC" pitchFamily="34" charset="-34"/>
              </a:rPr>
              <a:t>    </a:t>
            </a:r>
            <a:r>
              <a:rPr lang="th-TH" sz="3200" dirty="0">
                <a:solidFill>
                  <a:srgbClr val="A50021"/>
                </a:solidFill>
                <a:latin typeface="Angsana New" pitchFamily="18" charset="-34"/>
                <a:cs typeface="FreesiaUPC" pitchFamily="34" charset="-34"/>
              </a:rPr>
              <a:t>คำเบา - </a:t>
            </a:r>
            <a:r>
              <a:rPr lang="th-TH" sz="320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คำหนักแน่น</a:t>
            </a:r>
            <a:endParaRPr lang="en-US" sz="3200" dirty="0">
              <a:solidFill>
                <a:schemeClr val="tx2"/>
              </a:solidFill>
              <a:latin typeface="Angsana New" pitchFamily="18" charset="-34"/>
              <a:cs typeface="FreesiaUPC" pitchFamily="34" charset="-34"/>
            </a:endParaRPr>
          </a:p>
        </p:txBody>
      </p:sp>
      <p:sp>
        <p:nvSpPr>
          <p:cNvPr id="636935" name="Rectangle 4"/>
          <p:cNvSpPr>
            <a:spLocks noChangeArrowheads="1"/>
          </p:cNvSpPr>
          <p:nvPr/>
        </p:nvSpPr>
        <p:spPr bwMode="auto">
          <a:xfrm>
            <a:off x="1604962" y="4191000"/>
            <a:ext cx="7386638" cy="10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tabLst>
                <a:tab pos="395288" algn="l"/>
              </a:tabLst>
            </a:pP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๑. </a:t>
            </a:r>
            <a:r>
              <a:rPr lang="th-TH" sz="3200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	จึง</a:t>
            </a: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เรียนมาเพื่อทราบเพื่อขอได้โปรดนำเสนอ ก.พ.    </a:t>
            </a:r>
            <a:r>
              <a:rPr lang="th-TH" sz="3200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	พิจารณาด้วย  </a:t>
            </a:r>
            <a:r>
              <a:rPr lang="th-TH" sz="3200" dirty="0">
                <a:solidFill>
                  <a:srgbClr val="990000"/>
                </a:solidFill>
                <a:latin typeface="Angsana New" pitchFamily="18" charset="-34"/>
                <a:cs typeface="FreesiaUPC" pitchFamily="34" charset="-34"/>
              </a:rPr>
              <a:t>จะ</a:t>
            </a: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ขอบคุณมาก</a:t>
            </a:r>
          </a:p>
        </p:txBody>
      </p:sp>
      <p:sp>
        <p:nvSpPr>
          <p:cNvPr id="636936" name="Rectangle 3"/>
          <p:cNvSpPr>
            <a:spLocks noChangeArrowheads="1"/>
          </p:cNvSpPr>
          <p:nvPr/>
        </p:nvSpPr>
        <p:spPr bwMode="auto">
          <a:xfrm>
            <a:off x="1628775" y="5410200"/>
            <a:ext cx="75374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/>
          <a:lstStyle/>
          <a:p>
            <a:pPr algn="l" defTabSz="941388">
              <a:spcBef>
                <a:spcPct val="20000"/>
              </a:spcBef>
              <a:tabLst>
                <a:tab pos="395288" algn="l"/>
              </a:tabLst>
            </a:pP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๒. </a:t>
            </a:r>
            <a:r>
              <a:rPr lang="th-TH" sz="3200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	จึง</a:t>
            </a: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ขอกำชับมาเพื่อ....ได้สังวรระมัดระวังมิให้เกิดกรณี</a:t>
            </a:r>
            <a:r>
              <a:rPr lang="th-TH" sz="3200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เช่นนี้	ขึ้น</a:t>
            </a:r>
            <a:r>
              <a:rPr lang="th-TH" sz="3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อีก</a:t>
            </a:r>
            <a:endParaRPr lang="en-US" sz="3200" dirty="0">
              <a:solidFill>
                <a:srgbClr val="0000FF"/>
              </a:solidFill>
              <a:latin typeface="Angsana New" pitchFamily="18" charset="-34"/>
              <a:cs typeface="FreesiaUPC" pitchFamily="34" charset="-34"/>
            </a:endParaRPr>
          </a:p>
        </p:txBody>
      </p:sp>
      <p:sp>
        <p:nvSpPr>
          <p:cNvPr id="9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28717" y="1"/>
          <a:ext cx="103531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7" y="1"/>
                        <a:ext cx="103531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209015" y="484188"/>
            <a:ext cx="21067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ที่ นร ๐๒๐๕/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045069" y="476251"/>
            <a:ext cx="2885810" cy="646331"/>
          </a:xfrm>
          <a:prstGeom prst="rect">
            <a:avLst/>
          </a:prstGeom>
          <a:solidFill>
            <a:srgbClr val="66FFFF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กรม......................... </a:t>
            </a:r>
            <a:endParaRPr lang="th-TH" sz="3600" b="0">
              <a:cs typeface="FreesiaUPC" pitchFamily="34" charset="-34"/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4406106" y="5148263"/>
            <a:ext cx="3510095" cy="5909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>
                <a:cs typeface="FreesiaUPC" pitchFamily="34" charset="-34"/>
              </a:rPr>
              <a:t>อธิบดีกรม...................... </a:t>
            </a:r>
            <a:endParaRPr lang="th-TH" sz="3600" b="0">
              <a:cs typeface="FreesiaUPC" pitchFamily="34" charset="-34"/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3095626" y="500063"/>
            <a:ext cx="78078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  <a:cs typeface="FreesiaUPC" pitchFamily="34" charset="-34"/>
              </a:rPr>
              <a:t>๒๑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5109501" y="4437063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4485217" y="3716338"/>
            <a:ext cx="280842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ขอแสดงความนับถือ</a:t>
            </a:r>
          </a:p>
        </p:txBody>
      </p:sp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3080148" y="1125538"/>
            <a:ext cx="78078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4346" name="Text Box 13"/>
          <p:cNvSpPr txBox="1">
            <a:spLocks noChangeArrowheads="1"/>
          </p:cNvSpPr>
          <p:nvPr/>
        </p:nvSpPr>
        <p:spPr bwMode="auto">
          <a:xfrm rot="5400000">
            <a:off x="3027628" y="847745"/>
            <a:ext cx="8651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>
              <a:cs typeface="FreesiaUPC" pitchFamily="34" charset="-34"/>
            </a:endParaRPr>
          </a:p>
        </p:txBody>
      </p:sp>
      <p:sp>
        <p:nvSpPr>
          <p:cNvPr id="14347" name="Text Box 14"/>
          <p:cNvSpPr txBox="1">
            <a:spLocks noChangeArrowheads="1"/>
          </p:cNvSpPr>
          <p:nvPr/>
        </p:nvSpPr>
        <p:spPr bwMode="auto">
          <a:xfrm>
            <a:off x="1676798" y="1412875"/>
            <a:ext cx="3353594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cs typeface="FreesiaUPC" pitchFamily="34" charset="-34"/>
              </a:rPr>
              <a:t>ทะเบียนกลางของกรม</a:t>
            </a:r>
            <a:endParaRPr lang="th-TH" sz="3600" b="0">
              <a:cs typeface="FreesiaUPC" pitchFamily="34" charset="-34"/>
            </a:endParaRPr>
          </a:p>
        </p:txBody>
      </p:sp>
      <p:sp>
        <p:nvSpPr>
          <p:cNvPr id="14348" name="Text Box 15"/>
          <p:cNvSpPr txBox="1">
            <a:spLocks noChangeArrowheads="1"/>
          </p:cNvSpPr>
          <p:nvPr/>
        </p:nvSpPr>
        <p:spPr bwMode="auto">
          <a:xfrm>
            <a:off x="4483497" y="4581525"/>
            <a:ext cx="358920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(พิมพ์ชื่อและนามสกุล)</a:t>
            </a:r>
          </a:p>
        </p:txBody>
      </p:sp>
      <p:sp>
        <p:nvSpPr>
          <p:cNvPr id="14349" name="Text Box 16"/>
          <p:cNvSpPr txBox="1">
            <a:spLocks noChangeArrowheads="1"/>
          </p:cNvSpPr>
          <p:nvPr/>
        </p:nvSpPr>
        <p:spPr bwMode="auto">
          <a:xfrm>
            <a:off x="896013" y="5373688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สำนักงาน..........</a:t>
            </a:r>
          </a:p>
        </p:txBody>
      </p:sp>
      <p:sp>
        <p:nvSpPr>
          <p:cNvPr id="14350" name="Text Box 17"/>
          <p:cNvSpPr txBox="1">
            <a:spLocks noChangeArrowheads="1"/>
          </p:cNvSpPr>
          <p:nvPr/>
        </p:nvSpPr>
        <p:spPr bwMode="auto">
          <a:xfrm>
            <a:off x="896013" y="5811838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โทร. ..............</a:t>
            </a:r>
          </a:p>
        </p:txBody>
      </p:sp>
      <p:sp>
        <p:nvSpPr>
          <p:cNvPr id="14351" name="Text Box 18"/>
          <p:cNvSpPr txBox="1">
            <a:spLocks noChangeArrowheads="1"/>
          </p:cNvSpPr>
          <p:nvPr/>
        </p:nvSpPr>
        <p:spPr bwMode="auto">
          <a:xfrm>
            <a:off x="896013" y="6308725"/>
            <a:ext cx="2340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โทรสาร.............</a:t>
            </a:r>
          </a:p>
        </p:txBody>
      </p:sp>
      <p:sp>
        <p:nvSpPr>
          <p:cNvPr id="14352" name="Line 19"/>
          <p:cNvSpPr>
            <a:spLocks noChangeShapeType="1"/>
          </p:cNvSpPr>
          <p:nvPr/>
        </p:nvSpPr>
        <p:spPr bwMode="auto">
          <a:xfrm flipH="1">
            <a:off x="5420784" y="1125538"/>
            <a:ext cx="1248569" cy="403225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4353" name="Left Arrow Callout 17"/>
          <p:cNvSpPr>
            <a:spLocks noChangeArrowheads="1"/>
          </p:cNvSpPr>
          <p:nvPr/>
        </p:nvSpPr>
        <p:spPr bwMode="auto">
          <a:xfrm>
            <a:off x="6113860" y="2571751"/>
            <a:ext cx="2089546" cy="785813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3269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  <a:cs typeface="FreesiaUPC" pitchFamily="34" charset="-34"/>
              </a:rPr>
              <a:t>ระดับกรม</a:t>
            </a:r>
          </a:p>
          <a:p>
            <a:endParaRPr lang="th-TH">
              <a:cs typeface="FreesiaUPC" pitchFamily="34" charset="-34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5701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6" name="Rectangle 3"/>
          <p:cNvSpPr>
            <a:spLocks noGrp="1" noChangeArrowheads="1"/>
          </p:cNvSpPr>
          <p:nvPr>
            <p:ph idx="1"/>
          </p:nvPr>
        </p:nvSpPr>
        <p:spPr>
          <a:xfrm>
            <a:off x="954088" y="1597025"/>
            <a:ext cx="8951912" cy="4575175"/>
          </a:xfrm>
          <a:noFill/>
        </p:spPr>
        <p:txBody>
          <a:bodyPr/>
          <a:lstStyle/>
          <a:p>
            <a:pPr marL="293688" indent="-293688">
              <a:lnSpc>
                <a:spcPts val="5500"/>
              </a:lnSpc>
              <a:spcBef>
                <a:spcPts val="0"/>
              </a:spcBef>
              <a:buFontTx/>
              <a:buNone/>
              <a:tabLst>
                <a:tab pos="1146175" algn="l"/>
              </a:tabLst>
            </a:pP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ควร   	เป็นคำแนะนำทั่วไป มีผลบังคับทางจิตใจ</a:t>
            </a:r>
          </a:p>
          <a:p>
            <a:pPr marL="293688" indent="-293688">
              <a:lnSpc>
                <a:spcPts val="5500"/>
              </a:lnSpc>
              <a:spcBef>
                <a:spcPts val="0"/>
              </a:spcBef>
              <a:buFontTx/>
              <a:buNone/>
              <a:tabLst>
                <a:tab pos="1146175" algn="l"/>
              </a:tabLst>
            </a:pPr>
            <a:r>
              <a:rPr lang="th-TH" sz="3700" b="1" dirty="0" smtClean="0">
                <a:solidFill>
                  <a:srgbClr val="990000"/>
                </a:solidFill>
                <a:latin typeface="FreesiaUPC" pitchFamily="34" charset="-34"/>
                <a:cs typeface="FreesiaUPC" pitchFamily="34" charset="-34"/>
              </a:rPr>
              <a:t>พึง       เป็นการวางมาตรฐาน มีผลบังคับทางสังคม</a:t>
            </a:r>
          </a:p>
          <a:p>
            <a:pPr marL="293688" indent="-293688">
              <a:lnSpc>
                <a:spcPts val="5500"/>
              </a:lnSpc>
              <a:spcBef>
                <a:spcPts val="0"/>
              </a:spcBef>
              <a:buFontTx/>
              <a:buNone/>
              <a:tabLst>
                <a:tab pos="1146175" algn="l"/>
              </a:tabLst>
            </a:pP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ย่อม 	เป็นคำบังคับเป็นทางการแต่ไม่เด็ดขาด ให้ใช้ดุลพินิจ</a:t>
            </a:r>
            <a:endParaRPr lang="en-US" sz="37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293688" indent="-293688">
              <a:lnSpc>
                <a:spcPts val="5500"/>
              </a:lnSpc>
              <a:spcBef>
                <a:spcPts val="0"/>
              </a:spcBef>
              <a:buFontTx/>
              <a:buNone/>
              <a:tabLst>
                <a:tab pos="1146175" algn="l"/>
              </a:tabLst>
            </a:pPr>
            <a:r>
              <a:rPr lang="th-TH" sz="3700" b="1" dirty="0" smtClean="0">
                <a:solidFill>
                  <a:srgbClr val="990000"/>
                </a:solidFill>
                <a:latin typeface="FreesiaUPC" pitchFamily="34" charset="-34"/>
                <a:cs typeface="FreesiaUPC" pitchFamily="34" charset="-34"/>
              </a:rPr>
              <a:t>ต้อง</a:t>
            </a:r>
            <a:r>
              <a:rPr lang="en-US" sz="3700" b="1" dirty="0" smtClean="0">
                <a:solidFill>
                  <a:srgbClr val="99000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700" b="1" dirty="0" smtClean="0">
                <a:solidFill>
                  <a:srgbClr val="990000"/>
                </a:solidFill>
                <a:latin typeface="FreesiaUPC" pitchFamily="34" charset="-34"/>
                <a:cs typeface="FreesiaUPC" pitchFamily="34" charset="-34"/>
              </a:rPr>
              <a:t>	เป็นคำบังคับ เป็นทางการโดยเด็ดขาด</a:t>
            </a:r>
          </a:p>
          <a:p>
            <a:pPr marL="293688" indent="-293688">
              <a:lnSpc>
                <a:spcPts val="5500"/>
              </a:lnSpc>
              <a:spcBef>
                <a:spcPts val="0"/>
              </a:spcBef>
              <a:buFontTx/>
              <a:buNone/>
              <a:tabLst>
                <a:tab pos="1146175" algn="l"/>
              </a:tabLst>
            </a:pP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	เป็นคำบังคับ </a:t>
            </a:r>
            <a:r>
              <a:rPr lang="en-US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เป็นทางการโดยเด็ดขาด</a:t>
            </a:r>
            <a:endParaRPr lang="en-US" sz="37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37957" name="Text Box 4"/>
          <p:cNvSpPr txBox="1">
            <a:spLocks noChangeArrowheads="1"/>
          </p:cNvSpPr>
          <p:nvPr/>
        </p:nvSpPr>
        <p:spPr bwMode="auto">
          <a:xfrm>
            <a:off x="2514600" y="534988"/>
            <a:ext cx="4787900" cy="77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defTabSz="941388">
              <a:spcBef>
                <a:spcPct val="50000"/>
              </a:spcBef>
            </a:pPr>
            <a:r>
              <a:rPr lang="th-TH" sz="4400" i="1" dirty="0">
                <a:solidFill>
                  <a:srgbClr val="008000"/>
                </a:solidFill>
                <a:cs typeface="FreesiaUPC" pitchFamily="34" charset="-34"/>
              </a:rPr>
              <a:t>คำเบา- คำหนักแน่น</a:t>
            </a:r>
            <a:endParaRPr lang="en-US" sz="4400" i="1" dirty="0">
              <a:solidFill>
                <a:srgbClr val="008000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109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80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76200"/>
            <a:ext cx="8426450" cy="1144588"/>
          </a:xfrm>
        </p:spPr>
        <p:txBody>
          <a:bodyPr/>
          <a:lstStyle/>
          <a:p>
            <a:pPr defTabSz="941388">
              <a:lnSpc>
                <a:spcPct val="100000"/>
              </a:lnSpc>
              <a:defRPr/>
            </a:pPr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การใช้คำว่า   </a:t>
            </a:r>
            <a:r>
              <a:rPr lang="th-TH" sz="4400" b="1" i="1" dirty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ควร...  พึง..  ย่อม..  ต้อง..  ให้</a:t>
            </a:r>
            <a:endParaRPr lang="en-US" sz="44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38981" name="Rectangle 3"/>
          <p:cNvSpPr>
            <a:spLocks noGrp="1" noChangeArrowheads="1"/>
          </p:cNvSpPr>
          <p:nvPr>
            <p:ph idx="1"/>
          </p:nvPr>
        </p:nvSpPr>
        <p:spPr>
          <a:xfrm>
            <a:off x="815975" y="1676400"/>
            <a:ext cx="8785225" cy="4419600"/>
          </a:xfrm>
          <a:noFill/>
        </p:spPr>
        <p:txBody>
          <a:bodyPr/>
          <a:lstStyle/>
          <a:p>
            <a:pPr marL="463550" indent="-463550">
              <a:lnSpc>
                <a:spcPts val="4600"/>
              </a:lnSpc>
              <a:spcBef>
                <a:spcPts val="0"/>
              </a:spcBef>
              <a:buSzPct val="75000"/>
              <a:buBlip>
                <a:blip r:embed="rId3"/>
              </a:buBlip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ข้าราชการเสพสุราในขณะปฎิบัติราชการ</a:t>
            </a:r>
            <a:r>
              <a:rPr lang="th-TH" sz="3200" b="1" u="sng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ควร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ลงโทษสถานหนัก</a:t>
            </a:r>
          </a:p>
          <a:p>
            <a:pPr marL="463550" indent="-463550">
              <a:lnSpc>
                <a:spcPts val="4600"/>
              </a:lnSpc>
              <a:spcBef>
                <a:spcPts val="0"/>
              </a:spcBef>
              <a:buSzPct val="75000"/>
              <a:buBlip>
                <a:blip r:embed="rId3"/>
              </a:buBlip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ครู</a:t>
            </a:r>
            <a:r>
              <a:rPr lang="th-TH" sz="3200" b="1" u="sng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พึง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ให้เกียรติครูด้วยกัน</a:t>
            </a:r>
          </a:p>
          <a:p>
            <a:pPr marL="463550" indent="-463550">
              <a:lnSpc>
                <a:spcPts val="4600"/>
              </a:lnSpc>
              <a:spcBef>
                <a:spcPts val="0"/>
              </a:spcBef>
              <a:buSzPct val="75000"/>
              <a:buBlip>
                <a:blip r:embed="rId3"/>
              </a:buBlip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ข้าราชการครูเล่นการ</a:t>
            </a:r>
            <a:r>
              <a:rPr lang="th-TH" sz="32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พนัน  </a:t>
            </a:r>
            <a:r>
              <a:rPr lang="th-TH" sz="3200" b="1" u="sng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ย่อม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ลงโทษสถานหนัก</a:t>
            </a:r>
          </a:p>
          <a:p>
            <a:pPr marL="463550" indent="-463550">
              <a:lnSpc>
                <a:spcPts val="4600"/>
              </a:lnSpc>
              <a:spcBef>
                <a:spcPts val="0"/>
              </a:spcBef>
              <a:buSzPct val="75000"/>
              <a:buBlip>
                <a:blip r:embed="rId3"/>
              </a:buBlip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ข้าราชการพลเรือนผู้ใดกระทำผิดวินัยอย่างร้ายแรง  </a:t>
            </a:r>
            <a:r>
              <a:rPr lang="th-TH" sz="3200" b="1" u="sng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ต้อง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ลงโทษ</a:t>
            </a:r>
            <a:b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ไล่ออก หรือปลดออก</a:t>
            </a:r>
          </a:p>
          <a:p>
            <a:pPr marL="463550" indent="-463550">
              <a:lnSpc>
                <a:spcPts val="4600"/>
              </a:lnSpc>
              <a:spcBef>
                <a:spcPts val="0"/>
              </a:spcBef>
              <a:buSzPct val="75000"/>
              <a:buBlip>
                <a:blip r:embed="rId3"/>
              </a:buBlip>
            </a:pPr>
            <a:r>
              <a:rPr lang="th-TH" sz="3200" b="1" u="sng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ให้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นายก.อยู่เวรเฝ้าสำนักงานในวันที่ 1มกราคมนี้ ตั้งแต่ 18.00 น.</a:t>
            </a:r>
            <a:b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ถืง 24.00 น.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4" name="Text Box 3"/>
          <p:cNvSpPr txBox="1">
            <a:spLocks noChangeArrowheads="1"/>
          </p:cNvSpPr>
          <p:nvPr/>
        </p:nvSpPr>
        <p:spPr bwMode="auto">
          <a:xfrm>
            <a:off x="828415" y="457200"/>
            <a:ext cx="4188436" cy="148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๖. คำบังคับ - คำขอร้อง</a:t>
            </a:r>
          </a:p>
          <a:p>
            <a:pPr algn="l" defTabSz="941388"/>
            <a:r>
              <a:rPr lang="th-TH" sz="4600" dirty="0">
                <a:solidFill>
                  <a:srgbClr val="CC00CC"/>
                </a:solidFill>
              </a:rPr>
              <a:t>    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204913" y="1676400"/>
            <a:ext cx="7921830" cy="394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6000"/>
              </a:lnSpc>
              <a:defRPr/>
            </a:pPr>
            <a:r>
              <a:rPr lang="th-TH" sz="4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  </a:t>
            </a:r>
            <a:r>
              <a:rPr lang="th-TH" sz="4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 </a:t>
            </a:r>
            <a:r>
              <a:rPr lang="th-TH" sz="4100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คำ</a:t>
            </a:r>
            <a:r>
              <a:rPr lang="th-TH" sz="4100" u="sng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บังคับ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41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41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   </a:t>
            </a:r>
            <a:r>
              <a:rPr lang="th-TH" sz="4100" u="sng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คำขอร้อง</a:t>
            </a:r>
          </a:p>
          <a:p>
            <a:pPr algn="l" defTabSz="941388">
              <a:lnSpc>
                <a:spcPts val="6000"/>
              </a:lnSpc>
              <a:buSzPct val="75000"/>
              <a:buBlip>
                <a:blip r:embed="rId3"/>
              </a:buBlip>
              <a:tabLst>
                <a:tab pos="463550" algn="l"/>
              </a:tabLst>
              <a:defRPr/>
            </a:pPr>
            <a:r>
              <a:rPr lang="th-TH" sz="4100" dirty="0" smtClean="0">
                <a:solidFill>
                  <a:srgbClr val="0000FF"/>
                </a:solidFill>
                <a:cs typeface="FreesiaUPC" pitchFamily="34" charset="-34"/>
              </a:rPr>
              <a:t>	ขอให้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ส่ง				โปรดส่ง</a:t>
            </a:r>
          </a:p>
          <a:p>
            <a:pPr algn="l" defTabSz="941388">
              <a:lnSpc>
                <a:spcPts val="6000"/>
              </a:lnSpc>
              <a:buSzPct val="75000"/>
              <a:buBlip>
                <a:blip r:embed="rId3"/>
              </a:buBlip>
              <a:tabLst>
                <a:tab pos="463550" algn="l"/>
              </a:tabLst>
              <a:defRPr/>
            </a:pPr>
            <a:r>
              <a:rPr lang="th-TH" sz="41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4100" dirty="0" smtClean="0">
                <a:solidFill>
                  <a:srgbClr val="663300"/>
                </a:solidFill>
                <a:cs typeface="FreesiaUPC" pitchFamily="34" charset="-34"/>
              </a:rPr>
              <a:t>	ให้</a:t>
            </a:r>
            <a:r>
              <a:rPr lang="th-TH" sz="4100" dirty="0">
                <a:solidFill>
                  <a:srgbClr val="663300"/>
                </a:solidFill>
                <a:cs typeface="FreesiaUPC" pitchFamily="34" charset="-34"/>
              </a:rPr>
              <a:t>ไปส่ง				โปรดไปติดต่อ</a:t>
            </a:r>
          </a:p>
          <a:p>
            <a:pPr algn="l" defTabSz="941388">
              <a:lnSpc>
                <a:spcPts val="6000"/>
              </a:lnSpc>
              <a:buSzPct val="75000"/>
              <a:buBlip>
                <a:blip r:embed="rId3"/>
              </a:buBlip>
              <a:tabLst>
                <a:tab pos="463550" algn="l"/>
              </a:tabLst>
              <a:defRPr/>
            </a:pPr>
            <a:r>
              <a:rPr lang="th-TH" sz="4100" dirty="0" smtClean="0">
                <a:solidFill>
                  <a:srgbClr val="0000FF"/>
                </a:solidFill>
                <a:cs typeface="FreesiaUPC" pitchFamily="34" charset="-34"/>
              </a:rPr>
              <a:t> 	ขอให้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นำเสนอต่อไป	   	โปรดนำเสนอต่อไป</a:t>
            </a:r>
          </a:p>
          <a:p>
            <a:pPr algn="l" defTabSz="941388">
              <a:lnSpc>
                <a:spcPts val="6000"/>
              </a:lnSpc>
              <a:defRPr/>
            </a:pPr>
            <a:endParaRPr lang="th-TH" sz="41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8" name="Text Box 3"/>
          <p:cNvSpPr txBox="1">
            <a:spLocks noChangeArrowheads="1"/>
          </p:cNvSpPr>
          <p:nvPr/>
        </p:nvSpPr>
        <p:spPr bwMode="auto">
          <a:xfrm>
            <a:off x="838200" y="457200"/>
            <a:ext cx="4961084" cy="77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๗. คำทำลาย - คำเสริมสร้าง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0" y="1295400"/>
            <a:ext cx="9805679" cy="515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50000"/>
              </a:lnSpc>
              <a:defRPr/>
            </a:pPr>
            <a:r>
              <a:rPr lang="th-TH" sz="3900" i="1" dirty="0">
                <a:solidFill>
                  <a:srgbClr val="A50021"/>
                </a:solidFill>
                <a:cs typeface="FreesiaUPC" pitchFamily="34" charset="-34"/>
              </a:rPr>
              <a:t>            </a:t>
            </a:r>
            <a:r>
              <a:rPr lang="th-TH" sz="4100" u="sng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คำทำลาย</a:t>
            </a:r>
            <a:r>
              <a:rPr lang="th-TH" sz="4100" u="sng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	</a:t>
            </a:r>
            <a:r>
              <a:rPr lang="th-TH" sz="3900" i="1" dirty="0">
                <a:solidFill>
                  <a:srgbClr val="0000FF"/>
                </a:solidFill>
                <a:cs typeface="FreesiaUPC" pitchFamily="34" charset="-34"/>
              </a:rPr>
              <a:t>		            </a:t>
            </a:r>
            <a:r>
              <a:rPr lang="th-TH" sz="4100" u="sng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คำเสริมสร้าง</a:t>
            </a:r>
          </a:p>
          <a:p>
            <a:pPr marL="231775" algn="l" defTabSz="941388">
              <a:lnSpc>
                <a:spcPct val="150000"/>
              </a:lnSpc>
              <a:buSzPct val="75000"/>
              <a:buBlip>
                <a:blip r:embed="rId3"/>
              </a:buBlip>
              <a:tabLst>
                <a:tab pos="627063" algn="l"/>
                <a:tab pos="4913313" algn="l"/>
              </a:tabLst>
              <a:defRPr/>
            </a:pP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	ไม่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ตั้งใจศึกษาจึง</a:t>
            </a: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สอบตก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ถ้า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ตั้งใจศึกษาก็คงจะสอบได้</a:t>
            </a:r>
          </a:p>
          <a:p>
            <a:pPr marL="231775" algn="l" defTabSz="941388">
              <a:lnSpc>
                <a:spcPct val="150000"/>
              </a:lnSpc>
              <a:buSzPct val="75000"/>
              <a:buBlip>
                <a:blip r:embed="rId3"/>
              </a:buBlip>
              <a:tabLst>
                <a:tab pos="627063" algn="l"/>
                <a:tab pos="4913313" algn="l"/>
              </a:tabLst>
              <a:defRPr/>
            </a:pP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500" dirty="0" smtClean="0">
                <a:solidFill>
                  <a:srgbClr val="663300"/>
                </a:solidFill>
                <a:cs typeface="FreesiaUPC" pitchFamily="34" charset="-34"/>
              </a:rPr>
              <a:t>โครงการ</a:t>
            </a:r>
            <a:r>
              <a:rPr lang="th-TH" sz="3500" dirty="0">
                <a:solidFill>
                  <a:srgbClr val="663300"/>
                </a:solidFill>
                <a:cs typeface="FreesiaUPC" pitchFamily="34" charset="-34"/>
              </a:rPr>
              <a:t>ทีท่านเสนอใช้</a:t>
            </a:r>
            <a:r>
              <a:rPr lang="th-TH" sz="3500" dirty="0" smtClean="0">
                <a:solidFill>
                  <a:srgbClr val="663300"/>
                </a:solidFill>
                <a:cs typeface="FreesiaUPC" pitchFamily="34" charset="-34"/>
              </a:rPr>
              <a:t>ไม่ได้</a:t>
            </a:r>
            <a:r>
              <a:rPr lang="th-TH" sz="3500" dirty="0">
                <a:solidFill>
                  <a:srgbClr val="663300"/>
                </a:solidFill>
                <a:cs typeface="FreesiaUPC" pitchFamily="34" charset="-34"/>
              </a:rPr>
              <a:t>	</a:t>
            </a:r>
            <a:r>
              <a:rPr lang="th-TH" sz="3500" dirty="0" smtClean="0">
                <a:solidFill>
                  <a:srgbClr val="663300"/>
                </a:solidFill>
                <a:cs typeface="FreesiaUPC" pitchFamily="34" charset="-34"/>
              </a:rPr>
              <a:t>โครงการ</a:t>
            </a:r>
            <a:r>
              <a:rPr lang="th-TH" sz="3500" dirty="0">
                <a:solidFill>
                  <a:srgbClr val="663300"/>
                </a:solidFill>
                <a:cs typeface="FreesiaUPC" pitchFamily="34" charset="-34"/>
              </a:rPr>
              <a:t>ที่ท่านเสนอก็นับว่าดี </a:t>
            </a:r>
          </a:p>
          <a:p>
            <a:pPr marL="231775" algn="l" defTabSz="941388">
              <a:lnSpc>
                <a:spcPct val="150000"/>
              </a:lnSpc>
              <a:buSzPct val="75000"/>
              <a:tabLst>
                <a:tab pos="627063" algn="l"/>
                <a:tab pos="4913313" algn="l"/>
              </a:tabLst>
              <a:defRPr/>
            </a:pPr>
            <a:r>
              <a:rPr lang="th-TH" sz="3500" dirty="0">
                <a:solidFill>
                  <a:srgbClr val="663300"/>
                </a:solidFill>
                <a:cs typeface="FreesiaUPC" pitchFamily="34" charset="-34"/>
              </a:rPr>
              <a:t>			แต่เกรงว่าจะยังทำไม่ได้ในขณะนี้</a:t>
            </a:r>
          </a:p>
          <a:p>
            <a:pPr marL="231775" algn="l" defTabSz="941388">
              <a:lnSpc>
                <a:spcPct val="150000"/>
              </a:lnSpc>
              <a:buSzPct val="75000"/>
              <a:buBlip>
                <a:blip r:embed="rId3"/>
              </a:buBlip>
              <a:tabLst>
                <a:tab pos="627063" algn="l"/>
                <a:tab pos="4913313" algn="l"/>
              </a:tabLst>
              <a:defRPr/>
            </a:pP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ท่าน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เข้าใจ</a:t>
            </a: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ผิด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500" dirty="0" smtClean="0">
                <a:solidFill>
                  <a:srgbClr val="0000FF"/>
                </a:solidFill>
                <a:cs typeface="FreesiaUPC" pitchFamily="34" charset="-34"/>
              </a:rPr>
              <a:t>ความ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เข้าใจของท่านยังคลาดเคลื่อน</a:t>
            </a:r>
          </a:p>
          <a:p>
            <a:pPr algn="l" defTabSz="941388">
              <a:lnSpc>
                <a:spcPct val="150000"/>
              </a:lnSpc>
              <a:buFontTx/>
              <a:buChar char="•"/>
              <a:defRPr/>
            </a:pPr>
            <a:endParaRPr lang="th-TH" sz="3800" i="1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2" name="Rectangle 2" descr="ผืนผ้าใบ"/>
          <p:cNvSpPr>
            <a:spLocks noGrp="1" noChangeArrowheads="1"/>
          </p:cNvSpPr>
          <p:nvPr>
            <p:ph type="title"/>
          </p:nvPr>
        </p:nvSpPr>
        <p:spPr>
          <a:xfrm>
            <a:off x="871538" y="314325"/>
            <a:ext cx="8424862" cy="904875"/>
          </a:xfrm>
          <a:noFill/>
        </p:spPr>
        <p:txBody>
          <a:bodyPr/>
          <a:lstStyle/>
          <a:p>
            <a:pPr defTabSz="941388"/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สำนวนตามสมัยนิยม</a:t>
            </a:r>
          </a:p>
        </p:txBody>
      </p:sp>
      <p:sp>
        <p:nvSpPr>
          <p:cNvPr id="642053" name="Rectangle 3" descr="เยื่อกระดาษสีชมพู"/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6248400" cy="4648200"/>
          </a:xfrm>
          <a:noFill/>
        </p:spPr>
        <p:txBody>
          <a:bodyPr/>
          <a:lstStyle/>
          <a:p>
            <a:pPr>
              <a:lnSpc>
                <a:spcPct val="100000"/>
              </a:lnSpc>
              <a:buClr>
                <a:schemeClr val="tx1"/>
              </a:buClr>
              <a:buFont typeface="Wingdings" pitchFamily="2" charset="2"/>
              <a:buNone/>
              <a:tabLst>
                <a:tab pos="682625" algn="l"/>
              </a:tabLst>
            </a:pP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	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ได้ผลเป็นที่พอใจในระดับหนึ่ง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Wingdings" pitchFamily="2" charset="2"/>
              <a:buNone/>
              <a:tabLst>
                <a:tab pos="682625" algn="l"/>
              </a:tabLst>
            </a:pP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 	ทำเป็นระบบครบวงจร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Wingdings" pitchFamily="2" charset="2"/>
              <a:buNone/>
              <a:tabLst>
                <a:tab pos="682625" algn="l"/>
              </a:tabLst>
            </a:pP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 	ต้องทำเป็นขั้นเป็นตอน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Wingdings" pitchFamily="2" charset="2"/>
              <a:buNone/>
              <a:tabLst>
                <a:tab pos="682625" algn="l"/>
              </a:tabLst>
            </a:pP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 	แล้วแต่กรณี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Wingdings" pitchFamily="2" charset="2"/>
              <a:buNone/>
              <a:tabLst>
                <a:tab pos="682625" algn="l"/>
              </a:tabLst>
            </a:pP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 	เกื้อกูลต่อการปฏิบัติงานในหน้าที่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919162" y="512763"/>
            <a:ext cx="7081838" cy="630237"/>
          </a:xfrm>
          <a:noFill/>
          <a:ln w="76200" cmpd="tri">
            <a:noFill/>
          </a:ln>
        </p:spPr>
        <p:txBody>
          <a:bodyPr>
            <a:noAutofit/>
          </a:bodyPr>
          <a:lstStyle/>
          <a:p>
            <a:pPr defTabSz="941388"/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การเขียนให้ชัดเจนในเนื้อความ</a:t>
            </a:r>
            <a:endParaRPr lang="en-US" sz="4400" b="1" i="1" dirty="0">
              <a:solidFill>
                <a:srgbClr val="663300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43077" name="Rectangle 3"/>
          <p:cNvSpPr>
            <a:spLocks noGrp="1" noChangeArrowheads="1"/>
          </p:cNvSpPr>
          <p:nvPr>
            <p:ph idx="1"/>
          </p:nvPr>
        </p:nvSpPr>
        <p:spPr>
          <a:xfrm>
            <a:off x="965200" y="1447800"/>
            <a:ext cx="8712200" cy="2951163"/>
          </a:xfrm>
          <a:noFill/>
        </p:spPr>
        <p:txBody>
          <a:bodyPr/>
          <a:lstStyle/>
          <a:p>
            <a:pPr marL="627063" indent="-627063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ตัวอย่างที่ต้องแก้ไข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๑. 	เทศบาลมีหน้าที่จัดให้มีเเละบำรุงรักษารถ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หรือเรือดับเพลิง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๒.	ห้ามมิให้บุคคลใดจัดให้ผู้อื่นขอทาน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หรือหลบหนีจากสถานสงเคราะห์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๓.	ในกรณีที่มีความจำเป็นต้องให้เทศบาลอยู่ในความดูเเลของกระทรวงมหาดไทยโดยตรง ให้รัฐมนตรีว่าการกระทรวงมหาดไทยโดยความเห็นชอบของคณะรัฐมนตรีประกาศในราชกิจจานุเบกษา</a:t>
            </a:r>
            <a:endParaRPr lang="en-US" sz="3200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43078" name="Text Box 2"/>
          <p:cNvSpPr txBox="1">
            <a:spLocks noChangeArrowheads="1"/>
          </p:cNvSpPr>
          <p:nvPr/>
        </p:nvSpPr>
        <p:spPr bwMode="auto">
          <a:xfrm>
            <a:off x="957262" y="5225330"/>
            <a:ext cx="8948738" cy="148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</a:pPr>
            <a:r>
              <a:rPr lang="en-US" dirty="0" err="1">
                <a:solidFill>
                  <a:schemeClr val="tx2"/>
                </a:solidFill>
                <a:cs typeface="FreesiaUPC" pitchFamily="34" charset="-34"/>
              </a:rPr>
              <a:t>ในกรณีที่มีความจำเป็น</a:t>
            </a:r>
            <a:r>
              <a:rPr lang="en-US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cs typeface="FreesiaUPC" pitchFamily="34" charset="-34"/>
              </a:rPr>
              <a:t>รัฐมนตรี</a:t>
            </a:r>
            <a:r>
              <a:rPr lang="th-TH" dirty="0" smtClean="0">
                <a:solidFill>
                  <a:schemeClr val="tx2"/>
                </a:solidFill>
                <a:cs typeface="FreesiaUPC" pitchFamily="34" charset="-34"/>
              </a:rPr>
              <a:t>ว่าการกระทรวงมหาดไทย </a:t>
            </a:r>
            <a:r>
              <a:rPr lang="en-US" dirty="0">
                <a:solidFill>
                  <a:schemeClr val="tx2"/>
                </a:solidFill>
                <a:cs typeface="FreesiaUPC" pitchFamily="34" charset="-34"/>
              </a:rPr>
              <a:t>โดยความเห็นชอบของคณะรัฐมนตรีจะประกาศให้เทศบาลใด อยู่ในความดูแ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ลของกระทรวง</a:t>
            </a:r>
            <a:r>
              <a:rPr lang="en-US" dirty="0">
                <a:solidFill>
                  <a:schemeClr val="tx2"/>
                </a:solidFill>
                <a:cs typeface="FreesiaUPC" pitchFamily="34" charset="-34"/>
              </a:rPr>
              <a:t>มหาดไทยโดยตรงก็ได้   โดยประกาศในราชกิจจานุเบกษา</a:t>
            </a:r>
          </a:p>
        </p:txBody>
      </p:sp>
      <p:sp>
        <p:nvSpPr>
          <p:cNvPr id="643079" name="Rectangle 3"/>
          <p:cNvSpPr>
            <a:spLocks noChangeArrowheads="1"/>
          </p:cNvSpPr>
          <p:nvPr/>
        </p:nvSpPr>
        <p:spPr bwMode="auto">
          <a:xfrm>
            <a:off x="957262" y="4495801"/>
            <a:ext cx="3462338" cy="6857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9976" tIns="39983" rIns="79976" bIns="39983"/>
          <a:lstStyle/>
          <a:p>
            <a:pPr algn="l" defTabSz="941388"/>
            <a:r>
              <a:rPr lang="th-TH" sz="3600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รูปประโยคที่ถูกต้อง</a:t>
            </a:r>
            <a:endParaRPr lang="en-US" sz="3600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909638" y="479425"/>
            <a:ext cx="7624762" cy="663575"/>
          </a:xfrm>
          <a:noFill/>
          <a:ln w="76200" cmpd="tri">
            <a:noFill/>
          </a:ln>
        </p:spPr>
        <p:txBody>
          <a:bodyPr/>
          <a:lstStyle/>
          <a:p>
            <a:pPr defTabSz="941388"/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การเขียนให้ชัดเจนในจุดประสงค์ </a:t>
            </a:r>
            <a:endParaRPr lang="en-US" sz="4400" b="1" i="1" dirty="0">
              <a:solidFill>
                <a:srgbClr val="663300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4410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219200"/>
            <a:ext cx="9067800" cy="5561013"/>
          </a:xfrm>
          <a:noFill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b="1" dirty="0" smtClean="0">
                <a:solidFill>
                  <a:srgbClr val="008000"/>
                </a:solidFill>
                <a:cs typeface="FreesiaUPC" pitchFamily="34" charset="-34"/>
              </a:rPr>
              <a:t>๑</a:t>
            </a:r>
            <a:r>
              <a:rPr lang="en-US" sz="2800" b="1" dirty="0" smtClean="0">
                <a:solidFill>
                  <a:srgbClr val="008000"/>
                </a:solidFill>
                <a:cs typeface="FreesiaUPC" pitchFamily="34" charset="-34"/>
              </a:rPr>
              <a:t>. </a:t>
            </a:r>
            <a:r>
              <a:rPr lang="en-US" sz="2800" b="1" dirty="0" err="1" smtClean="0">
                <a:solidFill>
                  <a:srgbClr val="008000"/>
                </a:solidFill>
                <a:cs typeface="FreesiaUPC" pitchFamily="34" charset="-34"/>
              </a:rPr>
              <a:t>เรื่องที่มีจุดประสงค์ประการเดียว</a:t>
            </a:r>
            <a:endParaRPr lang="en-US" sz="2800" b="1" dirty="0" smtClean="0">
              <a:solidFill>
                <a:srgbClr val="008000"/>
              </a:solidFill>
              <a:cs typeface="FreesiaUPC" pitchFamily="34" charset="-34"/>
            </a:endParaRP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	</a:t>
            </a:r>
            <a:r>
              <a:rPr lang="en-US" sz="2800" b="1" i="1" dirty="0" err="1" smtClean="0">
                <a:solidFill>
                  <a:schemeClr val="tx2"/>
                </a:solidFill>
                <a:cs typeface="FreesiaUPC" pitchFamily="34" charset="-34"/>
              </a:rPr>
              <a:t>เรื่องเเจ้งเพื่อทราบ</a:t>
            </a:r>
            <a:endParaRPr lang="en-US" sz="2800" b="1" dirty="0" smtClean="0">
              <a:solidFill>
                <a:schemeClr val="tx2"/>
              </a:solidFill>
              <a:cs typeface="FreesiaUPC" pitchFamily="34" charset="-34"/>
            </a:endParaRP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เขียนตอนท้ายของหนังสือว่า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จึงเรียนมาเพื่อทราบ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CC00CC"/>
                </a:solidFill>
                <a:cs typeface="FreesiaUPC" pitchFamily="34" charset="-34"/>
              </a:rPr>
              <a:t>	</a:t>
            </a:r>
            <a:r>
              <a:rPr lang="en-US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en-US" sz="2800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</a:t>
            </a:r>
            <a:r>
              <a:rPr lang="en-US" sz="2800" b="1" i="1" dirty="0" err="1" smtClean="0">
                <a:solidFill>
                  <a:schemeClr val="tx2"/>
                </a:solidFill>
                <a:cs typeface="FreesiaUPC" pitchFamily="34" charset="-34"/>
              </a:rPr>
              <a:t>เรื่องชี้เเจงให้เข้าใจ</a:t>
            </a:r>
            <a:endParaRPr lang="en-US" sz="2800" b="1" dirty="0" smtClean="0">
              <a:solidFill>
                <a:schemeClr val="tx2"/>
              </a:solidFill>
              <a:cs typeface="FreesiaUPC" pitchFamily="34" charset="-34"/>
            </a:endParaRP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เขียนตอนท้ายของหนังสือว่า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จึงเรียนมาเพื่อโปรดทราบ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 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จึงเรียนชี้เเจงมา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เพื่อโปรดเข้าใจตามนี้ด้วย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 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จึงเรียนซ้อมความเข้าใจมา</a:t>
            </a:r>
            <a:r>
              <a:rPr lang="en-US" sz="2800" u="sng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เพื่อถือเป็นหลัก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ปฏิบัติต่อไป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b="1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en-US" sz="2800" b="1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800" b="1" i="1" dirty="0" err="1" smtClean="0">
                <a:solidFill>
                  <a:schemeClr val="tx2"/>
                </a:solidFill>
                <a:cs typeface="FreesiaUPC" pitchFamily="34" charset="-34"/>
              </a:rPr>
              <a:t>เรื่องสั่งการ</a:t>
            </a:r>
            <a:endParaRPr lang="en-US" sz="2800" b="1" dirty="0" smtClean="0">
              <a:solidFill>
                <a:schemeClr val="tx2"/>
              </a:solidFill>
              <a:cs typeface="FreesiaUPC" pitchFamily="34" charset="-34"/>
            </a:endParaRP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เขียนตอนท้ายของหนังสือว่า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จึงเรียนมาเพื่อถือเป็นหลักปฏิบัติต่อไป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 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b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จึงเรียนมาเพื่อโปรดดำเนินการต่อไป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b="1" dirty="0" smtClean="0">
                <a:solidFill>
                  <a:srgbClr val="CC00CC"/>
                </a:solidFill>
                <a:cs typeface="FreesiaUPC" pitchFamily="34" charset="-34"/>
              </a:rPr>
              <a:t>	</a:t>
            </a:r>
            <a:r>
              <a:rPr lang="en-US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en-US" sz="2800" b="1" dirty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en-US" sz="2800" b="1" i="1" dirty="0" err="1" smtClean="0">
                <a:solidFill>
                  <a:schemeClr val="tx2"/>
                </a:solidFill>
                <a:cs typeface="FreesiaUPC" pitchFamily="34" charset="-34"/>
              </a:rPr>
              <a:t>เรื่องขออนุมัติ</a:t>
            </a:r>
            <a:endParaRPr lang="en-US" sz="2800" b="1" dirty="0" smtClean="0">
              <a:solidFill>
                <a:schemeClr val="tx2"/>
              </a:solidFill>
              <a:cs typeface="FreesiaUPC" pitchFamily="34" charset="-34"/>
            </a:endParaRPr>
          </a:p>
          <a:p>
            <a:pPr marL="395288" indent="-395288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682625" algn="l"/>
              </a:tabLst>
            </a:pP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เขียนตอนท้ายของหนังสือว่า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จึงเรียนมาเพื่อโปรดพิจารณาอนุมัติด้วย</a:t>
            </a:r>
            <a:r>
              <a:rPr lang="en-US" sz="2800" u="sng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br>
              <a:rPr lang="en-US" sz="2800" u="sng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จะขอบคุณมาก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 </a:t>
            </a:r>
            <a:r>
              <a:rPr lang="en-US" sz="2800" dirty="0" err="1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800" u="sng" dirty="0" err="1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จึงเรียนมาเพื่อโปรดนำเสนอก.พ.พิจารณาอนุมัติด้วย</a:t>
            </a:r>
            <a:r>
              <a:rPr lang="en-US" sz="2800" dirty="0" smtClean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4" name="Rectangle 2"/>
          <p:cNvSpPr>
            <a:spLocks noGrp="1" noChangeArrowheads="1"/>
          </p:cNvSpPr>
          <p:nvPr>
            <p:ph idx="1"/>
          </p:nvPr>
        </p:nvSpPr>
        <p:spPr>
          <a:xfrm>
            <a:off x="163513" y="152400"/>
            <a:ext cx="9580562" cy="6249988"/>
          </a:xfrm>
          <a:noFill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2800" b="1" dirty="0">
                <a:solidFill>
                  <a:srgbClr val="008000"/>
                </a:solidFill>
                <a:cs typeface="FreesiaUPC" pitchFamily="34" charset="-34"/>
              </a:rPr>
              <a:t>๒. เรื่องที่มีจุดประสงค์หลายประการ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th-TH" sz="1000" b="1" dirty="0" smtClean="0">
              <a:solidFill>
                <a:srgbClr val="0000FF"/>
              </a:solidFill>
              <a:cs typeface="FreesiaUPC" pitchFamily="34" charset="-34"/>
            </a:endParaRP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b="1" u="sng" dirty="0" smtClean="0">
                <a:solidFill>
                  <a:srgbClr val="A50021"/>
                </a:solidFill>
                <a:cs typeface="FreesiaUPC" pitchFamily="34" charset="-34"/>
              </a:rPr>
              <a:t>ตัวอย่างที่ ๑</a:t>
            </a:r>
            <a:r>
              <a:rPr lang="th-TH" sz="2800" b="1" dirty="0" smtClean="0">
                <a:solidFill>
                  <a:srgbClr val="A50021"/>
                </a:solidFill>
                <a:cs typeface="FreesiaUPC" pitchFamily="34" charset="-34"/>
              </a:rPr>
              <a:t>	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เรื่องที่ประธานกรรมการสั่งให้นัดประชุม ดังนั้นหนังสือของเลขานุการที่ส่งไปยังกรรมการเเต่ละคนจึงมีจุดประสงค์ 2 ประการ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     ๑.  เเจ้งเรื่องประธานนัดประชุม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     ๒.  ขอเชิญประชุม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ดังนั้นใช้ว่า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จึงขอเรียนเชิญไปร่วมประชุมตามวัน เวลา เเละสถานที่ดังกล่าวเพื่อพิจารณาเรื่องตามระเบียบวาระที่ส่งมาพร้อมนี้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th-TH" sz="1000" b="1" dirty="0" smtClean="0">
              <a:solidFill>
                <a:srgbClr val="0000FF"/>
              </a:solidFill>
              <a:cs typeface="FreesiaUPC" pitchFamily="34" charset="-34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b="1" dirty="0" smtClean="0">
                <a:solidFill>
                  <a:srgbClr val="A50021"/>
                </a:solidFill>
                <a:cs typeface="FreesiaUPC" pitchFamily="34" charset="-34"/>
              </a:rPr>
              <a:t>	</a:t>
            </a:r>
            <a:r>
              <a:rPr lang="th-TH" sz="2800" b="1" u="sng" dirty="0" smtClean="0">
                <a:solidFill>
                  <a:srgbClr val="A50021"/>
                </a:solidFill>
                <a:cs typeface="FreesiaUPC" pitchFamily="34" charset="-34"/>
              </a:rPr>
              <a:t>ตัวอย่างที่ ๒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เรื่องหารือจะมีจุดประสงค์ 2 ประการคือ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   ๑.   ขอให้พิจารณาข้อหารือ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   ๒.   ขอให้เเจ้งผลให้ทราบ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จึงเรียนมาเพื่อขอได้โปรดนำเสนอก.พ.พิจารณาวินิจฉัยแล้ว เเจ้งผลให้ทราบด้วยจะขอบคุณมาก</a:t>
            </a:r>
          </a:p>
          <a:p>
            <a:pPr algn="thaiDist">
              <a:lnSpc>
                <a:spcPct val="100000"/>
              </a:lnSpc>
              <a:spcBef>
                <a:spcPts val="0"/>
              </a:spcBef>
            </a:pPr>
            <a:endParaRPr lang="th-TH" sz="2800" b="1" dirty="0" smtClean="0">
              <a:solidFill>
                <a:srgbClr val="0000FF"/>
              </a:solidFill>
              <a:cs typeface="FreesiaUPC" pitchFamily="34" charset="-34"/>
            </a:endParaRPr>
          </a:p>
          <a:p>
            <a:pPr algn="thaiDist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0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endParaRPr lang="en-US" sz="3000" dirty="0" smtClean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946150" y="304800"/>
            <a:ext cx="8426450" cy="839788"/>
          </a:xfrm>
          <a:noFill/>
          <a:ln w="76200" cmpd="tri">
            <a:noFill/>
          </a:ln>
        </p:spPr>
        <p:txBody>
          <a:bodyPr/>
          <a:lstStyle/>
          <a:p>
            <a:pPr defTabSz="941388"/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การเขียนหนังสือราชการให้รัดกุม</a:t>
            </a:r>
            <a:endParaRPr lang="en-US" sz="4400" b="1" i="1" dirty="0">
              <a:solidFill>
                <a:srgbClr val="663300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4614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600200"/>
            <a:ext cx="9094787" cy="4649788"/>
          </a:xfrm>
          <a:noFill/>
        </p:spPr>
        <p:txBody>
          <a:bodyPr/>
          <a:lstStyle/>
          <a:p>
            <a:pPr>
              <a:lnSpc>
                <a:spcPts val="5000"/>
              </a:lnSpc>
              <a:spcBef>
                <a:spcPts val="0"/>
              </a:spcBef>
              <a:buFontTx/>
              <a:buNone/>
              <a:tabLst>
                <a:tab pos="2006600" algn="l"/>
              </a:tabLst>
            </a:pPr>
            <a:r>
              <a:rPr lang="th-TH" sz="3700" b="1" u="sng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ตัวอย่างที่ ๑</a:t>
            </a: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การเลื่อนเงินเดือนข้าราชการพลเรือน </a:t>
            </a:r>
            <a:b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3700" b="1" i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เลื่อนปีละ 1ขั้น</a:t>
            </a:r>
          </a:p>
          <a:p>
            <a:pPr>
              <a:lnSpc>
                <a:spcPts val="5000"/>
              </a:lnSpc>
              <a:spcBef>
                <a:spcPts val="0"/>
              </a:spcBef>
              <a:buFontTx/>
              <a:buNone/>
              <a:tabLst>
                <a:tab pos="2006600" algn="l"/>
              </a:tabLst>
            </a:pPr>
            <a:r>
              <a:rPr lang="th-TH" sz="3700" b="1" u="sng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ตัวอย่างที่ ๒</a:t>
            </a: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พยานหลักฐานยืนยันสอดคล้องต้องกัน </a:t>
            </a:r>
            <a:r>
              <a:rPr lang="th-TH" sz="3700" b="1" i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น่าเชื่อว่า</a:t>
            </a:r>
            <a:br>
              <a:rPr lang="th-TH" sz="3700" b="1" i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700" b="1" i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ผู้ถูกล่าวหากระทำผิดจริง จึงควรไล่ออกจาก</a:t>
            </a:r>
            <a:b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ราชการ</a:t>
            </a:r>
          </a:p>
          <a:p>
            <a:pPr>
              <a:lnSpc>
                <a:spcPts val="5000"/>
              </a:lnSpc>
              <a:spcBef>
                <a:spcPts val="0"/>
              </a:spcBef>
              <a:buFontTx/>
              <a:buNone/>
              <a:tabLst>
                <a:tab pos="2006600" algn="l"/>
              </a:tabLst>
            </a:pPr>
            <a:r>
              <a:rPr lang="th-TH" sz="3700" b="1" u="sng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ตัวอย่างที่ ๓</a:t>
            </a: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ขออภัยที่ไม่อาจให้ใช้สถานที่ดังกล่าว</a:t>
            </a:r>
            <a:b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7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ตามที่ขอไปได้ </a:t>
            </a:r>
            <a:r>
              <a:rPr lang="th-TH" sz="3700" b="1" i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หากเป็นวันอื่นก็ไม่ขัดข้อง</a:t>
            </a:r>
            <a:endParaRPr lang="th-TH" sz="3700" b="1" dirty="0" smtClean="0">
              <a:solidFill>
                <a:schemeClr val="tx2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468313"/>
            <a:ext cx="8426450" cy="674687"/>
          </a:xfrm>
          <a:noFill/>
          <a:ln w="76200" cmpd="tri">
            <a:noFill/>
          </a:ln>
        </p:spPr>
        <p:txBody>
          <a:bodyPr/>
          <a:lstStyle/>
          <a:p>
            <a:pPr defTabSz="941388"/>
            <a:r>
              <a:rPr lang="th-TH" sz="4400" b="1" i="1" dirty="0">
                <a:solidFill>
                  <a:srgbClr val="663300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การเขียนหนังสือติดต่อราชการให้กะทัดรัด</a:t>
            </a:r>
            <a:endParaRPr lang="en-US" sz="4400" b="1" i="1" dirty="0">
              <a:solidFill>
                <a:srgbClr val="663300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4717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8724900" cy="4573587"/>
          </a:xfrm>
          <a:noFill/>
        </p:spPr>
        <p:txBody>
          <a:bodyPr/>
          <a:lstStyle/>
          <a:p>
            <a:pPr marL="390525" indent="-390525">
              <a:lnSpc>
                <a:spcPts val="4500"/>
              </a:lnSpc>
              <a:spcBef>
                <a:spcPts val="0"/>
              </a:spcBef>
              <a:buFontTx/>
              <a:buNone/>
            </a:pPr>
            <a:r>
              <a:rPr lang="th-TH" sz="3600" b="1" u="sng" dirty="0" smtClean="0">
                <a:solidFill>
                  <a:srgbClr val="008000"/>
                </a:solidFill>
                <a:cs typeface="FreesiaUPC" pitchFamily="34" charset="-34"/>
              </a:rPr>
              <a:t>ตัวอย่าง</a:t>
            </a:r>
          </a:p>
          <a:p>
            <a:pPr marL="390525" indent="-390525">
              <a:lnSpc>
                <a:spcPts val="45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๑.	ขอให้ท่านสืบสวนให้ได้ความว่า ผู้ใด</a:t>
            </a:r>
            <a:r>
              <a:rPr lang="th-TH" sz="3200" b="1" u="sng" dirty="0" smtClean="0">
                <a:solidFill>
                  <a:srgbClr val="0000FF"/>
                </a:solidFill>
                <a:cs typeface="FreesiaUPC" pitchFamily="34" charset="-34"/>
              </a:rPr>
              <a:t>กระทำการ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ทุจริตยักยอกเงินรายนี้</a:t>
            </a:r>
          </a:p>
          <a:p>
            <a:pPr marL="390525" indent="-390525">
              <a:lnSpc>
                <a:spcPts val="45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๒. คณะกรรมการคณะนี้ได้จัดให้มีการประชุม  เมื่อวันที่ ๑๘ พฤษภาคม ๒๕๔๕ โดยในการประชุมดังกล่าวปรากฏว่า ได้มีการพิจารณาให้มีการเปลี่ยนเเปลงบุคคลซึ่งดำรงตำเเหน่งในคณะอนุกรรมการบางคน</a:t>
            </a:r>
          </a:p>
          <a:p>
            <a:pPr marL="390525" indent="-390525">
              <a:lnSpc>
                <a:spcPts val="4500"/>
              </a:lnSpc>
              <a:spcBef>
                <a:spcPts val="0"/>
              </a:spcBef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๓.	สิทธิที่จะได้รับค่าขนส่งสิ่งของกลับประเทศไทยนั้น ผู้ที่จะได้รับสิทธิดังกล่าวก็เฉพาะนักเรียนทุนรัฐบาลไทยเท่านั้น สำหรับกรณีของผู้นี้ซึ่งได้รับทุนรัฐบาลต่างประเทศไปศึกษาจึงไม่มีสิทธิได้รับค่าขนส่งสิ่งของดังกล่าว</a:t>
            </a:r>
            <a:endParaRPr lang="en-US" sz="3200" b="1" dirty="0" smtClean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328717" y="1"/>
          <a:ext cx="103531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7" y="1"/>
                        <a:ext cx="103531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09015" y="484188"/>
            <a:ext cx="21067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ที่ อย ๐๐๑๖/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654675" y="260351"/>
            <a:ext cx="3432704" cy="6463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ศาลากลางจังหวัด.........</a:t>
            </a:r>
            <a:endParaRPr lang="th-TH" sz="3600" b="0">
              <a:cs typeface="FreesiaUPC" pitchFamily="34" charset="-34"/>
            </a:endParaRP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3549651" y="5562600"/>
            <a:ext cx="4758664" cy="5909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 dirty="0">
                <a:solidFill>
                  <a:srgbClr val="9966FF"/>
                </a:solidFill>
                <a:cs typeface="FreesiaUPC" pitchFamily="34" charset="-34"/>
              </a:rPr>
              <a:t> </a:t>
            </a:r>
            <a:r>
              <a:rPr lang="th-TH" sz="3600" dirty="0">
                <a:cs typeface="FreesiaUPC" pitchFamily="34" charset="-34"/>
              </a:rPr>
              <a:t>ผู้ว่าราชการจังหวัด.......................</a:t>
            </a:r>
            <a:endParaRPr lang="th-TH" sz="3600" b="0" dirty="0">
              <a:cs typeface="FreesiaUPC" pitchFamily="34" charset="-34"/>
            </a:endParaRP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2863454" y="484188"/>
            <a:ext cx="92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  <a:cs typeface="FreesiaUPC" pitchFamily="34" charset="-34"/>
              </a:rPr>
              <a:t>๒๑</a:t>
            </a: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5109501" y="4437063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5368" name="Text Box 11"/>
          <p:cNvSpPr txBox="1">
            <a:spLocks noChangeArrowheads="1"/>
          </p:cNvSpPr>
          <p:nvPr/>
        </p:nvSpPr>
        <p:spPr bwMode="auto">
          <a:xfrm>
            <a:off x="4562608" y="4144964"/>
            <a:ext cx="2651919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ขอแสดงความนับถือ</a:t>
            </a:r>
          </a:p>
        </p:txBody>
      </p:sp>
      <p:sp>
        <p:nvSpPr>
          <p:cNvPr id="15369" name="Text Box 12"/>
          <p:cNvSpPr txBox="1">
            <a:spLocks noChangeArrowheads="1"/>
          </p:cNvSpPr>
          <p:nvPr/>
        </p:nvSpPr>
        <p:spPr bwMode="auto">
          <a:xfrm>
            <a:off x="3080148" y="1125538"/>
            <a:ext cx="78078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 rot="5400000">
            <a:off x="2810935" y="941408"/>
            <a:ext cx="86518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>
              <a:cs typeface="FreesiaUPC" pitchFamily="34" charset="-34"/>
            </a:endParaRPr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1625204" y="1500188"/>
            <a:ext cx="3353594" cy="588962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cs typeface="FreesiaUPC" pitchFamily="34" charset="-34"/>
              </a:rPr>
              <a:t>ทะเบียนกลางของจังหวัด</a:t>
            </a:r>
            <a:endParaRPr lang="th-TH" sz="3200" b="0">
              <a:cs typeface="FreesiaUPC" pitchFamily="34" charset="-34"/>
            </a:endParaRP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4038600" y="5013325"/>
            <a:ext cx="36722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dirty="0">
                <a:solidFill>
                  <a:srgbClr val="000000"/>
                </a:solidFill>
                <a:cs typeface="FreesiaUPC" pitchFamily="34" charset="-34"/>
              </a:rPr>
              <a:t>(พิมพ์ชื่อ</a:t>
            </a:r>
            <a:r>
              <a:rPr lang="th-TH" sz="3600" dirty="0" smtClean="0">
                <a:solidFill>
                  <a:srgbClr val="000000"/>
                </a:solidFill>
                <a:cs typeface="FreesiaUPC" pitchFamily="34" charset="-34"/>
              </a:rPr>
              <a:t>และนามสกุล</a:t>
            </a:r>
            <a:r>
              <a:rPr lang="th-TH" sz="3600" dirty="0">
                <a:solidFill>
                  <a:srgbClr val="000000"/>
                </a:solidFill>
                <a:cs typeface="FreesiaUPC" pitchFamily="34" charset="-34"/>
              </a:rPr>
              <a:t>)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896013" y="5734050"/>
            <a:ext cx="21067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โทร. .............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896013" y="5373688"/>
            <a:ext cx="234063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สำนัก..........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896013" y="6172200"/>
            <a:ext cx="21067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โทรสาร..........</a:t>
            </a:r>
          </a:p>
        </p:txBody>
      </p:sp>
      <p:sp>
        <p:nvSpPr>
          <p:cNvPr id="15376" name="Line 19"/>
          <p:cNvSpPr>
            <a:spLocks noChangeShapeType="1"/>
          </p:cNvSpPr>
          <p:nvPr/>
        </p:nvSpPr>
        <p:spPr bwMode="auto">
          <a:xfrm flipH="1">
            <a:off x="5420784" y="908051"/>
            <a:ext cx="1325960" cy="46085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5377" name="Left Arrow Callout 17"/>
          <p:cNvSpPr>
            <a:spLocks noChangeArrowheads="1"/>
          </p:cNvSpPr>
          <p:nvPr/>
        </p:nvSpPr>
        <p:spPr bwMode="auto">
          <a:xfrm>
            <a:off x="6268642" y="2571751"/>
            <a:ext cx="2631281" cy="785813"/>
          </a:xfrm>
          <a:prstGeom prst="leftArrowCallout">
            <a:avLst>
              <a:gd name="adj1" fmla="val 25000"/>
              <a:gd name="adj2" fmla="val 25000"/>
              <a:gd name="adj3" fmla="val 24999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  <a:cs typeface="FreesiaUPC" pitchFamily="34" charset="-34"/>
              </a:rPr>
              <a:t>ระดับจังหวัด</a:t>
            </a:r>
          </a:p>
          <a:p>
            <a:endParaRPr lang="th-TH">
              <a:cs typeface="FreesiaUPC" pitchFamily="34" charset="-34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3354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6" name="Text Box 2"/>
          <p:cNvSpPr txBox="1">
            <a:spLocks noChangeArrowheads="1"/>
          </p:cNvSpPr>
          <p:nvPr/>
        </p:nvSpPr>
        <p:spPr bwMode="auto">
          <a:xfrm>
            <a:off x="762000" y="457200"/>
            <a:ext cx="8297862" cy="407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ts val="6200"/>
              </a:lnSpc>
              <a:spcBef>
                <a:spcPts val="0"/>
              </a:spcBef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รูปประโยคที่ถูกต้อง</a:t>
            </a:r>
          </a:p>
          <a:p>
            <a:pPr algn="thaiDist" defTabSz="941388">
              <a:lnSpc>
                <a:spcPts val="6200"/>
              </a:lnSpc>
              <a:spcBef>
                <a:spcPts val="0"/>
              </a:spcBef>
            </a:pPr>
            <a:r>
              <a:rPr lang="th-TH" sz="4100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	นักเรียนทุนรัฐบาลไทยเท่านั้น  ที่มีสิทธิได้รับ</a:t>
            </a:r>
            <a:br>
              <a:rPr lang="th-TH" sz="4100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</a:br>
            <a:r>
              <a:rPr lang="th-TH" sz="4100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ค่าขนส่งสิ่งของกลับประเทศไทย  ผู้นี้ได้รับทุนรัฐบาลต่างประเทศ  ไปศึกษา  ไม่ใช่นักเรียนทุนรัฐบาลไทย   จึงไม่มีสิทธิดังกล่าว</a:t>
            </a: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119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762000" y="457200"/>
            <a:ext cx="7142771" cy="72160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การเขียนให้บรรลุจุดประสงค์และเป็นผลดี</a:t>
            </a:r>
          </a:p>
        </p:txBody>
      </p:sp>
      <p:sp>
        <p:nvSpPr>
          <p:cNvPr id="649221" name="Text Box 3"/>
          <p:cNvSpPr txBox="1">
            <a:spLocks noChangeArrowheads="1"/>
          </p:cNvSpPr>
          <p:nvPr/>
        </p:nvSpPr>
        <p:spPr bwMode="auto">
          <a:xfrm>
            <a:off x="2541588" y="1295400"/>
            <a:ext cx="4795975" cy="47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50000"/>
              </a:lnSpc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๑. หนังสือตักเตือน หรือตำหนิ</a:t>
            </a:r>
          </a:p>
          <a:p>
            <a:pPr algn="l" defTabSz="941388">
              <a:lnSpc>
                <a:spcPct val="150000"/>
              </a:lnSpc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๒. หนังสือตอบปฏิเสธ</a:t>
            </a:r>
          </a:p>
          <a:p>
            <a:pPr algn="l" defTabSz="941388">
              <a:lnSpc>
                <a:spcPct val="150000"/>
              </a:lnSpc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๓. หนังสือขอร้อง</a:t>
            </a:r>
          </a:p>
          <a:p>
            <a:pPr algn="l" defTabSz="941388">
              <a:lnSpc>
                <a:spcPct val="150000"/>
              </a:lnSpc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๔. หนังสือขอความร่วมมือ</a:t>
            </a:r>
          </a:p>
          <a:p>
            <a:pPr algn="l" defTabSz="941388">
              <a:lnSpc>
                <a:spcPct val="150000"/>
              </a:lnSpc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๕. หนังสือขอความช่วยเหลือ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762000" y="457200"/>
            <a:ext cx="6785302" cy="77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lIns="94352" tIns="47177" rIns="94352" bIns="47177">
            <a:spAutoFit/>
          </a:bodyPr>
          <a:lstStyle/>
          <a:p>
            <a:pPr defTabSz="941388"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๑.  การเขียนหนังสือตักเตือน หรือตำหนิ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71081" y="1251376"/>
            <a:ext cx="2627111" cy="68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20000"/>
              </a:lnSpc>
              <a:tabLst>
                <a:tab pos="463550" algn="l"/>
              </a:tabLst>
              <a:defRPr/>
            </a:pPr>
            <a:r>
              <a:rPr lang="th-TH" sz="3200" dirty="0" smtClean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	</a:t>
            </a:r>
            <a:r>
              <a:rPr lang="th-TH" sz="3200" i="1" u="sng" dirty="0" smtClean="0">
                <a:solidFill>
                  <a:srgbClr val="008000"/>
                </a:solidFill>
                <a:cs typeface="FreesiaUPC" pitchFamily="34" charset="-34"/>
              </a:rPr>
              <a:t>เขียน</a:t>
            </a:r>
            <a:r>
              <a:rPr lang="th-TH" sz="3200" i="1" u="sng" dirty="0">
                <a:solidFill>
                  <a:srgbClr val="008000"/>
                </a:solidFill>
                <a:cs typeface="FreesiaUPC" pitchFamily="34" charset="-34"/>
              </a:rPr>
              <a:t>เปลี่ยนเข็ม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788988" y="3352800"/>
            <a:ext cx="9117012" cy="101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en-US" dirty="0" err="1">
                <a:solidFill>
                  <a:srgbClr val="A50021"/>
                </a:solidFill>
                <a:cs typeface="FreesiaUPC" pitchFamily="34" charset="-34"/>
              </a:rPr>
              <a:t>ไม่เขียนว่า</a:t>
            </a:r>
            <a:endParaRPr lang="en-US" dirty="0">
              <a:solidFill>
                <a:srgbClr val="A50021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en-US" dirty="0" err="1" smtClean="0">
                <a:solidFill>
                  <a:srgbClr val="663300"/>
                </a:solidFill>
                <a:cs typeface="FreesiaUPC" pitchFamily="34" charset="-34"/>
              </a:rPr>
              <a:t>ปรากฏ</a:t>
            </a:r>
            <a:r>
              <a:rPr lang="en-US" dirty="0" err="1">
                <a:solidFill>
                  <a:srgbClr val="663300"/>
                </a:solidFill>
                <a:cs typeface="FreesiaUPC" pitchFamily="34" charset="-34"/>
              </a:rPr>
              <a:t>ว่า</a:t>
            </a:r>
            <a:r>
              <a:rPr lang="en-US" dirty="0">
                <a:solidFill>
                  <a:srgbClr val="663300"/>
                </a:solidFill>
                <a:cs typeface="FreesiaUPC" pitchFamily="34" charset="-34"/>
              </a:rPr>
              <a:t> </a:t>
            </a:r>
            <a:r>
              <a:rPr lang="en-US" dirty="0" err="1">
                <a:solidFill>
                  <a:srgbClr val="663300"/>
                </a:solidFill>
                <a:cs typeface="FreesiaUPC" pitchFamily="34" charset="-34"/>
              </a:rPr>
              <a:t>เจ้าหน้าที่สำนักงานผู้ดูแลนักเรียนไม่เอาใจใส่ในการดูแลนักเรียน</a:t>
            </a:r>
            <a:r>
              <a:rPr lang="en-US" dirty="0">
                <a:solidFill>
                  <a:srgbClr val="663300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0247" name="WordArt 6"/>
          <p:cNvSpPr>
            <a:spLocks noChangeArrowheads="1" noChangeShapeType="1" noTextEdit="1"/>
          </p:cNvSpPr>
          <p:nvPr/>
        </p:nvSpPr>
        <p:spPr bwMode="auto">
          <a:xfrm>
            <a:off x="429904" y="3836039"/>
            <a:ext cx="277813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Browallia New"/>
                <a:cs typeface="Browallia New"/>
              </a:rPr>
              <a:t>X</a:t>
            </a:r>
            <a:endParaRPr lang="th-TH" sz="3600" kern="10" dirty="0">
              <a:ln w="2857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68686"/>
                </a:outerShdw>
              </a:effectLst>
              <a:latin typeface="Browallia New"/>
              <a:cs typeface="Browallia New"/>
            </a:endParaRPr>
          </a:p>
        </p:txBody>
      </p:sp>
      <p:sp>
        <p:nvSpPr>
          <p:cNvPr id="650248" name="Rectangle 7"/>
          <p:cNvSpPr>
            <a:spLocks noChangeArrowheads="1"/>
          </p:cNvSpPr>
          <p:nvPr/>
        </p:nvSpPr>
        <p:spPr bwMode="auto">
          <a:xfrm>
            <a:off x="831850" y="2438400"/>
            <a:ext cx="9302750" cy="101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en-US" dirty="0" err="1" smtClean="0">
                <a:solidFill>
                  <a:srgbClr val="0000FF"/>
                </a:solidFill>
                <a:cs typeface="FreesiaUPC" pitchFamily="34" charset="-34"/>
              </a:rPr>
              <a:t>ด้วย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มีเสียงเล่าลือว่า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เจ้าหน้าที่สำนักงานผู้ดูแลนักเรียนไม่เอาใจใส่ในการ</a:t>
            </a:r>
            <a:r>
              <a:rPr lang="en-US" dirty="0" err="1" smtClean="0">
                <a:solidFill>
                  <a:srgbClr val="0000FF"/>
                </a:solidFill>
                <a:cs typeface="FreesiaUPC" pitchFamily="34" charset="-34"/>
              </a:rPr>
              <a:t>ดูแลนักเรียน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0249" name="Text Box 10"/>
          <p:cNvSpPr txBox="1">
            <a:spLocks noChangeArrowheads="1"/>
          </p:cNvSpPr>
          <p:nvPr/>
        </p:nvSpPr>
        <p:spPr bwMode="auto">
          <a:xfrm>
            <a:off x="174625" y="1895475"/>
            <a:ext cx="25685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CC00CC"/>
                </a:solidFill>
                <a:cs typeface="FreesiaUPC" pitchFamily="34" charset="-34"/>
              </a:rPr>
              <a:t>ตัวอย่าง ๑</a:t>
            </a:r>
          </a:p>
        </p:txBody>
      </p:sp>
      <p:sp>
        <p:nvSpPr>
          <p:cNvPr id="650250" name="Text Box 11"/>
          <p:cNvSpPr txBox="1">
            <a:spLocks noChangeArrowheads="1"/>
          </p:cNvSpPr>
          <p:nvPr/>
        </p:nvSpPr>
        <p:spPr bwMode="auto">
          <a:xfrm>
            <a:off x="381000" y="4572000"/>
            <a:ext cx="2122789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CC00CC"/>
                </a:solidFill>
                <a:cs typeface="FreesiaUPC" pitchFamily="34" charset="-34"/>
              </a:rPr>
              <a:t>ตัวอย่าง ๒</a:t>
            </a:r>
          </a:p>
        </p:txBody>
      </p:sp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823912" y="5105400"/>
            <a:ext cx="9234488" cy="148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en-US" dirty="0" err="1" smtClean="0">
                <a:solidFill>
                  <a:srgbClr val="0000FF"/>
                </a:solidFill>
                <a:cs typeface="FreesiaUPC" pitchFamily="34" charset="-34"/>
              </a:rPr>
              <a:t>การ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ปล่อยให้เกิดกรณีเช่นนี้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จะเป็นทางให้ผู้พบเห็นตำหนิได้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  <a:p>
            <a:pPr algn="l" defTabSz="941388">
              <a:defRPr/>
            </a:pPr>
            <a:r>
              <a:rPr lang="en-US" dirty="0" err="1">
                <a:solidFill>
                  <a:srgbClr val="A50021"/>
                </a:solidFill>
                <a:cs typeface="FreesiaUPC" pitchFamily="34" charset="-34"/>
              </a:rPr>
              <a:t>ไม่เขียนว่า</a:t>
            </a:r>
            <a:endParaRPr lang="en-US" dirty="0">
              <a:solidFill>
                <a:srgbClr val="A50021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en-US" dirty="0" err="1" smtClean="0">
                <a:solidFill>
                  <a:srgbClr val="663300"/>
                </a:solidFill>
                <a:cs typeface="FreesiaUPC" pitchFamily="34" charset="-34"/>
              </a:rPr>
              <a:t>การ</a:t>
            </a:r>
            <a:r>
              <a:rPr lang="en-US" dirty="0" err="1">
                <a:solidFill>
                  <a:srgbClr val="663300"/>
                </a:solidFill>
                <a:cs typeface="FreesiaUPC" pitchFamily="34" charset="-34"/>
              </a:rPr>
              <a:t>ปล่อยให้เกิดกรณีเช่นนี้</a:t>
            </a:r>
            <a:r>
              <a:rPr lang="en-US" dirty="0">
                <a:solidFill>
                  <a:srgbClr val="663300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663300"/>
                </a:solidFill>
                <a:cs typeface="FreesiaUPC" pitchFamily="34" charset="-34"/>
              </a:rPr>
              <a:t>เป็นที่น่าตำหนิยิ่งนัก</a:t>
            </a:r>
            <a:r>
              <a:rPr lang="en-US" dirty="0">
                <a:solidFill>
                  <a:srgbClr val="663300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0252" name="WordArt 6"/>
          <p:cNvSpPr>
            <a:spLocks noChangeArrowheads="1" noChangeShapeType="1" noTextEdit="1"/>
          </p:cNvSpPr>
          <p:nvPr/>
        </p:nvSpPr>
        <p:spPr bwMode="auto">
          <a:xfrm>
            <a:off x="441325" y="5943600"/>
            <a:ext cx="277813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Browallia New"/>
                <a:cs typeface="Browallia New"/>
              </a:rPr>
              <a:t>X</a:t>
            </a:r>
            <a:endParaRPr lang="th-TH" sz="3600" kern="10">
              <a:ln w="2857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68686"/>
                </a:outerShdw>
              </a:effectLst>
              <a:latin typeface="Browallia New"/>
              <a:cs typeface="Browallia New"/>
            </a:endParaRPr>
          </a:p>
        </p:txBody>
      </p:sp>
      <p:sp>
        <p:nvSpPr>
          <p:cNvPr id="14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01625" y="76200"/>
            <a:ext cx="2229567" cy="68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20000"/>
              </a:lnSpc>
              <a:tabLst>
                <a:tab pos="463550" algn="l"/>
              </a:tabLst>
              <a:defRPr/>
            </a:pPr>
            <a:r>
              <a:rPr lang="th-TH" sz="3200" dirty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200" dirty="0">
                <a:solidFill>
                  <a:srgbClr val="008000"/>
                </a:solidFill>
                <a:cs typeface="FreesiaUPC" pitchFamily="34" charset="-34"/>
              </a:rPr>
              <a:t> เขียนเบนเป้า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823913" y="1749425"/>
            <a:ext cx="9694862" cy="101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en-US" dirty="0" err="1">
                <a:solidFill>
                  <a:srgbClr val="A50021"/>
                </a:solidFill>
                <a:cs typeface="FreesiaUPC" pitchFamily="34" charset="-34"/>
              </a:rPr>
              <a:t>ไม่เขียนว่า</a:t>
            </a:r>
            <a:endParaRPr lang="en-US" dirty="0">
              <a:solidFill>
                <a:srgbClr val="A50021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en-US" i="1" dirty="0">
                <a:solidFill>
                  <a:srgbClr val="A50021"/>
                </a:solidFill>
                <a:cs typeface="FreesiaUPC" pitchFamily="34" charset="-34"/>
              </a:rPr>
              <a:t>“ </a:t>
            </a:r>
            <a:r>
              <a:rPr lang="en-US" dirty="0" err="1">
                <a:solidFill>
                  <a:srgbClr val="A50021"/>
                </a:solidFill>
                <a:cs typeface="FreesiaUPC" pitchFamily="34" charset="-34"/>
              </a:rPr>
              <a:t>จึงขอกำชับมาเพื่อจักได้ระมัดระวังมิให้เกิดกรณีเช่นนี้ขึ้นอีก</a:t>
            </a:r>
            <a:r>
              <a:rPr lang="en-US" dirty="0">
                <a:solidFill>
                  <a:srgbClr val="A50021"/>
                </a:solidFill>
                <a:cs typeface="FreesiaUPC" pitchFamily="34" charset="-34"/>
              </a:rPr>
              <a:t> </a:t>
            </a:r>
            <a:r>
              <a:rPr lang="en-US" i="1" dirty="0">
                <a:solidFill>
                  <a:srgbClr val="A50021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1270" name="Rectangle 7"/>
          <p:cNvSpPr>
            <a:spLocks noChangeArrowheads="1"/>
          </p:cNvSpPr>
          <p:nvPr/>
        </p:nvSpPr>
        <p:spPr bwMode="auto">
          <a:xfrm>
            <a:off x="530225" y="1143000"/>
            <a:ext cx="9604375" cy="52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“ 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จึงเรียนมาเพื่อโปรดกำชับเจ้าหน้าที่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0000FF"/>
                </a:solidFill>
                <a:cs typeface="FreesiaUPC" pitchFamily="34" charset="-34"/>
              </a:rPr>
              <a:t>ให้ระมัดระวังมิให้เกิดกรณีเช่นนี้ขึ้นอีก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”</a:t>
            </a:r>
          </a:p>
        </p:txBody>
      </p:sp>
      <p:sp>
        <p:nvSpPr>
          <p:cNvPr id="651271" name="Text Box 10"/>
          <p:cNvSpPr txBox="1">
            <a:spLocks noChangeArrowheads="1"/>
          </p:cNvSpPr>
          <p:nvPr/>
        </p:nvSpPr>
        <p:spPr bwMode="auto">
          <a:xfrm>
            <a:off x="-146051" y="676275"/>
            <a:ext cx="3194051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CC00CC"/>
                </a:solidFill>
                <a:cs typeface="FreesiaUPC" pitchFamily="34" charset="-34"/>
              </a:rPr>
              <a:t>ตัวอย่าง ๑</a:t>
            </a:r>
          </a:p>
        </p:txBody>
      </p:sp>
      <p:sp>
        <p:nvSpPr>
          <p:cNvPr id="651272" name="WordArt 6"/>
          <p:cNvSpPr>
            <a:spLocks noChangeArrowheads="1" noChangeShapeType="1" noTextEdit="1"/>
          </p:cNvSpPr>
          <p:nvPr/>
        </p:nvSpPr>
        <p:spPr bwMode="auto">
          <a:xfrm>
            <a:off x="511175" y="2159000"/>
            <a:ext cx="277813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cs typeface="FreesiaUPC" pitchFamily="34" charset="-34"/>
              </a:rPr>
              <a:t>X</a:t>
            </a:r>
            <a:endParaRPr lang="th-TH" sz="3600" kern="10">
              <a:ln w="2857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68686"/>
                </a:outerShdw>
              </a:effectLst>
              <a:cs typeface="FreesiaUPC" pitchFamily="34" charset="-34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01625" y="2667000"/>
            <a:ext cx="3430216" cy="68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20000"/>
              </a:lnSpc>
              <a:tabLst>
                <a:tab pos="463550" algn="l"/>
              </a:tabLst>
              <a:defRPr/>
            </a:pPr>
            <a:r>
              <a:rPr lang="th-TH" sz="3200" dirty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200" dirty="0">
                <a:solidFill>
                  <a:srgbClr val="008000"/>
                </a:solidFill>
                <a:cs typeface="FreesiaUPC" pitchFamily="34" charset="-34"/>
              </a:rPr>
              <a:t> เขียนแสดงความเสียใจ</a:t>
            </a:r>
          </a:p>
        </p:txBody>
      </p:sp>
      <p:sp>
        <p:nvSpPr>
          <p:cNvPr id="651274" name="Text Box 13"/>
          <p:cNvSpPr txBox="1">
            <a:spLocks noChangeArrowheads="1"/>
          </p:cNvSpPr>
          <p:nvPr/>
        </p:nvSpPr>
        <p:spPr bwMode="auto">
          <a:xfrm>
            <a:off x="-228600" y="3276600"/>
            <a:ext cx="3194051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CC00CC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651275" name="Text Box 5"/>
          <p:cNvSpPr txBox="1">
            <a:spLocks noChangeArrowheads="1"/>
          </p:cNvSpPr>
          <p:nvPr/>
        </p:nvSpPr>
        <p:spPr bwMode="auto">
          <a:xfrm>
            <a:off x="815975" y="3733800"/>
            <a:ext cx="8785225" cy="300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thaiDist" defTabSz="941388">
              <a:tabLst>
                <a:tab pos="682625" algn="l"/>
              </a:tabLst>
            </a:pP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	ตามที่มีข่าวในหนังสือพิมพ์ว่าท่านได้ให้สัมภาษณ์ว่า ก.พ. ขัดขวางการพัฒนาประเทศ โดยไม่ได้กำหนดตำแหน่งให้มีจำนวนเพียงพอตามขอ นั้น</a:t>
            </a:r>
          </a:p>
          <a:p>
            <a:pPr algn="thaiDist" defTabSz="941388">
              <a:tabLst>
                <a:tab pos="682625" algn="l"/>
              </a:tabLst>
            </a:pP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	สำนักงาน ก.พ.ขอเรียนชี้แจงว่า ก.พ. ได้พิจารณากำหนดจำนวนตำแหน่งตามปริมาณงานภายใต้ข้อจำกัดอัตราเพิ่มปีละ๒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% </a:t>
            </a: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ตามมติคณะรัฐมนตรี  หากกระทรวงทบวงกรมใดจำเป็นต้องตั้งเพิ่มให้เกินปีละ ๒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% </a:t>
            </a:r>
            <a:r>
              <a:rPr lang="en-US" sz="2100" i="1" dirty="0" err="1">
                <a:solidFill>
                  <a:srgbClr val="0000FF"/>
                </a:solidFill>
                <a:cs typeface="FreesiaUPC" pitchFamily="34" charset="-34"/>
              </a:rPr>
              <a:t>จะต้องได้รับอนุมัติจากคณะรัฐมนตรีก่อน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100" i="1" dirty="0" err="1">
                <a:solidFill>
                  <a:srgbClr val="0000FF"/>
                </a:solidFill>
                <a:cs typeface="FreesiaUPC" pitchFamily="34" charset="-34"/>
              </a:rPr>
              <a:t>ก.พ.จึงจะพิจารณากำหนดตำแหน่งเพิ่มให้เกินปีละ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๒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% </a:t>
            </a: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ได้ </a:t>
            </a:r>
          </a:p>
          <a:p>
            <a:pPr algn="thaiDist" defTabSz="941388">
              <a:tabLst>
                <a:tab pos="682625" algn="l"/>
              </a:tabLst>
            </a:pP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การที่ ก.พ.ไม่อนุมัติตำแหน่งให้ตามขอ ก็เพราะกระทรวงทบวงกรมผู้ขอมิได้ขออนุมัติคณะรัฐมนตรีให้ตำแหน่งเพิ่มใหม่เกินปีละ ๒</a:t>
            </a:r>
            <a:r>
              <a:rPr lang="en-US" sz="2100" i="1" dirty="0">
                <a:solidFill>
                  <a:srgbClr val="0000FF"/>
                </a:solidFill>
                <a:cs typeface="FreesiaUPC" pitchFamily="34" charset="-34"/>
              </a:rPr>
              <a:t>% </a:t>
            </a: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มิใช่เพราะ ก.พ. ขัดขวางการพัฒนาประเทศตามข่าวหนังสือพิมพ์ดังกล่าว</a:t>
            </a:r>
          </a:p>
          <a:p>
            <a:pPr algn="thaiDist" defTabSz="941388">
              <a:tabLst>
                <a:tab pos="682625" algn="l"/>
              </a:tabLst>
            </a:pPr>
            <a:r>
              <a:rPr lang="th-TH" sz="2100" i="1" dirty="0">
                <a:solidFill>
                  <a:srgbClr val="0000FF"/>
                </a:solidFill>
                <a:cs typeface="FreesiaUPC" pitchFamily="34" charset="-34"/>
              </a:rPr>
              <a:t>	ทั้งนี้ หากท่านได้ให้สัมภาษณ์ไปจริงตามที่หนังสือพิมพ์ลงข่าว สำนักงาน ก.พ. ก็รู้สึกเสียใจที่ได้มีการให้ข่าวโดยไม่ตรงกับความจริง จนเป็นที่เสียหายแก่ราชการเช่นนี้</a:t>
            </a:r>
          </a:p>
        </p:txBody>
      </p:sp>
      <p:sp>
        <p:nvSpPr>
          <p:cNvPr id="12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273866" y="4495800"/>
            <a:ext cx="7336734" cy="201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5000"/>
              </a:lnSpc>
              <a:defRPr/>
            </a:pPr>
            <a:r>
              <a:rPr lang="en-US" sz="37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….</a:t>
            </a:r>
            <a:r>
              <a:rPr lang="en-US" sz="3700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แต่เขียนแสดงความเสียใจดังนี้</a:t>
            </a:r>
            <a:endParaRPr lang="en-US" sz="37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  <a:p>
            <a:pPr algn="l" defTabSz="941388">
              <a:lnSpc>
                <a:spcPts val="5000"/>
              </a:lnSpc>
              <a:defRPr/>
            </a:pP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“</a:t>
            </a:r>
            <a:r>
              <a:rPr lang="en-US" sz="3700" i="1" dirty="0" err="1">
                <a:solidFill>
                  <a:srgbClr val="0000FF"/>
                </a:solidFill>
                <a:cs typeface="FreesiaUPC" pitchFamily="34" charset="-34"/>
              </a:rPr>
              <a:t>รู้สึกเสียใจที่ได้มีการให้ข่าวโดยไม่ตรงกับความจริง</a:t>
            </a:r>
            <a:endParaRPr lang="en-US" sz="3700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ts val="5000"/>
              </a:lnSpc>
              <a:defRPr/>
            </a:pPr>
            <a:r>
              <a:rPr lang="en-US" sz="3700" i="1" dirty="0" err="1">
                <a:solidFill>
                  <a:srgbClr val="0000FF"/>
                </a:solidFill>
                <a:cs typeface="FreesiaUPC" pitchFamily="34" charset="-34"/>
              </a:rPr>
              <a:t>จนเป็นที่เสียหายแก่ราชการเช่นนี้</a:t>
            </a: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”</a:t>
            </a:r>
            <a:endParaRPr lang="en-US" sz="37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52293" name="Rectangle 4"/>
          <p:cNvSpPr>
            <a:spLocks noChangeArrowheads="1"/>
          </p:cNvSpPr>
          <p:nvPr/>
        </p:nvSpPr>
        <p:spPr bwMode="auto">
          <a:xfrm>
            <a:off x="1308791" y="609600"/>
            <a:ext cx="6642634" cy="137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5000"/>
              </a:lnSpc>
            </a:pP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ไม่ได้เขียนแสดงการตำหนิตรงๆ</a:t>
            </a:r>
            <a:r>
              <a:rPr lang="en-US" sz="3700" dirty="0">
                <a:solidFill>
                  <a:srgbClr val="663300"/>
                </a:solidFill>
                <a:cs typeface="FreesiaUPC" pitchFamily="34" charset="-34"/>
              </a:rPr>
              <a:t> </a:t>
            </a: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ไม่ได้เขียนว่า</a:t>
            </a:r>
            <a:endParaRPr lang="en-US" sz="3700" dirty="0">
              <a:solidFill>
                <a:srgbClr val="663300"/>
              </a:solidFill>
              <a:cs typeface="FreesiaUPC" pitchFamily="34" charset="-34"/>
            </a:endParaRPr>
          </a:p>
          <a:p>
            <a:pPr algn="l" defTabSz="941388">
              <a:lnSpc>
                <a:spcPts val="5000"/>
              </a:lnSpc>
            </a:pP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“</a:t>
            </a:r>
            <a:r>
              <a:rPr lang="en-US" sz="3700" i="1" dirty="0" err="1">
                <a:solidFill>
                  <a:srgbClr val="0000FF"/>
                </a:solidFill>
                <a:cs typeface="FreesiaUPC" pitchFamily="34" charset="-34"/>
              </a:rPr>
              <a:t>ท่านไม่ควรให้สัมภาษณ์เช่นนี้</a:t>
            </a: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2294" name="Rectangle 5"/>
          <p:cNvSpPr>
            <a:spLocks noChangeArrowheads="1"/>
          </p:cNvSpPr>
          <p:nvPr/>
        </p:nvSpPr>
        <p:spPr bwMode="auto">
          <a:xfrm>
            <a:off x="1308791" y="1881804"/>
            <a:ext cx="5922885" cy="137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5000"/>
              </a:lnSpc>
            </a:pP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ไม่ได้เขียนแสดงความโกรธ</a:t>
            </a:r>
            <a:r>
              <a:rPr lang="en-US" sz="3700" dirty="0">
                <a:solidFill>
                  <a:srgbClr val="663300"/>
                </a:solidFill>
                <a:cs typeface="FreesiaUPC" pitchFamily="34" charset="-34"/>
              </a:rPr>
              <a:t> </a:t>
            </a: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ไม่ได้เขียนว่า</a:t>
            </a:r>
            <a:endParaRPr lang="en-US" sz="3700" dirty="0">
              <a:solidFill>
                <a:srgbClr val="663300"/>
              </a:solidFill>
              <a:cs typeface="FreesiaUPC" pitchFamily="34" charset="-34"/>
            </a:endParaRPr>
          </a:p>
          <a:p>
            <a:pPr algn="l" defTabSz="941388">
              <a:lnSpc>
                <a:spcPts val="5000"/>
              </a:lnSpc>
            </a:pP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“</a:t>
            </a:r>
            <a:r>
              <a:rPr lang="en-US" sz="3700" i="1" dirty="0" err="1">
                <a:solidFill>
                  <a:srgbClr val="0000FF"/>
                </a:solidFill>
                <a:cs typeface="FreesiaUPC" pitchFamily="34" charset="-34"/>
              </a:rPr>
              <a:t>รู้สึกไม่พอใจเป็นอย่างยิ่ง</a:t>
            </a: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2295" name="Rectangle 6"/>
          <p:cNvSpPr>
            <a:spLocks noChangeArrowheads="1"/>
          </p:cNvSpPr>
          <p:nvPr/>
        </p:nvSpPr>
        <p:spPr bwMode="auto">
          <a:xfrm>
            <a:off x="1295143" y="3144220"/>
            <a:ext cx="6679503" cy="137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5000"/>
              </a:lnSpc>
            </a:pP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ไม่ได้เขียนแสดงการดูถูกดูแคลน</a:t>
            </a:r>
            <a:r>
              <a:rPr lang="en-US" sz="3700" dirty="0">
                <a:solidFill>
                  <a:srgbClr val="663300"/>
                </a:solidFill>
                <a:cs typeface="FreesiaUPC" pitchFamily="34" charset="-34"/>
              </a:rPr>
              <a:t> </a:t>
            </a:r>
            <a:r>
              <a:rPr lang="en-US" sz="3700" dirty="0" err="1">
                <a:solidFill>
                  <a:srgbClr val="663300"/>
                </a:solidFill>
                <a:cs typeface="FreesiaUPC" pitchFamily="34" charset="-34"/>
              </a:rPr>
              <a:t>ไม่ได้เขียนว่า</a:t>
            </a:r>
            <a:endParaRPr lang="en-US" sz="3700" dirty="0">
              <a:solidFill>
                <a:srgbClr val="663300"/>
              </a:solidFill>
              <a:cs typeface="FreesiaUPC" pitchFamily="34" charset="-34"/>
            </a:endParaRPr>
          </a:p>
          <a:p>
            <a:pPr algn="l" defTabSz="941388">
              <a:lnSpc>
                <a:spcPts val="5000"/>
              </a:lnSpc>
            </a:pP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“</a:t>
            </a:r>
            <a:r>
              <a:rPr lang="en-US" sz="3700" i="1" dirty="0" err="1">
                <a:solidFill>
                  <a:srgbClr val="0000FF"/>
                </a:solidFill>
                <a:cs typeface="FreesiaUPC" pitchFamily="34" charset="-34"/>
              </a:rPr>
              <a:t>รู้สึกเศร้าใจที่ผู้ใหญ่ให้สัมภาษณ์เช่นนี้</a:t>
            </a:r>
            <a:r>
              <a:rPr lang="en-US" sz="3700" i="1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9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84717" y="446816"/>
            <a:ext cx="5387483" cy="77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lIns="94352" tIns="47177" rIns="94352" bIns="47177">
            <a:spAutoFit/>
          </a:bodyPr>
          <a:lstStyle/>
          <a:p>
            <a:pPr defTabSz="941388">
              <a:defRPr/>
            </a:pPr>
            <a:r>
              <a:rPr lang="th-TH" sz="4400" i="1" dirty="0">
                <a:solidFill>
                  <a:srgbClr val="663300"/>
                </a:solidFill>
                <a:cs typeface="FreesiaUPC" pitchFamily="34" charset="-34"/>
              </a:rPr>
              <a:t>๒. การเขียนหนังสือตอบปฏิเสธ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996950" y="1676400"/>
            <a:ext cx="7659258" cy="286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ts val="5400"/>
              </a:lnSpc>
              <a:defRPr/>
            </a:pPr>
            <a:r>
              <a:rPr lang="th-TH" sz="4100" dirty="0">
                <a:solidFill>
                  <a:schemeClr val="tx2"/>
                </a:solidFill>
                <a:cs typeface="FreesiaUPC" pitchFamily="34" charset="-34"/>
              </a:rPr>
              <a:t>หนังสือตอบปฏิเสธ แบ่งได้เป็น ๓ ลักษณะ คือ</a:t>
            </a:r>
          </a:p>
          <a:p>
            <a:pPr algn="l" defTabSz="941388">
              <a:lnSpc>
                <a:spcPts val="5400"/>
              </a:lnSpc>
              <a:defRPr/>
            </a:pP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๒.๑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  ตอบปฏิเสธการให้</a:t>
            </a:r>
          </a:p>
          <a:p>
            <a:pPr algn="l" defTabSz="941388">
              <a:lnSpc>
                <a:spcPts val="5400"/>
              </a:lnSpc>
              <a:defRPr/>
            </a:pP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 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๒.๒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  ตอบปฏิเสธคำขอที่ไม่ใช่ขอตามกฎหมาย</a:t>
            </a:r>
          </a:p>
          <a:p>
            <a:pPr algn="l" defTabSz="941388">
              <a:lnSpc>
                <a:spcPts val="5400"/>
              </a:lnSpc>
              <a:defRPr/>
            </a:pP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 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๒.๓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  ตอบปฏิเสธคำขอที่ขอตามกฎหมาย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764622" y="304800"/>
            <a:ext cx="5331378" cy="90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defTabSz="941388">
              <a:lnSpc>
                <a:spcPct val="120000"/>
              </a:lnSpc>
              <a:defRPr/>
            </a:pPr>
            <a:r>
              <a:rPr lang="th-TH" sz="4400" i="1" dirty="0">
                <a:solidFill>
                  <a:srgbClr val="008000"/>
                </a:solidFill>
                <a:cs typeface="FreesiaUPC" pitchFamily="34" charset="-34"/>
              </a:rPr>
              <a:t>๒.๑  หนังสือตอบปฏิเสธการให้</a:t>
            </a:r>
          </a:p>
        </p:txBody>
      </p:sp>
      <p:sp>
        <p:nvSpPr>
          <p:cNvPr id="654341" name="Text Box 3"/>
          <p:cNvSpPr txBox="1">
            <a:spLocks noChangeArrowheads="1"/>
          </p:cNvSpPr>
          <p:nvPr/>
        </p:nvSpPr>
        <p:spPr bwMode="auto">
          <a:xfrm>
            <a:off x="2438400" y="1399197"/>
            <a:ext cx="4186834" cy="157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marL="457200" indent="-457200" algn="l" defTabSz="941388">
              <a:buSzPct val="75000"/>
              <a:buBlip>
                <a:blip r:embed="rId3"/>
              </a:buBlip>
            </a:pP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ขอบคุณ</a:t>
            </a:r>
            <a:endParaRPr lang="th-TH" sz="3200" dirty="0">
              <a:solidFill>
                <a:srgbClr val="0000FF"/>
              </a:solidFill>
              <a:cs typeface="FreesiaUPC" pitchFamily="34" charset="-34"/>
            </a:endParaRPr>
          </a:p>
          <a:p>
            <a:pPr marL="457200" indent="-457200" algn="l" defTabSz="941388">
              <a:buSzPct val="75000"/>
              <a:buBlip>
                <a:blip r:embed="rId3"/>
              </a:buBlip>
            </a:pP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อ้าง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เหตุผลที่ไม่รับ</a:t>
            </a:r>
          </a:p>
          <a:p>
            <a:pPr marL="457200" indent="-457200" algn="l" defTabSz="941388">
              <a:buSzPct val="75000"/>
              <a:buBlip>
                <a:blip r:embed="rId3"/>
              </a:buBlip>
            </a:pP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ขอ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โอกาสอื่น  หรือขออย่าง</a:t>
            </a: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อื่น</a:t>
            </a:r>
            <a:endParaRPr lang="th-TH" sz="32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54342" name="Text Box 3"/>
          <p:cNvSpPr txBox="1">
            <a:spLocks noChangeArrowheads="1"/>
          </p:cNvSpPr>
          <p:nvPr/>
        </p:nvSpPr>
        <p:spPr bwMode="auto">
          <a:xfrm>
            <a:off x="533400" y="3363913"/>
            <a:ext cx="9906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en-US" sz="2800" i="1" dirty="0">
                <a:solidFill>
                  <a:schemeClr val="tx2"/>
                </a:solidFill>
              </a:rPr>
              <a:t>“</a:t>
            </a:r>
            <a:r>
              <a:rPr lang="en-US" sz="2800" i="1" dirty="0" err="1">
                <a:solidFill>
                  <a:schemeClr val="tx2"/>
                </a:solidFill>
                <a:cs typeface="FreesiaUPC" pitchFamily="34" charset="-34"/>
              </a:rPr>
              <a:t>กรมสรรพากรขอขอบคุณกรมวิเทศสหการที่ได้จัดสรรทุนดังกล่าวให้แก่</a:t>
            </a:r>
            <a:r>
              <a:rPr lang="th-TH" sz="2800" i="1" dirty="0">
                <a:solidFill>
                  <a:schemeClr val="tx2"/>
                </a:solidFill>
                <a:cs typeface="FreesiaUPC" pitchFamily="34" charset="-34"/>
              </a:rPr>
              <a:t>ก</a:t>
            </a:r>
            <a:r>
              <a:rPr lang="en-US" sz="2800" i="1" dirty="0" err="1">
                <a:solidFill>
                  <a:schemeClr val="tx2"/>
                </a:solidFill>
                <a:cs typeface="FreesiaUPC" pitchFamily="34" charset="-34"/>
              </a:rPr>
              <a:t>รมสรรพาก</a:t>
            </a:r>
            <a:r>
              <a:rPr lang="th-TH" sz="2800" i="1" dirty="0">
                <a:solidFill>
                  <a:schemeClr val="tx2"/>
                </a:solidFill>
                <a:cs typeface="FreesiaUPC" pitchFamily="34" charset="-34"/>
              </a:rPr>
              <a:t>ร</a:t>
            </a:r>
            <a:r>
              <a:rPr lang="en-US" sz="2800" i="1" dirty="0">
                <a:solidFill>
                  <a:schemeClr val="tx2"/>
                </a:solidFill>
              </a:rPr>
              <a:t>…”</a:t>
            </a:r>
          </a:p>
        </p:txBody>
      </p:sp>
      <p:sp>
        <p:nvSpPr>
          <p:cNvPr id="654343" name="Text Box 4"/>
          <p:cNvSpPr txBox="1">
            <a:spLocks noChangeArrowheads="1"/>
          </p:cNvSpPr>
          <p:nvPr/>
        </p:nvSpPr>
        <p:spPr bwMode="auto">
          <a:xfrm>
            <a:off x="1676400" y="3973512"/>
            <a:ext cx="6430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defTabSz="941388"/>
            <a:r>
              <a:rPr lang="th-TH" sz="2800" i="1" dirty="0">
                <a:solidFill>
                  <a:srgbClr val="CC00CC"/>
                </a:solidFill>
                <a:cs typeface="FreesiaUPC" pitchFamily="34" charset="-34"/>
              </a:rPr>
              <a:t>      </a:t>
            </a:r>
            <a:r>
              <a:rPr lang="th-TH" sz="2800" i="1" dirty="0">
                <a:solidFill>
                  <a:srgbClr val="0000FF"/>
                </a:solidFill>
                <a:cs typeface="FreesiaUPC" pitchFamily="34" charset="-34"/>
              </a:rPr>
              <a:t>และต้องเขียนต่ออ้างเหตุผลที่ไม่รับทุนนั้น  </a:t>
            </a:r>
          </a:p>
        </p:txBody>
      </p:sp>
      <p:sp>
        <p:nvSpPr>
          <p:cNvPr id="654344" name="Text Box 5"/>
          <p:cNvSpPr txBox="1">
            <a:spLocks noChangeArrowheads="1"/>
          </p:cNvSpPr>
          <p:nvPr/>
        </p:nvSpPr>
        <p:spPr bwMode="auto">
          <a:xfrm>
            <a:off x="533400" y="4551362"/>
            <a:ext cx="906780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“</a:t>
            </a: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>แต่เนื่องจากกรมสรรพากรไม่มีข้าราชการที่มีความรู้ภาษาฝรั่งเศสดีพอ  </a:t>
            </a:r>
            <a:r>
              <a:rPr lang="en-US" sz="2800" dirty="0" err="1">
                <a:solidFill>
                  <a:schemeClr val="tx2"/>
                </a:solidFill>
                <a:cs typeface="FreesiaUPC" pitchFamily="34" charset="-34"/>
              </a:rPr>
              <a:t>จึงไม่อาจ</a:t>
            </a: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28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2800" dirty="0" err="1">
                <a:solidFill>
                  <a:schemeClr val="tx2"/>
                </a:solidFill>
                <a:cs typeface="FreesiaUPC" pitchFamily="34" charset="-34"/>
              </a:rPr>
              <a:t>รับทุนนี้ได้</a:t>
            </a: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>………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2800" i="1" dirty="0">
                <a:solidFill>
                  <a:srgbClr val="0000FF"/>
                </a:solidFill>
                <a:cs typeface="FreesiaUPC" pitchFamily="34" charset="-34"/>
              </a:rPr>
              <a:t>                              </a:t>
            </a:r>
            <a:r>
              <a:rPr lang="en-US" sz="2800" i="1" dirty="0" err="1">
                <a:solidFill>
                  <a:srgbClr val="0000FF"/>
                </a:solidFill>
                <a:cs typeface="FreesiaUPC" pitchFamily="34" charset="-34"/>
              </a:rPr>
              <a:t>และต้องเขียนขออย่างอื่น</a:t>
            </a:r>
            <a:r>
              <a:rPr lang="en-US" sz="2800" i="1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800" i="1" dirty="0" err="1">
                <a:solidFill>
                  <a:srgbClr val="0000FF"/>
                </a:solidFill>
                <a:cs typeface="FreesiaUPC" pitchFamily="34" charset="-34"/>
              </a:rPr>
              <a:t>เช่นเขียนว่า</a:t>
            </a:r>
            <a:endParaRPr lang="en-US" sz="2800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“</a:t>
            </a:r>
            <a:r>
              <a:rPr lang="en-US" sz="2800" dirty="0" err="1">
                <a:solidFill>
                  <a:schemeClr val="tx2"/>
                </a:solidFill>
                <a:cs typeface="FreesiaUPC" pitchFamily="34" charset="-34"/>
              </a:rPr>
              <a:t>หากมีทุนอื่นที่ใช้ภาษาอังกฤษในการศึกษา</a:t>
            </a: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chemeClr val="tx2"/>
                </a:solidFill>
                <a:cs typeface="FreesiaUPC" pitchFamily="34" charset="-34"/>
              </a:rPr>
              <a:t>ขอได้โปรดจัดสรรให้กรมสรรพากรด้วย</a:t>
            </a: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28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28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chemeClr val="tx2"/>
                </a:solidFill>
                <a:cs typeface="FreesiaUPC" pitchFamily="34" charset="-34"/>
              </a:rPr>
              <a:t>จะขอบคุณมาก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54345" name="Text Box 10"/>
          <p:cNvSpPr txBox="1">
            <a:spLocks noChangeArrowheads="1"/>
          </p:cNvSpPr>
          <p:nvPr/>
        </p:nvSpPr>
        <p:spPr bwMode="auto">
          <a:xfrm>
            <a:off x="371475" y="2819400"/>
            <a:ext cx="173513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008000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10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767202" y="304800"/>
            <a:ext cx="7690998" cy="90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defTabSz="941388">
              <a:lnSpc>
                <a:spcPct val="120000"/>
              </a:lnSpc>
              <a:defRPr/>
            </a:pPr>
            <a:r>
              <a:rPr lang="th-TH" sz="4400" i="1" dirty="0">
                <a:solidFill>
                  <a:srgbClr val="008000"/>
                </a:solidFill>
                <a:cs typeface="FreesiaUPC" pitchFamily="34" charset="-34"/>
              </a:rPr>
              <a:t>๒.๒ ตอบปฏิเสธคำขอที่ไม่ใช่ขอตามกฎหมาย</a:t>
            </a:r>
          </a:p>
        </p:txBody>
      </p:sp>
      <p:sp>
        <p:nvSpPr>
          <p:cNvPr id="655365" name="Text Box 3"/>
          <p:cNvSpPr txBox="1">
            <a:spLocks noChangeArrowheads="1"/>
          </p:cNvSpPr>
          <p:nvPr/>
        </p:nvSpPr>
        <p:spPr bwMode="auto">
          <a:xfrm>
            <a:off x="936625" y="1189266"/>
            <a:ext cx="8816975" cy="216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marL="342900" indent="-342900" algn="l" defTabSz="941388">
              <a:lnSpc>
                <a:spcPct val="120000"/>
              </a:lnSpc>
              <a:buSzPct val="75000"/>
              <a:buBlip>
                <a:blip r:embed="rId3"/>
              </a:buBlip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สุภาพนุ่มนวล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marL="342900" indent="-342900" algn="l" defTabSz="941388">
              <a:lnSpc>
                <a:spcPct val="120000"/>
              </a:lnSpc>
              <a:buSzPct val="75000"/>
              <a:buBlip>
                <a:blip r:embed="rId3"/>
              </a:buBlip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อ้าง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เหตุขัดข้องที่ไม่อาจอนุญาตได้</a:t>
            </a:r>
          </a:p>
          <a:p>
            <a:pPr marL="342900" indent="-342900" algn="l" defTabSz="941388">
              <a:lnSpc>
                <a:spcPct val="120000"/>
              </a:lnSpc>
              <a:buSzPct val="75000"/>
              <a:buBlip>
                <a:blip r:embed="rId3"/>
              </a:buBlip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ขอ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อภัยที่ไม่อาจอนุญาต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ได้</a:t>
            </a:r>
          </a:p>
          <a:p>
            <a:pPr marL="342900" indent="-342900" algn="l" defTabSz="941388">
              <a:lnSpc>
                <a:spcPct val="120000"/>
              </a:lnSpc>
              <a:buSzPct val="75000"/>
              <a:buBlip>
                <a:blip r:embed="rId3"/>
              </a:buBlip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แสดง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น้ำใจที่จะให้ความร่วมมือในโอกาสหน้าหากไม่มีปัญหาขัดข้อง</a:t>
            </a:r>
          </a:p>
        </p:txBody>
      </p:sp>
      <p:sp>
        <p:nvSpPr>
          <p:cNvPr id="655366" name="Text Box 7"/>
          <p:cNvSpPr txBox="1">
            <a:spLocks noChangeArrowheads="1"/>
          </p:cNvSpPr>
          <p:nvPr/>
        </p:nvSpPr>
        <p:spPr bwMode="auto">
          <a:xfrm>
            <a:off x="76200" y="3190875"/>
            <a:ext cx="1735137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</a:pPr>
            <a:r>
              <a:rPr lang="th-TH" u="sng" dirty="0">
                <a:solidFill>
                  <a:srgbClr val="008000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655367" name="Text Box 3"/>
          <p:cNvSpPr txBox="1">
            <a:spLocks noChangeArrowheads="1"/>
          </p:cNvSpPr>
          <p:nvPr/>
        </p:nvSpPr>
        <p:spPr bwMode="auto">
          <a:xfrm>
            <a:off x="233363" y="3588035"/>
            <a:ext cx="9440862" cy="334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</a:pPr>
            <a:r>
              <a:rPr lang="en-US" sz="2600" b="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กรม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……………………………………….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ได้พิจารณาแล้ว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ปรากฏว่าในช่วงเวลาดังกล่าว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 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นาย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………….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ได้รับมอบหมายให้รับผิดชอบงานตามโครงการ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………………………..  ซึ่งจะต้องเร่งรัดตามนโยบายของรัฐบาลให้เสร็จภายในกำหนดตามเป้าหมาย 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หากนาย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…………………………….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ต้องใช้เวลาระหว่างนั้นสอนในมหาวิทยาลัย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สัปดาห์ละ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3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วัน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เป็นเวลานาน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จะทำให้ไม่สามารถทำงานที่ได้รับมอบหมายให้เสร็จตามเป้าหมายที่ขอไปได้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ซึ่งจะเป็นผลเสียหายแก่ราชการ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กรม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……………………………….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จึงขออภัยที่ไม่อาจอนุญาตให้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นาย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………………………………….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สอนในมหาวิทยาลัย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ตามที่ขอไปได้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 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อย่างไรก็ดี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โอกาสหน้าหากมหาวิทยาลัย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………………………………….…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ต้องการให้นาย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……………………………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สอนในมหาวิทยาลัยอีก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และไม่มีข้อขัดข้องด้วยเหตุสำคัญใดๆ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กรม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>……………………</a:t>
            </a: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ก็จะพิจารณาให้</a:t>
            </a:r>
            <a: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2600" b="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2600" b="0" dirty="0" err="1">
                <a:solidFill>
                  <a:schemeClr val="tx2"/>
                </a:solidFill>
                <a:cs typeface="FreesiaUPC" pitchFamily="34" charset="-34"/>
              </a:rPr>
              <a:t>ความร่วมมือแก่มหาวิทยาลัยด้วยความยินดี</a:t>
            </a:r>
            <a:endParaRPr lang="en-US" sz="2600" b="0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8" name="Rectangle 3"/>
          <p:cNvSpPr>
            <a:spLocks noGrp="1" noChangeArrowheads="1"/>
          </p:cNvSpPr>
          <p:nvPr>
            <p:ph idx="1"/>
          </p:nvPr>
        </p:nvSpPr>
        <p:spPr>
          <a:xfrm>
            <a:off x="276225" y="228600"/>
            <a:ext cx="9259888" cy="4876800"/>
          </a:xfrm>
          <a:solidFill>
            <a:schemeClr val="bg1"/>
          </a:solidFill>
        </p:spPr>
        <p:txBody>
          <a:bodyPr/>
          <a:lstStyle/>
          <a:p>
            <a:pPr algn="thaiDist">
              <a:lnSpc>
                <a:spcPct val="80000"/>
              </a:lnSpc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เรื่อง  การติดตั้งป้ายโฆษณาต่อต้านโรคเอดส์</a:t>
            </a:r>
          </a:p>
          <a:p>
            <a:pPr algn="thaiDist">
              <a:lnSpc>
                <a:spcPct val="80000"/>
              </a:lnSpc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เรียน  ปลัดกระทรวงสาธารณสุข</a:t>
            </a:r>
          </a:p>
          <a:p>
            <a:pPr algn="thaiDist">
              <a:lnSpc>
                <a:spcPct val="80000"/>
              </a:lnSpc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อ้างถึง  หนังสือกระทรวงสาธารณสุขที่..........ลงวันที่........</a:t>
            </a:r>
          </a:p>
          <a:p>
            <a:pPr algn="thaiDist">
              <a:lnSpc>
                <a:spcPct val="80000"/>
              </a:lnSpc>
              <a:spcBef>
                <a:spcPct val="25000"/>
              </a:spcBef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           	ตามหนังสือที่อ้างถึง   ขออนุญาตติดตั้งป้ายโฆษณาต่อต้านโรคเอดส์  ขนาดกว้าง</a:t>
            </a:r>
            <a:b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๑.๕๐ เมตร ยาว ๒.๕๐ เมตร ที่รั้วหน้าสำนักงาน ก.พ. ความละเอียดแจ้งแล้วนั้น</a:t>
            </a:r>
          </a:p>
          <a:p>
            <a:pPr algn="thaiDist">
              <a:lnSpc>
                <a:spcPct val="80000"/>
              </a:lnSpc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         	สำนักงานก.พ.พิจารณาแล้วเห็นว่า </a:t>
            </a:r>
            <a:r>
              <a:rPr lang="th-TH" sz="2800" i="1" dirty="0" smtClean="0">
                <a:solidFill>
                  <a:srgbClr val="0000FF"/>
                </a:solidFill>
                <a:cs typeface="FreesiaUPC" pitchFamily="34" charset="-34"/>
              </a:rPr>
              <a:t>สำนักงานตั้งอยู่ตรงกันข้ามกับด้านข้างของทำเนียบรัฐบาล   ซึ่งถนนหน้าสำนักงาน ก.พ.เป็นทางผ่านของแขกเมืองที่เข้าพบนายกรัฐมนตรี  การติดตั้งป้ายดังกล่าวที่รั้วหน้าสำนักงาน ก.พ.จะทำให้ดูไม่สะอาดตาแก่แขกเมืองที่ผ่านไปมา   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จึงต้องขออภัยที่ไม่อาจอนุญาตให้ติดตั้งป้ายตามที่ขอไปได้   อย่างไรก็ดี หากกระทรวงสาธารณสุขต้องการจะให้สำนักงานก.พ. สนับสนุนการต่อต้านโรคเอดส์ในทางอื่นที่พอจะช่วยได้ เช่น การแจกจ่ายเอกสารหรือแผ่นปลิว เป็นต้น  สำนักงานก.พ. ก็ยินดีให้ความร่วมมือช่วยเหลือตามที่สามารถจะช่วยได้</a:t>
            </a:r>
          </a:p>
          <a:p>
            <a:pPr algn="thaiDist">
              <a:lnSpc>
                <a:spcPct val="80000"/>
              </a:lnSpc>
              <a:buFontTx/>
              <a:buNone/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          	จึงเรียนมาเพื่อโปรดทราบ</a:t>
            </a:r>
          </a:p>
        </p:txBody>
      </p:sp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971800" y="5410200"/>
            <a:ext cx="1964954" cy="1363122"/>
          </a:xfrm>
          <a:prstGeom prst="rightArrow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20000"/>
              </a:lnSpc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พึงสังเกตว่า</a:t>
            </a:r>
          </a:p>
        </p:txBody>
      </p:sp>
      <p:sp>
        <p:nvSpPr>
          <p:cNvPr id="656390" name="Text Box 3"/>
          <p:cNvSpPr txBox="1">
            <a:spLocks noChangeArrowheads="1"/>
          </p:cNvSpPr>
          <p:nvPr/>
        </p:nvSpPr>
        <p:spPr bwMode="auto">
          <a:xfrm>
            <a:off x="5187196" y="5377730"/>
            <a:ext cx="2890004" cy="148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2100" dirty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dirty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dirty="0">
                <a:solidFill>
                  <a:srgbClr val="663300"/>
                </a:solidFill>
                <a:cs typeface="FreesiaUPC" pitchFamily="34" charset="-34"/>
              </a:rPr>
              <a:t>อ้างเหตุขัดข้องสำคัญ</a:t>
            </a:r>
          </a:p>
          <a:p>
            <a:pPr algn="l" defTabSz="941388"/>
            <a:r>
              <a:rPr lang="th-TH" sz="2100" dirty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dirty="0">
                <a:solidFill>
                  <a:srgbClr val="663300"/>
                </a:solidFill>
                <a:cs typeface="FreesiaUPC" pitchFamily="34" charset="-34"/>
              </a:rPr>
              <a:t>  ขออภัย</a:t>
            </a:r>
          </a:p>
          <a:p>
            <a:pPr algn="l" defTabSz="941388"/>
            <a:r>
              <a:rPr lang="th-TH" sz="2100" dirty="0">
                <a:solidFill>
                  <a:srgbClr val="663300"/>
                </a:solidFill>
                <a:cs typeface="FreesiaUPC" pitchFamily="34" charset="-34"/>
                <a:sym typeface="Wingdings 2" pitchFamily="18" charset="2"/>
              </a:rPr>
              <a:t></a:t>
            </a:r>
            <a:r>
              <a:rPr lang="th-TH" dirty="0">
                <a:solidFill>
                  <a:srgbClr val="663300"/>
                </a:solidFill>
                <a:cs typeface="FreesiaUPC" pitchFamily="34" charset="-34"/>
              </a:rPr>
              <a:t>  แสดง</a:t>
            </a:r>
            <a:r>
              <a:rPr lang="th-TH" dirty="0" smtClean="0">
                <a:solidFill>
                  <a:srgbClr val="663300"/>
                </a:solidFill>
                <a:cs typeface="FreesiaUPC" pitchFamily="34" charset="-34"/>
              </a:rPr>
              <a:t>น้ำใจ</a:t>
            </a:r>
            <a:endParaRPr lang="th-TH" dirty="0">
              <a:solidFill>
                <a:srgbClr val="663300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889000" y="4035425"/>
            <a:ext cx="90932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3700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	</a:t>
            </a:r>
            <a:r>
              <a:rPr lang="th-TH" sz="37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การตอบปฏิเสธในกรณีเช่นนี้ </a:t>
            </a:r>
            <a:r>
              <a:rPr lang="th-TH" sz="3700" u="sng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ตอบปฏิเสธ</a:t>
            </a:r>
            <a:r>
              <a:rPr lang="th-TH" sz="37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โดยไม่</a:t>
            </a:r>
            <a:r>
              <a:rPr lang="th-TH" sz="37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ต้อง</a:t>
            </a:r>
            <a:br>
              <a:rPr lang="th-TH" sz="37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</a:br>
            <a:r>
              <a:rPr lang="th-TH" sz="37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ขอ</a:t>
            </a:r>
            <a:r>
              <a:rPr lang="th-TH" sz="37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อภัยและแสดงน้ำใจแต่อย่างใด 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768117" y="304800"/>
            <a:ext cx="6775683" cy="90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defTabSz="941388">
              <a:lnSpc>
                <a:spcPct val="120000"/>
              </a:lnSpc>
              <a:defRPr/>
            </a:pPr>
            <a:r>
              <a:rPr lang="th-TH" sz="4400" i="1" dirty="0">
                <a:solidFill>
                  <a:srgbClr val="008000"/>
                </a:solidFill>
                <a:cs typeface="FreesiaUPC" pitchFamily="34" charset="-34"/>
              </a:rPr>
              <a:t>๒.๓ ตอบปฏิเสธคำขอที่ขอตามกฎหมาย</a:t>
            </a:r>
          </a:p>
        </p:txBody>
      </p:sp>
      <p:sp>
        <p:nvSpPr>
          <p:cNvPr id="657414" name="Rectangle 7"/>
          <p:cNvSpPr>
            <a:spLocks noChangeArrowheads="1"/>
          </p:cNvSpPr>
          <p:nvPr/>
        </p:nvSpPr>
        <p:spPr bwMode="auto">
          <a:xfrm>
            <a:off x="857250" y="1869553"/>
            <a:ext cx="8539163" cy="178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ts val="4400"/>
              </a:lnSpc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เช่น    	กรมป่าไม้ตอบปฏิเสธ  คำขอตัดฟันไม้  </a:t>
            </a:r>
          </a:p>
          <a:p>
            <a:pPr algn="l" defTabSz="941388">
              <a:lnSpc>
                <a:spcPts val="4400"/>
              </a:lnSpc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    	สำนักงบประมาณตอบปฏิเสธคำขอ งบประมาณ </a:t>
            </a:r>
          </a:p>
          <a:p>
            <a:pPr algn="l" defTabSz="941388">
              <a:lnSpc>
                <a:spcPts val="4400"/>
              </a:lnSpc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	สำนักงาน ก.พ. ไม่อนุมัติ  ให้กำหนดตำแหน่งสูงขึ้น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328717" y="1"/>
          <a:ext cx="103531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7" y="1"/>
                        <a:ext cx="103531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209015" y="484188"/>
            <a:ext cx="21067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ที่ อย ๐๐๑๖/</a:t>
            </a:r>
          </a:p>
        </p:txBody>
      </p:sp>
      <p:sp>
        <p:nvSpPr>
          <p:cNvPr id="3634180" name="Text Box 4"/>
          <p:cNvSpPr txBox="1">
            <a:spLocks noChangeArrowheads="1"/>
          </p:cNvSpPr>
          <p:nvPr/>
        </p:nvSpPr>
        <p:spPr bwMode="auto">
          <a:xfrm>
            <a:off x="5654675" y="260351"/>
            <a:ext cx="3432704" cy="646331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FreesiaUPC" pitchFamily="34" charset="-34"/>
              </a:rPr>
              <a:t>กอง/สำนัก ................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549651" y="5715000"/>
            <a:ext cx="4758664" cy="590931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 dirty="0">
                <a:solidFill>
                  <a:srgbClr val="9966FF"/>
                </a:solidFill>
                <a:cs typeface="FreesiaUPC" pitchFamily="34" charset="-34"/>
              </a:rPr>
              <a:t> </a:t>
            </a:r>
            <a:r>
              <a:rPr lang="th-TH" sz="3600" dirty="0">
                <a:solidFill>
                  <a:srgbClr val="000000"/>
                </a:solidFill>
                <a:cs typeface="FreesiaUPC" pitchFamily="34" charset="-34"/>
              </a:rPr>
              <a:t>ผู้อำนวยการกอง/สำนัก ..............</a:t>
            </a:r>
            <a:endParaRPr lang="th-TH" sz="3600" b="0" dirty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2863454" y="500063"/>
            <a:ext cx="78078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  <a:cs typeface="FreesiaUPC" pitchFamily="34" charset="-34"/>
              </a:rPr>
              <a:t>๒๑</a:t>
            </a:r>
          </a:p>
        </p:txBody>
      </p:sp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5109501" y="4437063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4562608" y="4144964"/>
            <a:ext cx="2651919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ขอแสดงความนับถือ</a:t>
            </a:r>
          </a:p>
        </p:txBody>
      </p:sp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3080148" y="1125538"/>
            <a:ext cx="78078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16394" name="Text Box 13"/>
          <p:cNvSpPr txBox="1">
            <a:spLocks noChangeArrowheads="1"/>
          </p:cNvSpPr>
          <p:nvPr/>
        </p:nvSpPr>
        <p:spPr bwMode="auto">
          <a:xfrm rot="5400000">
            <a:off x="2733543" y="1012845"/>
            <a:ext cx="8651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>
              <a:cs typeface="FreesiaUPC" pitchFamily="34" charset="-34"/>
            </a:endParaRPr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1702594" y="1571626"/>
            <a:ext cx="3018235" cy="588963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>
                <a:solidFill>
                  <a:srgbClr val="000000"/>
                </a:solidFill>
                <a:cs typeface="FreesiaUPC" pitchFamily="34" charset="-34"/>
              </a:rPr>
              <a:t>ทะเบียนของกอง/สำนัก</a:t>
            </a:r>
            <a:endParaRPr lang="th-TH" sz="3200" b="0" dirty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16396" name="Text Box 15"/>
          <p:cNvSpPr txBox="1">
            <a:spLocks noChangeArrowheads="1"/>
          </p:cNvSpPr>
          <p:nvPr/>
        </p:nvSpPr>
        <p:spPr bwMode="auto">
          <a:xfrm>
            <a:off x="4328717" y="5013325"/>
            <a:ext cx="35198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dirty="0">
                <a:solidFill>
                  <a:srgbClr val="000000"/>
                </a:solidFill>
                <a:cs typeface="FreesiaUPC" pitchFamily="34" charset="-34"/>
              </a:rPr>
              <a:t>(พิมพ์ชื่อ</a:t>
            </a:r>
            <a:r>
              <a:rPr lang="th-TH" sz="3600" dirty="0" smtClean="0">
                <a:solidFill>
                  <a:srgbClr val="000000"/>
                </a:solidFill>
                <a:cs typeface="FreesiaUPC" pitchFamily="34" charset="-34"/>
              </a:rPr>
              <a:t>และนามสกุล</a:t>
            </a:r>
            <a:r>
              <a:rPr lang="th-TH" sz="3600" dirty="0">
                <a:solidFill>
                  <a:srgbClr val="000000"/>
                </a:solidFill>
                <a:cs typeface="FreesiaUPC" pitchFamily="34" charset="-34"/>
              </a:rPr>
              <a:t>)</a:t>
            </a:r>
          </a:p>
        </p:txBody>
      </p:sp>
      <p:sp>
        <p:nvSpPr>
          <p:cNvPr id="16397" name="Text Box 16"/>
          <p:cNvSpPr txBox="1">
            <a:spLocks noChangeArrowheads="1"/>
          </p:cNvSpPr>
          <p:nvPr/>
        </p:nvSpPr>
        <p:spPr bwMode="auto">
          <a:xfrm>
            <a:off x="896013" y="5734050"/>
            <a:ext cx="21067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โทร. .............</a:t>
            </a:r>
          </a:p>
        </p:txBody>
      </p:sp>
      <p:sp>
        <p:nvSpPr>
          <p:cNvPr id="16398" name="Text Box 17"/>
          <p:cNvSpPr txBox="1">
            <a:spLocks noChangeArrowheads="1"/>
          </p:cNvSpPr>
          <p:nvPr/>
        </p:nvSpPr>
        <p:spPr bwMode="auto">
          <a:xfrm>
            <a:off x="634753" y="5373688"/>
            <a:ext cx="234063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dirty="0">
                <a:cs typeface="FreesiaUPC" pitchFamily="34" charset="-34"/>
              </a:rPr>
              <a:t>ฝ่าย ..........</a:t>
            </a:r>
          </a:p>
        </p:txBody>
      </p:sp>
      <p:sp>
        <p:nvSpPr>
          <p:cNvPr id="16399" name="Text Box 18"/>
          <p:cNvSpPr txBox="1">
            <a:spLocks noChangeArrowheads="1"/>
          </p:cNvSpPr>
          <p:nvPr/>
        </p:nvSpPr>
        <p:spPr bwMode="auto">
          <a:xfrm>
            <a:off x="896013" y="6172201"/>
            <a:ext cx="23543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โทรสาร ..........</a:t>
            </a:r>
          </a:p>
        </p:txBody>
      </p:sp>
      <p:sp>
        <p:nvSpPr>
          <p:cNvPr id="16400" name="Line 19"/>
          <p:cNvSpPr>
            <a:spLocks noChangeShapeType="1"/>
          </p:cNvSpPr>
          <p:nvPr/>
        </p:nvSpPr>
        <p:spPr bwMode="auto">
          <a:xfrm flipH="1">
            <a:off x="5420784" y="908051"/>
            <a:ext cx="1325960" cy="46085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6401" name="Left Arrow Callout 18"/>
          <p:cNvSpPr>
            <a:spLocks noChangeArrowheads="1"/>
          </p:cNvSpPr>
          <p:nvPr/>
        </p:nvSpPr>
        <p:spPr bwMode="auto">
          <a:xfrm>
            <a:off x="6268641" y="2571750"/>
            <a:ext cx="2399109" cy="1214438"/>
          </a:xfrm>
          <a:prstGeom prst="leftArrowCallout">
            <a:avLst>
              <a:gd name="adj1" fmla="val 25000"/>
              <a:gd name="adj2" fmla="val 25000"/>
              <a:gd name="adj3" fmla="val 25006"/>
              <a:gd name="adj4" fmla="val 77449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  <a:cs typeface="FreesiaUPC" pitchFamily="34" charset="-34"/>
              </a:rPr>
              <a:t>ระดับกอง</a:t>
            </a:r>
          </a:p>
          <a:p>
            <a:r>
              <a:rPr lang="th-TH" dirty="0">
                <a:solidFill>
                  <a:srgbClr val="000000"/>
                </a:solidFill>
                <a:cs typeface="FreesiaUPC" pitchFamily="34" charset="-34"/>
              </a:rPr>
              <a:t>หรือสำนัก</a:t>
            </a:r>
          </a:p>
          <a:p>
            <a:endParaRPr lang="th-TH" dirty="0">
              <a:cs typeface="FreesiaUPC" pitchFamily="34" charset="-34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819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6" name="Text Box 3"/>
          <p:cNvSpPr txBox="1">
            <a:spLocks noChangeArrowheads="1"/>
          </p:cNvSpPr>
          <p:nvPr/>
        </p:nvSpPr>
        <p:spPr bwMode="auto">
          <a:xfrm>
            <a:off x="616258" y="2894012"/>
            <a:ext cx="8984942" cy="369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40000"/>
              </a:lnSpc>
            </a:pP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ด้วยกรมสรรพากรมีความจำเป็นต้องตั้งตำแหน่ง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……………………..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เพิ่มขึ้น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อีก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b="0" dirty="0">
                <a:solidFill>
                  <a:srgbClr val="0000FF"/>
                </a:solidFill>
                <a:cs typeface="FreesiaUPC" pitchFamily="34" charset="-34"/>
              </a:rPr>
              <a:t>๑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ตำแหน่ง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เนื่องจาก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…………………………………………………………………………………………….</a:t>
            </a:r>
          </a:p>
          <a:p>
            <a:pPr algn="l" defTabSz="941388"/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ดังรายละเอียดคำขอและคำชี้แจงประกอบคำขอที่แนบมานี้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140000"/>
              </a:lnSpc>
            </a:pP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จึงเรียนมาเพื่อขอได้โปรดนำเสนอ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ก.พ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.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พิจารณาอนุมัติด้วยจะขอบคุณมาก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					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ขอแสดงความนับถือ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				     (……………………………………………….)</a:t>
            </a:r>
          </a:p>
          <a:p>
            <a:pPr algn="l" defTabSz="941388"/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					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อธิบดีกรมสรรพากร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58437" name="Rectangle 4"/>
          <p:cNvSpPr>
            <a:spLocks noChangeArrowheads="1"/>
          </p:cNvSpPr>
          <p:nvPr/>
        </p:nvSpPr>
        <p:spPr bwMode="auto">
          <a:xfrm>
            <a:off x="532120" y="1447800"/>
            <a:ext cx="6147306" cy="148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เรื่อง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ขอกำหนดตำแหน่งเพิ่มขึ้น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เรียน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เลขาธิการ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ก.พ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.</a:t>
            </a:r>
          </a:p>
          <a:p>
            <a:pPr algn="l" defTabSz="941388"/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สิ่งที่ส่งมาด้วย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คำขอและคำชี้แจงประกอบคำขอ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b="0" dirty="0">
                <a:solidFill>
                  <a:srgbClr val="0000FF"/>
                </a:solidFill>
                <a:cs typeface="FreesiaUPC" pitchFamily="34" charset="-34"/>
              </a:rPr>
              <a:t>๒๐</a:t>
            </a:r>
            <a:r>
              <a:rPr lang="en-US" b="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b="0" dirty="0" err="1">
                <a:solidFill>
                  <a:srgbClr val="0000FF"/>
                </a:solidFill>
                <a:cs typeface="FreesiaUPC" pitchFamily="34" charset="-34"/>
              </a:rPr>
              <a:t>ชุด</a:t>
            </a:r>
            <a:endParaRPr lang="en-US" b="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129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9351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42975">
              <a:spcBef>
                <a:spcPct val="50000"/>
              </a:spcBef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ตัวอย่างหนังสือขอให้ดำเนินการตามหน้าที่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381000" y="412750"/>
            <a:ext cx="4992688" cy="77238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lIns="94352" tIns="47177" rIns="94352" bIns="47177">
            <a:spAutoFit/>
          </a:bodyPr>
          <a:lstStyle/>
          <a:p>
            <a:pPr defTabSz="941388"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การเขียนหนังสือขอร้อง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842963" y="1314400"/>
            <a:ext cx="8301037" cy="27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ts val="4100"/>
              </a:lnSpc>
              <a:spcBef>
                <a:spcPts val="0"/>
              </a:spcBef>
              <a:defRPr/>
            </a:pPr>
            <a:r>
              <a:rPr lang="th-TH" i="1" dirty="0">
                <a:solidFill>
                  <a:srgbClr val="008000"/>
                </a:solidFill>
                <a:cs typeface="FreesiaUPC" pitchFamily="34" charset="-34"/>
              </a:rPr>
              <a:t>เขียนโดย</a:t>
            </a:r>
          </a:p>
          <a:p>
            <a:pPr marL="1255713" indent="-395288" algn="l" defTabSz="941388">
              <a:lnSpc>
                <a:spcPts val="41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  <a:t>อ้าง</a:t>
            </a:r>
            <a:r>
              <a:rPr lang="th-TH" sz="2900" dirty="0">
                <a:solidFill>
                  <a:srgbClr val="0000FF"/>
                </a:solidFill>
                <a:cs typeface="FreesiaUPC" pitchFamily="34" charset="-34"/>
              </a:rPr>
              <a:t>เหตุผลความจำเป็นที่ต้องขอร้อง</a:t>
            </a:r>
          </a:p>
          <a:p>
            <a:pPr marL="1255713" indent="-395288" algn="l" defTabSz="941388">
              <a:lnSpc>
                <a:spcPts val="41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  <a:t>ขอร้อง</a:t>
            </a:r>
            <a:r>
              <a:rPr lang="th-TH" sz="2900" dirty="0">
                <a:solidFill>
                  <a:srgbClr val="0000FF"/>
                </a:solidFill>
                <a:cs typeface="FreesiaUPC" pitchFamily="34" charset="-34"/>
              </a:rPr>
              <a:t>ให้เขาดำเนินการ หรือมาในงาน</a:t>
            </a:r>
          </a:p>
          <a:p>
            <a:pPr marL="1255713" indent="-395288" algn="l" defTabSz="941388">
              <a:lnSpc>
                <a:spcPts val="41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  <a:t>ขอบคุณ</a:t>
            </a:r>
            <a:r>
              <a:rPr lang="th-TH" sz="2900" dirty="0">
                <a:solidFill>
                  <a:srgbClr val="0000FF"/>
                </a:solidFill>
                <a:cs typeface="FreesiaUPC" pitchFamily="34" charset="-34"/>
              </a:rPr>
              <a:t>ในความอนุเคราะห์ของเขา หรือในการที่เขาสละ</a:t>
            </a:r>
            <a: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  <a:t>เวลา</a:t>
            </a:r>
            <a:b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2900" dirty="0" smtClean="0">
                <a:solidFill>
                  <a:srgbClr val="0000FF"/>
                </a:solidFill>
                <a:cs typeface="FreesiaUPC" pitchFamily="34" charset="-34"/>
              </a:rPr>
              <a:t>ให้</a:t>
            </a:r>
            <a:r>
              <a:rPr lang="th-TH" sz="2900" dirty="0">
                <a:solidFill>
                  <a:srgbClr val="0000FF"/>
                </a:solidFill>
                <a:cs typeface="FreesiaUPC" pitchFamily="34" charset="-34"/>
              </a:rPr>
              <a:t>เกียรติมาในงาน</a:t>
            </a:r>
          </a:p>
        </p:txBody>
      </p:sp>
      <p:sp>
        <p:nvSpPr>
          <p:cNvPr id="659462" name="Text Box 2"/>
          <p:cNvSpPr txBox="1">
            <a:spLocks noChangeArrowheads="1"/>
          </p:cNvSpPr>
          <p:nvPr/>
        </p:nvSpPr>
        <p:spPr bwMode="auto">
          <a:xfrm>
            <a:off x="855663" y="4038600"/>
            <a:ext cx="668813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i="1" dirty="0">
                <a:solidFill>
                  <a:srgbClr val="663300"/>
                </a:solidFill>
                <a:cs typeface="FreesiaUPC" pitchFamily="34" charset="-34"/>
              </a:rPr>
              <a:t>ประเด็นสำคัญใน หนังสือประเภทขอร้อง</a:t>
            </a:r>
          </a:p>
        </p:txBody>
      </p:sp>
      <p:sp>
        <p:nvSpPr>
          <p:cNvPr id="659463" name="Text Box 3"/>
          <p:cNvSpPr txBox="1">
            <a:spLocks noChangeArrowheads="1"/>
          </p:cNvSpPr>
          <p:nvPr/>
        </p:nvSpPr>
        <p:spPr bwMode="auto">
          <a:xfrm>
            <a:off x="1676400" y="4641850"/>
            <a:ext cx="4707809" cy="171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marL="463550" indent="-463550" algn="l" defTabSz="941388">
              <a:spcBef>
                <a:spcPts val="1050"/>
              </a:spcBef>
              <a:buFont typeface="Wingdings" pitchFamily="2" charset="2"/>
              <a:buChar char="ü"/>
              <a:defRPr/>
            </a:pPr>
            <a:r>
              <a:rPr lang="en-US" sz="2900" dirty="0" err="1" smtClean="0">
                <a:solidFill>
                  <a:srgbClr val="0000FF"/>
                </a:solidFill>
                <a:cs typeface="FreesiaUPC" pitchFamily="34" charset="-34"/>
              </a:rPr>
              <a:t>อ้าง</a:t>
            </a:r>
            <a:r>
              <a:rPr lang="en-US" sz="2900" dirty="0" err="1">
                <a:solidFill>
                  <a:srgbClr val="0000FF"/>
                </a:solidFill>
                <a:cs typeface="FreesiaUPC" pitchFamily="34" charset="-34"/>
              </a:rPr>
              <a:t>เหตุผลความจำเป็นในตอนแรก</a:t>
            </a:r>
            <a:endParaRPr lang="en-US" sz="2900" dirty="0">
              <a:solidFill>
                <a:srgbClr val="0000FF"/>
              </a:solidFill>
              <a:cs typeface="FreesiaUPC" pitchFamily="34" charset="-34"/>
            </a:endParaRPr>
          </a:p>
          <a:p>
            <a:pPr marL="463550" indent="-463550" algn="l" defTabSz="941388">
              <a:spcBef>
                <a:spcPts val="1050"/>
              </a:spcBef>
              <a:buFont typeface="Wingdings" pitchFamily="2" charset="2"/>
              <a:buChar char="ü"/>
              <a:defRPr/>
            </a:pPr>
            <a:r>
              <a:rPr lang="en-US" sz="2900" dirty="0" err="1" smtClean="0">
                <a:solidFill>
                  <a:srgbClr val="0000FF"/>
                </a:solidFill>
                <a:cs typeface="FreesiaUPC" pitchFamily="34" charset="-34"/>
              </a:rPr>
              <a:t>ขอร้อง</a:t>
            </a:r>
            <a:r>
              <a:rPr lang="en-US" sz="2900" dirty="0" err="1">
                <a:solidFill>
                  <a:srgbClr val="0000FF"/>
                </a:solidFill>
                <a:cs typeface="FreesiaUPC" pitchFamily="34" charset="-34"/>
              </a:rPr>
              <a:t>ด้วยคำว่า</a:t>
            </a:r>
            <a:r>
              <a:rPr lang="en-US" sz="2900" dirty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900" dirty="0" err="1">
                <a:solidFill>
                  <a:srgbClr val="0000FF"/>
                </a:solidFill>
                <a:cs typeface="FreesiaUPC" pitchFamily="34" charset="-34"/>
              </a:rPr>
              <a:t>ขอได้โปรด</a:t>
            </a:r>
            <a:r>
              <a:rPr lang="en-US" sz="2900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  <a:p>
            <a:pPr marL="463550" indent="-463550" algn="l" defTabSz="941388">
              <a:spcBef>
                <a:spcPts val="1050"/>
              </a:spcBef>
              <a:buFont typeface="Wingdings" pitchFamily="2" charset="2"/>
              <a:buChar char="ü"/>
              <a:defRPr/>
            </a:pPr>
            <a:r>
              <a:rPr lang="en-US" sz="2900" dirty="0" err="1" smtClean="0">
                <a:solidFill>
                  <a:srgbClr val="0000FF"/>
                </a:solidFill>
                <a:cs typeface="FreesiaUPC" pitchFamily="34" charset="-34"/>
              </a:rPr>
              <a:t>ขอบคุณ</a:t>
            </a:r>
            <a:r>
              <a:rPr lang="en-US" sz="2900" i="1" dirty="0" err="1">
                <a:solidFill>
                  <a:srgbClr val="0000FF"/>
                </a:solidFill>
                <a:cs typeface="FreesiaUPC" pitchFamily="34" charset="-34"/>
              </a:rPr>
              <a:t>ด้วยคำว่า</a:t>
            </a:r>
            <a:r>
              <a:rPr lang="en-US" sz="2900" i="1" dirty="0">
                <a:solidFill>
                  <a:srgbClr val="0000FF"/>
                </a:solidFill>
                <a:cs typeface="FreesiaUPC" pitchFamily="34" charset="-34"/>
              </a:rPr>
              <a:t> “</a:t>
            </a:r>
            <a:r>
              <a:rPr lang="en-US" sz="2900" i="1" dirty="0" err="1">
                <a:solidFill>
                  <a:srgbClr val="0000FF"/>
                </a:solidFill>
                <a:cs typeface="FreesiaUPC" pitchFamily="34" charset="-34"/>
              </a:rPr>
              <a:t>จะขอบคุณมาก</a:t>
            </a:r>
            <a:r>
              <a:rPr lang="en-US" sz="2900" i="1" dirty="0">
                <a:solidFill>
                  <a:srgbClr val="0000FF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4" name="Text Box 2"/>
          <p:cNvSpPr txBox="1">
            <a:spLocks noChangeArrowheads="1"/>
          </p:cNvSpPr>
          <p:nvPr/>
        </p:nvSpPr>
        <p:spPr bwMode="auto">
          <a:xfrm>
            <a:off x="233363" y="725321"/>
            <a:ext cx="9440862" cy="62077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4352" tIns="47177" rIns="94352" bIns="47177">
            <a:spAutoFit/>
          </a:bodyPr>
          <a:lstStyle/>
          <a:p>
            <a:pPr algn="thaiDist" defTabSz="941388"/>
            <a:r>
              <a:rPr lang="th-TH" sz="2400" dirty="0">
                <a:solidFill>
                  <a:srgbClr val="0000FF"/>
                </a:solidFill>
                <a:latin typeface="Cordia New" pitchFamily="34" charset="-34"/>
                <a:cs typeface="FreesiaUPC" pitchFamily="34" charset="-34"/>
              </a:rPr>
              <a:t>เรื่อง   ขอเชิญร่วมงานเลี้ยงขอบคุณและสังสรรค์</a:t>
            </a:r>
          </a:p>
          <a:p>
            <a:pPr algn="thaiDist" defTabSz="941388"/>
            <a:r>
              <a:rPr lang="th-TH" sz="2400" dirty="0">
                <a:solidFill>
                  <a:srgbClr val="0000FF"/>
                </a:solidFill>
                <a:latin typeface="Cordia New" pitchFamily="34" charset="-34"/>
                <a:cs typeface="FreesiaUPC" pitchFamily="34" charset="-34"/>
              </a:rPr>
              <a:t>เรียน   นายไพบูลย์  ศุภวารี</a:t>
            </a:r>
          </a:p>
          <a:p>
            <a:pPr algn="thaiDist" defTabSz="941388"/>
            <a:r>
              <a:rPr lang="th-TH" sz="2400" dirty="0">
                <a:solidFill>
                  <a:srgbClr val="0000FF"/>
                </a:solidFill>
                <a:cs typeface="FreesiaUPC" pitchFamily="34" charset="-34"/>
              </a:rPr>
              <a:t>        </a:t>
            </a:r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ด้วยศาสตราจารย์ ประภาศน์  อวยชัย ประธานกรรมการ ป.ป.ป. ได้ปรารภว่างานป้องกันการทุจริตและประพฤติมิชอบในวงราชการ โดยเฉพาะอย่างยิ่ง งานด้านประชาสัมพันธ์ที่ ป.ป.ป. ดำเนินการมาสำเร็จเป็นผลดีแก่ทางราชการนั้น  ก็ด้วยได้รับความร่วมมือร่วมใจ และช่วยเหลือสนับสนุนจากวงการต่างๆ ทั้งสื่อมวลชน องค์การ บริษัทห้างร้าน และบุคคลต่างๆ ซึ่งได้ทุ่มเทกำลังกาย  กำลังความคิด  และกำลังทรัพย์ด้วยความเสียสละ เพื่อประโยชน์ส่วนรวม  โดยไม่หวังผลตอบแทนแต่อย่างใด  จึงใคร่ที่จะได้แสดงความขอบคุณและพบปะสังสรรค์ค์กับผู้ให้ความอุปการะช่วยเหลือดังกล่าว เพื่อจะได้ทำความรู้จักคุ้นเคยกันโดยถ้วนหน้า</a:t>
            </a:r>
          </a:p>
          <a:p>
            <a:pPr algn="thaiDist" defTabSz="941388"/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       คณะกรรมการประชาสัมพันธ์ของ ป.ป.ป. จึงได้จัดงานเลี้ยงขอบคุณและสังสรรค์บรรดา</a:t>
            </a:r>
            <a:b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</a:br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ผู้ที่ให้ความอุปการะช่วยเหลือดังกล่าวข้างต้นขึ้น ณ ภัตตาคารสีทันดร เลขที่ 197 ซอย 101 ถนนลาดพร้าว ในวันจันทร์ที่ 30 มีนาคม 2530เวลา 18.30 น. </a:t>
            </a:r>
          </a:p>
          <a:p>
            <a:pPr algn="thaiDist" defTabSz="941388"/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       จึงขอเรียนเชิญท่านไปร่วมงานเลี้ยงขอบคุณและสังสรรค์ครั้งนี้ด้วย</a:t>
            </a:r>
          </a:p>
          <a:p>
            <a:pPr algn="thaiDist" defTabSz="941388">
              <a:lnSpc>
                <a:spcPct val="110000"/>
              </a:lnSpc>
            </a:pPr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					ขอแสดงความนับถือ</a:t>
            </a:r>
          </a:p>
          <a:p>
            <a:pPr algn="thaiDist" defTabSz="941388">
              <a:lnSpc>
                <a:spcPct val="80000"/>
              </a:lnSpc>
            </a:pPr>
            <a:endParaRPr lang="th-TH" sz="2400" dirty="0">
              <a:solidFill>
                <a:srgbClr val="0000FF"/>
              </a:solidFill>
              <a:latin typeface="CordiaUPC" pitchFamily="34" charset="-34"/>
              <a:cs typeface="FreesiaUPC" pitchFamily="34" charset="-34"/>
            </a:endParaRPr>
          </a:p>
          <a:p>
            <a:pPr algn="thaiDist" defTabSz="941388">
              <a:lnSpc>
                <a:spcPct val="80000"/>
              </a:lnSpc>
            </a:pPr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					(นายประวีณ  ณ นคร)</a:t>
            </a:r>
          </a:p>
          <a:p>
            <a:pPr algn="thaiDist" defTabSz="941388">
              <a:lnSpc>
                <a:spcPct val="80000"/>
              </a:lnSpc>
            </a:pPr>
            <a:r>
              <a:rPr lang="th-TH" sz="2400" dirty="0">
                <a:solidFill>
                  <a:srgbClr val="0000FF"/>
                </a:solidFill>
                <a:latin typeface="CordiaUPC" pitchFamily="34" charset="-34"/>
                <a:cs typeface="FreesiaUPC" pitchFamily="34" charset="-34"/>
              </a:rPr>
              <a:t>				ประธานอนุกรรมการประชาสัมพันธ์ ป.ป.ป.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3152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42975">
              <a:spcBef>
                <a:spcPct val="50000"/>
              </a:spcBef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ตัวอย่างหนังสือเชิญมาในงาน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8" name="Text Box 3"/>
          <p:cNvSpPr txBox="1">
            <a:spLocks noChangeArrowheads="1"/>
          </p:cNvSpPr>
          <p:nvPr/>
        </p:nvSpPr>
        <p:spPr bwMode="auto">
          <a:xfrm>
            <a:off x="412750" y="762000"/>
            <a:ext cx="9226550" cy="60597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5681" tIns="47840" rIns="95681" bIns="47840">
            <a:spAutoFit/>
          </a:bodyPr>
          <a:lstStyle/>
          <a:p>
            <a:pPr algn="thaiDist" defTabSz="955675"/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เรื่อง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ขอเชิญร่วมงานเลี้ยงขอบคุณและสังสรรค์</a:t>
            </a: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เรียน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นายไพบูลย์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ศุภวารี</a:t>
            </a: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 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ด้วยศาสตราจารย์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ประภาศน์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อวยชัย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ประธานกรรมการ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ป.ป.ป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.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ได้ปรารภว่า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เพื่อจะได้ทำความรู้จักคุ้นเคยกันโดยถ้วนหน้า</a:t>
            </a: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คณะกรรมการประชาสัมพันธ์ของ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ป.ป.ป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.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จึงได้จัดงานเลี้ยงขอบคุณและสังสรรค์บรรดา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ผู้ที่ให้ความอุปการะช่วยเหลือดังกล่าวข้างต้นขึ้น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ณ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ภัตตาคารสีทันดร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เลขที่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197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ซอย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101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ถนนลาดพร้าว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ในวันจันทร์ที่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30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มีนาคม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2530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เวลา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18.30 น. </a:t>
            </a:r>
          </a:p>
          <a:p>
            <a:pPr algn="thaiDist" defTabSz="955675"/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   โดยที่ท่านเป็นผู้หนึ่งซึ่งได้ให้ความอุปการะช่วยเหลือสนับสนุนงานประชาสัมพันธ์ของ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ป.ป.ป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.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อย่างดียิ่ง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คณะกรรมการป.ป.ป.ใคร่ที่จะได้แสดงความขอบคุณและพบปะสังสรรค์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  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ทำความรู้จักคุ้นเคยกับท่าน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จึงขอเรียนเชิญท่านไปร่วมงานนี้ด้วย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ทั้งนี้หวังเป็นอย่างยิ่งว่า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       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ท่านคงจะกรุณาสละเวลาไปเป็นเกียรติในงานตามที่เรียนเชิญมา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จึงขอขอบพระคุณมา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br>
              <a:rPr lang="en-US" sz="250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ณ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ที่นี้</a:t>
            </a: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>
              <a:lnSpc>
                <a:spcPct val="110000"/>
              </a:lnSpc>
            </a:pP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					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ขอแสดงความนับถือ</a:t>
            </a: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>
              <a:lnSpc>
                <a:spcPct val="80000"/>
              </a:lnSpc>
            </a:pPr>
            <a:endParaRPr lang="en-US" sz="25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>
              <a:lnSpc>
                <a:spcPct val="80000"/>
              </a:lnSpc>
            </a:pP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					(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นายประวีณ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 ณ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นคร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)</a:t>
            </a:r>
          </a:p>
          <a:p>
            <a:pPr algn="thaiDist" defTabSz="955675">
              <a:lnSpc>
                <a:spcPct val="80000"/>
              </a:lnSpc>
            </a:pP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				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ประธานอนุกรรมการประชาสัมพันธ์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500" dirty="0" err="1">
                <a:solidFill>
                  <a:srgbClr val="0000FF"/>
                </a:solidFill>
                <a:cs typeface="FreesiaUPC" pitchFamily="34" charset="-34"/>
              </a:rPr>
              <a:t>ป.ป.ป</a:t>
            </a:r>
            <a:r>
              <a:rPr lang="en-US" sz="2500" dirty="0">
                <a:solidFill>
                  <a:srgbClr val="0000FF"/>
                </a:solidFill>
                <a:cs typeface="FreesiaUPC" pitchFamily="34" charset="-34"/>
              </a:rPr>
              <a:t>.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3152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42975">
              <a:spcBef>
                <a:spcPct val="50000"/>
              </a:spcBef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ตัวอย่างหนังสือเชิญมาในงาน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914400" y="421944"/>
            <a:ext cx="5550989" cy="77238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lIns="94352" tIns="47177" rIns="94352" bIns="47177">
            <a:spAutoFit/>
          </a:bodyPr>
          <a:lstStyle/>
          <a:p>
            <a:pPr defTabSz="941388"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การเขียนหนังสือขอความร่วมมือ</a:t>
            </a:r>
          </a:p>
        </p:txBody>
      </p:sp>
      <p:sp>
        <p:nvSpPr>
          <p:cNvPr id="662533" name="Text Box 3"/>
          <p:cNvSpPr txBox="1">
            <a:spLocks noChangeArrowheads="1"/>
          </p:cNvSpPr>
          <p:nvPr/>
        </p:nvSpPr>
        <p:spPr bwMode="auto">
          <a:xfrm>
            <a:off x="898783" y="1828800"/>
            <a:ext cx="8657929" cy="317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marL="342900" indent="-342900" algn="l" defTabSz="941388">
              <a:lnSpc>
                <a:spcPts val="6000"/>
              </a:lnSpc>
              <a:buBlip>
                <a:blip r:embed="rId3"/>
              </a:buBlip>
              <a:tabLst>
                <a:tab pos="1938338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 ครวญ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บอกความจำเป็นหรือความต้องการของเรา</a:t>
            </a:r>
          </a:p>
          <a:p>
            <a:pPr marL="342900" indent="-342900" algn="l" defTabSz="941388">
              <a:lnSpc>
                <a:spcPts val="6000"/>
              </a:lnSpc>
              <a:buBlip>
                <a:blip r:embed="rId3"/>
              </a:buBlip>
              <a:tabLst>
                <a:tab pos="1938338" algn="l"/>
              </a:tabLst>
            </a:pPr>
            <a:r>
              <a:rPr lang="th-TH" sz="4100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 </a:t>
            </a: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ออด</a:t>
            </a:r>
            <a:r>
              <a:rPr lang="th-TH" sz="4100" dirty="0">
                <a:solidFill>
                  <a:srgbClr val="008000"/>
                </a:solidFill>
                <a:cs typeface="FreesiaUPC" pitchFamily="34" charset="-34"/>
              </a:rPr>
              <a:t>	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ขอความร่วมมือจากเขา</a:t>
            </a:r>
          </a:p>
          <a:p>
            <a:pPr marL="342900" indent="-342900" algn="l" defTabSz="941388">
              <a:lnSpc>
                <a:spcPts val="6000"/>
              </a:lnSpc>
              <a:buBlip>
                <a:blip r:embed="rId3"/>
              </a:buBlip>
              <a:tabLst>
                <a:tab pos="1938338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 มัด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ตั้งความหวังว่าจะได้รับความร่วมมือ </a:t>
            </a:r>
          </a:p>
          <a:p>
            <a:pPr algn="l" defTabSz="941388">
              <a:lnSpc>
                <a:spcPts val="6000"/>
              </a:lnSpc>
              <a:tabLst>
                <a:tab pos="1938338" algn="l"/>
              </a:tabLst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จึงขอบคุณ</a:t>
            </a:r>
          </a:p>
        </p:txBody>
      </p:sp>
      <p:sp>
        <p:nvSpPr>
          <p:cNvPr id="662534" name="Rectangle 4"/>
          <p:cNvSpPr>
            <a:spLocks noChangeArrowheads="1"/>
          </p:cNvSpPr>
          <p:nvPr/>
        </p:nvSpPr>
        <p:spPr bwMode="auto">
          <a:xfrm>
            <a:off x="660400" y="2057400"/>
            <a:ext cx="907891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976" tIns="39983" rIns="79976" bIns="39983" anchor="ctr"/>
          <a:lstStyle/>
          <a:p>
            <a:pPr algn="l" defTabSz="800100"/>
            <a:endParaRPr lang="en-US"/>
          </a:p>
        </p:txBody>
      </p:sp>
      <p:sp>
        <p:nvSpPr>
          <p:cNvPr id="662535" name="Rectangle 5"/>
          <p:cNvSpPr>
            <a:spLocks noChangeArrowheads="1"/>
          </p:cNvSpPr>
          <p:nvPr/>
        </p:nvSpPr>
        <p:spPr bwMode="auto">
          <a:xfrm>
            <a:off x="660400" y="2743200"/>
            <a:ext cx="907891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976" tIns="39983" rIns="79976" bIns="39983" anchor="ctr"/>
          <a:lstStyle/>
          <a:p>
            <a:pPr algn="l" defTabSz="800100"/>
            <a:endParaRPr lang="en-US"/>
          </a:p>
        </p:txBody>
      </p:sp>
      <p:sp>
        <p:nvSpPr>
          <p:cNvPr id="662536" name="Rectangle 6"/>
          <p:cNvSpPr>
            <a:spLocks noChangeArrowheads="1"/>
          </p:cNvSpPr>
          <p:nvPr/>
        </p:nvSpPr>
        <p:spPr bwMode="auto">
          <a:xfrm>
            <a:off x="660400" y="3427413"/>
            <a:ext cx="90789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976" tIns="39983" rIns="79976" bIns="39983" anchor="ctr"/>
          <a:lstStyle/>
          <a:p>
            <a:pPr algn="l" defTabSz="800100"/>
            <a:endParaRPr lang="en-US"/>
          </a:p>
        </p:txBody>
      </p:sp>
      <p:sp>
        <p:nvSpPr>
          <p:cNvPr id="10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6" name="Text Box 3"/>
          <p:cNvSpPr txBox="1">
            <a:spLocks noChangeArrowheads="1"/>
          </p:cNvSpPr>
          <p:nvPr/>
        </p:nvSpPr>
        <p:spPr bwMode="auto">
          <a:xfrm>
            <a:off x="609600" y="681062"/>
            <a:ext cx="8763000" cy="74666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thaiDist" defTabSz="941388"/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เรื่อง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ขอความอนุเคราะห์จัดการฝึกอบรมข้าราชการ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/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เรียน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เลขาธิการ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ก.พ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.</a:t>
            </a:r>
          </a:p>
          <a:p>
            <a:pPr algn="thaiDist" defTabSz="941388"/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ด้วยกรมการค้าภายใน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มีปัญหาเกี่ยวกับการร่างโต้ตอบหนังสือราชการ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เนื่องจากเจ้าหน้าที่ไม่สันทัดในการนี้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กรมการค้าภายในจึงกำหนดจัดฝึกอบรม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เจ้าหน้าที่จำนวน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25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คน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ให้สามารถร่างโต้ตอบหนังสือราชการได้อย่างมี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ประสิทธิภาพ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แต่กรมการค้าภายในไม่สามารถดำเนินการฝึกอบรมเองได้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</a:t>
            </a: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เพราะขาดความรู้ในการจัดหลักสูตรและขาดวิทยากร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จำเป็นต้องขอให้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/>
            </a:r>
            <a:br>
              <a:rPr lang="en-US" sz="280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สถาบันพัฒนาข้าราชการพลเรือนจัดการฝึกอบรมให้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จึงเรียนขอความร่วมมือมายังสำนักงาน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ก.พ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.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เพื่อได้โปรดให้สถาบัน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-</a:t>
            </a: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พัฒนาข้าราชการพลเรือนจัดการฝึกอบรมเจ้าหน้าที่กรมการค้าภายใน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เรื่อง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การเขียนหนังสือราชการให้ด้วย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ทั้งนี้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หวังว่าจะได้รับความอนุเคราะห์จาก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สำนักงาน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ก.พ.ด้วยดี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จึงขอขอบคุณมา</a:t>
            </a: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 ณ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ที่นี้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90000"/>
              </a:lnSpc>
            </a:pP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				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ขอแสดงความนับถือ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41388">
              <a:lnSpc>
                <a:spcPct val="120000"/>
              </a:lnSpc>
            </a:pP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				(………………………………..)</a:t>
            </a:r>
          </a:p>
          <a:p>
            <a:pPr algn="thaiDist" defTabSz="941388">
              <a:lnSpc>
                <a:spcPct val="90000"/>
              </a:lnSpc>
            </a:pPr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			        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2800" dirty="0" err="1">
                <a:solidFill>
                  <a:srgbClr val="0000FF"/>
                </a:solidFill>
                <a:cs typeface="FreesiaUPC" pitchFamily="34" charset="-34"/>
              </a:rPr>
              <a:t>อธิบดีกรมการค้าภายใน</a:t>
            </a:r>
            <a:endParaRPr lang="en-US" sz="28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42975">
              <a:spcBef>
                <a:spcPct val="50000"/>
              </a:spcBef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ตัวอย่างหนังสือขอความร่วมมือ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762000" y="446816"/>
            <a:ext cx="5950137" cy="77238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lIns="94352" tIns="47177" rIns="94352" bIns="47177">
            <a:spAutoFit/>
          </a:bodyPr>
          <a:lstStyle/>
          <a:p>
            <a:pPr defTabSz="941388"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การเขียนหนังสือขอความช่วยเหลือ</a:t>
            </a:r>
          </a:p>
        </p:txBody>
      </p:sp>
      <p:sp>
        <p:nvSpPr>
          <p:cNvPr id="664581" name="Text Box 3"/>
          <p:cNvSpPr txBox="1">
            <a:spLocks noChangeArrowheads="1"/>
          </p:cNvSpPr>
          <p:nvPr/>
        </p:nvSpPr>
        <p:spPr bwMode="auto">
          <a:xfrm>
            <a:off x="762000" y="1752600"/>
            <a:ext cx="8726538" cy="417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marL="342900" indent="-342900" algn="l" defTabSz="941388">
              <a:lnSpc>
                <a:spcPts val="5300"/>
              </a:lnSpc>
              <a:buSzPct val="75000"/>
              <a:buBlip>
                <a:blip r:embed="rId3"/>
              </a:buBlip>
              <a:tabLst>
                <a:tab pos="463550" algn="l"/>
                <a:tab pos="2006600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ครวญ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บอกความจำเป็นหรือความต้องการของเรา</a:t>
            </a:r>
          </a:p>
          <a:p>
            <a:pPr marL="342900" indent="-342900" algn="l" defTabSz="941388">
              <a:lnSpc>
                <a:spcPts val="5300"/>
              </a:lnSpc>
              <a:buSzPct val="75000"/>
              <a:buBlip>
                <a:blip r:embed="rId3"/>
              </a:buBlip>
              <a:tabLst>
                <a:tab pos="463550" algn="l"/>
                <a:tab pos="2006600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ยอ</a:t>
            </a:r>
            <a:r>
              <a:rPr lang="th-TH" sz="4100" dirty="0">
                <a:solidFill>
                  <a:srgbClr val="008000"/>
                </a:solidFill>
                <a:cs typeface="FreesiaUPC" pitchFamily="34" charset="-34"/>
              </a:rPr>
              <a:t>	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ยกย่องภูมิธรรมและคุณธรรมของเขา</a:t>
            </a:r>
          </a:p>
          <a:p>
            <a:pPr marL="342900" indent="-342900" algn="l" defTabSz="941388">
              <a:lnSpc>
                <a:spcPts val="5300"/>
              </a:lnSpc>
              <a:buSzPct val="75000"/>
              <a:buBlip>
                <a:blip r:embed="rId3"/>
              </a:buBlip>
              <a:tabLst>
                <a:tab pos="463550" algn="l"/>
                <a:tab pos="2006600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ล่อ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ชี้ผลอันน่าภูมิใจที่เขาจะได้รับ</a:t>
            </a:r>
          </a:p>
          <a:p>
            <a:pPr marL="342900" indent="-342900" algn="l" defTabSz="941388">
              <a:lnSpc>
                <a:spcPts val="5300"/>
              </a:lnSpc>
              <a:buSzPct val="75000"/>
              <a:buBlip>
                <a:blip r:embed="rId3"/>
              </a:buBlip>
              <a:tabLst>
                <a:tab pos="463550" algn="l"/>
                <a:tab pos="2006600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ออด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ขอความกรุณาช่วยเหลือจากเขา</a:t>
            </a:r>
          </a:p>
          <a:p>
            <a:pPr marL="342900" indent="-342900" algn="l" defTabSz="941388">
              <a:lnSpc>
                <a:spcPts val="5300"/>
              </a:lnSpc>
              <a:buSzPct val="75000"/>
              <a:buBlip>
                <a:blip r:embed="rId3"/>
              </a:buBlip>
              <a:tabLst>
                <a:tab pos="463550" algn="l"/>
                <a:tab pos="2006600" algn="l"/>
              </a:tabLst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</a:rPr>
              <a:t>มัด</a:t>
            </a:r>
            <a:r>
              <a:rPr lang="th-TH" sz="4100" dirty="0">
                <a:solidFill>
                  <a:srgbClr val="008000"/>
                </a:solidFill>
                <a:cs typeface="FreesiaUPC" pitchFamily="34" charset="-34"/>
              </a:rPr>
              <a:t>	</a:t>
            </a: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ตั้งความหวังว่าจะได้รับความกรุณา</a:t>
            </a:r>
          </a:p>
          <a:p>
            <a:pPr algn="l" defTabSz="941388">
              <a:lnSpc>
                <a:spcPts val="5300"/>
              </a:lnSpc>
              <a:buSzPct val="75000"/>
              <a:tabLst>
                <a:tab pos="463550" algn="l"/>
                <a:tab pos="2006600" algn="l"/>
              </a:tabLst>
            </a:pPr>
            <a:r>
              <a:rPr lang="th-TH" sz="4100" dirty="0">
                <a:solidFill>
                  <a:srgbClr val="0000FF"/>
                </a:solidFill>
                <a:cs typeface="FreesiaUPC" pitchFamily="34" charset="-34"/>
              </a:rPr>
              <a:t>		ช่วยเหลือ จึงขอขอบคุณล่วงหน้า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defTabSz="800100"/>
            <a:fld id="{D32EE6B1-BE0D-4C3E-A3B4-C232EB3D22A2}" type="slidenum">
              <a:rPr lang="en-US" smtClean="0"/>
              <a:pPr defTabSz="800100"/>
              <a:t>136</a:t>
            </a:fld>
            <a:endParaRPr lang="th-TH" smtClean="0"/>
          </a:p>
        </p:txBody>
      </p:sp>
      <p:sp>
        <p:nvSpPr>
          <p:cNvPr id="665603" name="Slide Number Placeholder 3"/>
          <p:cNvSpPr txBox="1">
            <a:spLocks noGrp="1"/>
          </p:cNvSpPr>
          <p:nvPr/>
        </p:nvSpPr>
        <p:spPr bwMode="auto">
          <a:xfrm>
            <a:off x="7099300" y="6249988"/>
            <a:ext cx="20669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/>
          <a:lstStyle/>
          <a:p>
            <a:pPr algn="r" defTabSz="941388"/>
            <a:fld id="{69A46F0E-79BA-44CA-87B2-2274AE242FA5}" type="slidenum">
              <a:rPr lang="en-US" sz="2700" b="0">
                <a:latin typeface="Angsana New" pitchFamily="18" charset="-34"/>
              </a:rPr>
              <a:pPr algn="r" defTabSz="941388"/>
              <a:t>136</a:t>
            </a:fld>
            <a:endParaRPr lang="th-TH" sz="2700" b="0">
              <a:latin typeface="Angsana New" pitchFamily="18" charset="-34"/>
            </a:endParaRPr>
          </a:p>
        </p:txBody>
      </p:sp>
      <p:sp>
        <p:nvSpPr>
          <p:cNvPr id="665604" name="Text Box 3"/>
          <p:cNvSpPr txBox="1">
            <a:spLocks noChangeArrowheads="1"/>
          </p:cNvSpPr>
          <p:nvPr/>
        </p:nvSpPr>
        <p:spPr bwMode="auto">
          <a:xfrm>
            <a:off x="168275" y="693760"/>
            <a:ext cx="9575800" cy="60680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4352" tIns="47177" rIns="94352" bIns="47177">
            <a:spAutoFit/>
          </a:bodyPr>
          <a:lstStyle/>
          <a:p>
            <a:pPr algn="thaiDist" defTabSz="941388">
              <a:lnSpc>
                <a:spcPct val="8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เรื่อง   ขอความอนุเคราะห์แต่งเพลง</a:t>
            </a:r>
          </a:p>
          <a:p>
            <a:pPr algn="thaiDist" defTabSz="941388">
              <a:lnSpc>
                <a:spcPct val="8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เรียน   คุณหญิง........</a:t>
            </a:r>
          </a:p>
          <a:p>
            <a:pPr algn="thaiDist" defTabSz="941388">
              <a:lnSpc>
                <a:spcPct val="9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         ด้วยสำนักงาน ก.พ. มีหน้าที่ดำเนินการ  เกี่ยวกับการพัฒนาข้าราชการพลเรือน ซึ่งจะต้อง</a:t>
            </a:r>
          </a:p>
          <a:p>
            <a:pPr algn="thaiDist" defTabSz="941388">
              <a:lnSpc>
                <a:spcPct val="9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พัฒนาทั้งในด้านความรู้ ทักษะ และพฤติกรรม  สำหรับการพัฒนาในด้านพฤติกรรมนั้น ส่วนหนึ่ง</a:t>
            </a:r>
          </a:p>
          <a:p>
            <a:pPr algn="thaiDist" defTabSz="941388">
              <a:lnSpc>
                <a:spcPct val="9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ที่สำคัญได้แก่การพัฒนาให้มีวินัย การพัฒนาข้าราชการให้มีวินัยนั้น ทางหนึ่งที่อาจทำได้ คือการ        สร้างจิตสำนึกในการรักษาวินัยสำนักงาน ก.พ. ได้พิจารณาเห็นว่า    เพลงเป็นสื่อสร้างจิตสำนึกได้ อย่างหนึ่ง ซึ่งอาจใช้เพลงเป็นสื่อสร้างจิตสำนึกในการรักษาวินัยของข้าราชการได้ จึงใคร่ที่จะได้     เพลงที่สร้างจิตสำนึกในการรักษาวินัยของข้าราชการสำหรับใช้ในโอกาสอันเหมาะสม การแต่งเพลง ในลักษณะนี้จำเป็นต้องอาศัยผู้เชี่ยวชาญในทางนี้อย่างแท้จริง</a:t>
            </a:r>
          </a:p>
          <a:p>
            <a:pPr algn="thaiDist" defTabSz="941388">
              <a:lnSpc>
                <a:spcPct val="9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        สำนักงาน ก.พ. ได้เสาะหาผู้ที่มีความสามารถในการแต่งเพลงในประเภทและระดับที่ต้องการดังกล่าวแล้ว ยังไม่เห็นผู้ใดที่เหมาะสมเท่าท่าน ผู้ได้รับยกย่องว่าเป็นศิลปินแห่งชาติ ซึ่ง</a:t>
            </a:r>
          </a:p>
          <a:p>
            <a:pPr algn="thaiDist" defTabSz="941388">
              <a:lnSpc>
                <a:spcPct val="8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ได้เคยแต่งเพลงประเภทนี้ไว้ปรากฏผลงานเป็นที่ประจักษ์ว่ายอดเยี่ยมและอมตะ หากท่านได้กรุณาแต่งเพลงสร้างจิตสำนึกในการรักษาวินัยของข้าราชการดังกล่าวให้   ก็เป็นที่เชื่อมั่นได้ว่าจะได้ผล  บรรลุจุดประสงค์ตามความมุ่งหมาย และผลงานดังกล่าวจะเป็นอนุสรณ์อันอมตะว่าท่านเป็นผู้มีส่วนช่วยอันสำคัญในการพัฒนาข้าราชการ ซึ่งกุศลเจตนาของท่านจะเป็นที่สรรเสริญ และอยู่ใน</a:t>
            </a:r>
          </a:p>
          <a:p>
            <a:pPr algn="thaiDist" defTabSz="941388">
              <a:lnSpc>
                <a:spcPct val="8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ความทรงจำของทางราชการตลอดไป</a:t>
            </a:r>
          </a:p>
          <a:p>
            <a:pPr algn="thaiDist" defTabSz="941388">
              <a:lnSpc>
                <a:spcPct val="90000"/>
              </a:lnSpc>
            </a:pPr>
            <a:r>
              <a:rPr lang="th-TH" sz="2500" b="0" dirty="0">
                <a:solidFill>
                  <a:srgbClr val="0000FF"/>
                </a:solidFill>
                <a:cs typeface="FreesiaUPC" pitchFamily="34" charset="-34"/>
              </a:rPr>
              <a:t>        จึงเรียนขอความกรุณามาเพื่อโปรดแต่งเพลงสร้างจิตสำนึกในการรักษาวินัยของข้าราชการ ให้สำนักงาน ก.พ. ด้วย  ทั้งนี้ หวังเป็นอย่างยิ่งว่าคงจะได้รับความกรุณาจากท่านจึงขอขอบพระคุณมา ณ </a:t>
            </a:r>
            <a:r>
              <a:rPr lang="th-TH" sz="2500" b="0" dirty="0" smtClean="0">
                <a:solidFill>
                  <a:srgbClr val="0000FF"/>
                </a:solidFill>
                <a:cs typeface="FreesiaUPC" pitchFamily="34" charset="-34"/>
              </a:rPr>
              <a:t>ที่นี้</a:t>
            </a:r>
            <a:endParaRPr lang="th-TH" sz="2500" b="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42975">
              <a:spcBef>
                <a:spcPct val="50000"/>
              </a:spcBef>
              <a:defRPr/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ตัวอย่างหนังสือขอความช่วยเหลือ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876300" y="0"/>
            <a:ext cx="8420100" cy="1143000"/>
          </a:xfrm>
        </p:spPr>
        <p:txBody>
          <a:bodyPr/>
          <a:lstStyle/>
          <a:p>
            <a:pPr defTabSz="941388">
              <a:defRPr/>
            </a:pPr>
            <a:r>
              <a:rPr lang="th-TH" sz="4400" b="1" i="1" dirty="0">
                <a:solidFill>
                  <a:srgbClr val="008000"/>
                </a:solidFill>
                <a:latin typeface="FreesiaUPC" pitchFamily="34" charset="-34"/>
                <a:ea typeface="+mn-ea"/>
                <a:cs typeface="FreesiaUPC" pitchFamily="34" charset="-34"/>
              </a:rPr>
              <a:t>เหตุที่เขียนหนังสือติดต่อราชการ....ไม่ได้ดี</a:t>
            </a:r>
          </a:p>
        </p:txBody>
      </p:sp>
      <p:sp>
        <p:nvSpPr>
          <p:cNvPr id="666630" name="Text Box 4"/>
          <p:cNvSpPr txBox="1">
            <a:spLocks noChangeArrowheads="1"/>
          </p:cNvSpPr>
          <p:nvPr/>
        </p:nvSpPr>
        <p:spPr bwMode="auto">
          <a:xfrm>
            <a:off x="1009650" y="2174518"/>
            <a:ext cx="8591550" cy="38155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5681" tIns="47840" rIns="95681" bIns="47840">
            <a:spAutoFit/>
          </a:bodyPr>
          <a:lstStyle/>
          <a:p>
            <a:pPr algn="l" defTabSz="955675">
              <a:lnSpc>
                <a:spcPts val="5800"/>
              </a:lnSpc>
              <a:spcBef>
                <a:spcPts val="0"/>
              </a:spcBef>
              <a:tabLst>
                <a:tab pos="463550" algn="l"/>
              </a:tabLst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๑. </a:t>
            </a:r>
            <a:r>
              <a:rPr lang="th-TH" sz="3900" dirty="0" smtClean="0">
                <a:solidFill>
                  <a:srgbClr val="0000FF"/>
                </a:solidFill>
                <a:cs typeface="FreesiaUPC" pitchFamily="34" charset="-34"/>
              </a:rPr>
              <a:t>	ขาด</a:t>
            </a: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ความรู้พื้นฐานในการเขียนหนังสือติดต่อราชการ</a:t>
            </a:r>
          </a:p>
          <a:p>
            <a:pPr algn="l" defTabSz="955675">
              <a:lnSpc>
                <a:spcPts val="5800"/>
              </a:lnSpc>
              <a:spcBef>
                <a:spcPts val="0"/>
              </a:spcBef>
              <a:tabLst>
                <a:tab pos="463550" algn="l"/>
              </a:tabLst>
            </a:pPr>
            <a:r>
              <a:rPr lang="th-TH" sz="3900" dirty="0" smtClean="0">
                <a:solidFill>
                  <a:srgbClr val="0000FF"/>
                </a:solidFill>
                <a:cs typeface="FreesiaUPC" pitchFamily="34" charset="-34"/>
              </a:rPr>
              <a:t>๒.	ขาด</a:t>
            </a: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ความรู้เกี่ยวกับหลักในการเขียนหนังสือ</a:t>
            </a:r>
            <a:r>
              <a:rPr lang="th-TH" sz="3900" dirty="0" smtClean="0">
                <a:solidFill>
                  <a:srgbClr val="0000FF"/>
                </a:solidFill>
                <a:cs typeface="FreesiaUPC" pitchFamily="34" charset="-34"/>
              </a:rPr>
              <a:t>ติดต่อ	ราชการ</a:t>
            </a:r>
            <a:endParaRPr lang="th-TH" sz="39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55675">
              <a:lnSpc>
                <a:spcPts val="5800"/>
              </a:lnSpc>
              <a:spcBef>
                <a:spcPts val="0"/>
              </a:spcBef>
              <a:tabLst>
                <a:tab pos="463550" algn="l"/>
              </a:tabLst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๓. </a:t>
            </a:r>
            <a:r>
              <a:rPr lang="th-TH" sz="3900" dirty="0" smtClean="0">
                <a:solidFill>
                  <a:srgbClr val="0000FF"/>
                </a:solidFill>
                <a:cs typeface="FreesiaUPC" pitchFamily="34" charset="-34"/>
              </a:rPr>
              <a:t>	ขาด</a:t>
            </a: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ศิลปะในการเขียนหนังสือติดต่อราชการ</a:t>
            </a:r>
          </a:p>
          <a:p>
            <a:pPr algn="l" defTabSz="955675">
              <a:lnSpc>
                <a:spcPts val="5800"/>
              </a:lnSpc>
              <a:spcBef>
                <a:spcPts val="0"/>
              </a:spcBef>
              <a:tabLst>
                <a:tab pos="463550" algn="l"/>
              </a:tabLst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๔. </a:t>
            </a:r>
            <a:r>
              <a:rPr lang="th-TH" sz="3900" dirty="0" smtClean="0">
                <a:solidFill>
                  <a:srgbClr val="0000FF"/>
                </a:solidFill>
                <a:cs typeface="FreesiaUPC" pitchFamily="34" charset="-34"/>
              </a:rPr>
              <a:t>	ขาด</a:t>
            </a: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ความรู้เกี่ยวกับระบบงานในเรื่องที่มีหนังสือไป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00100" y="1438275"/>
            <a:ext cx="8420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81" tIns="47840" rIns="95681" bIns="47840" anchor="ctr"/>
          <a:lstStyle/>
          <a:p>
            <a:pPr algn="l" defTabSz="955675"/>
            <a:r>
              <a:rPr lang="th-TH" sz="410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อาจเป็นเพราะ...</a:t>
            </a:r>
          </a:p>
        </p:txBody>
      </p:sp>
      <p:sp>
        <p:nvSpPr>
          <p:cNvPr id="9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0"/>
            <a:ext cx="8426450" cy="1217613"/>
          </a:xfrm>
        </p:spPr>
        <p:txBody>
          <a:bodyPr/>
          <a:lstStyle/>
          <a:p>
            <a:pPr defTabSz="941388">
              <a:defRPr/>
            </a:pPr>
            <a:r>
              <a:rPr lang="th-TH" sz="4400" b="1" i="1" dirty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จะเขียนหนังสือให้ดี.....ต้องเขียนให้</a:t>
            </a:r>
            <a:endParaRPr lang="en-US" sz="44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67653" name="Rectangle 3"/>
          <p:cNvSpPr>
            <a:spLocks noGrp="1" noChangeArrowheads="1"/>
          </p:cNvSpPr>
          <p:nvPr>
            <p:ph idx="1"/>
          </p:nvPr>
        </p:nvSpPr>
        <p:spPr>
          <a:xfrm>
            <a:off x="157163" y="1927225"/>
            <a:ext cx="9672637" cy="3787775"/>
          </a:xfrm>
        </p:spPr>
        <p:txBody>
          <a:bodyPr/>
          <a:lstStyle/>
          <a:p>
            <a:pPr marL="0" indent="0">
              <a:buFontTx/>
              <a:buNone/>
              <a:tabLst>
                <a:tab pos="395288" algn="l"/>
              </a:tabLst>
            </a:pPr>
            <a:r>
              <a:rPr lang="en-US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 </a:t>
            </a:r>
            <a:r>
              <a:rPr lang="en-US" sz="39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</a:t>
            </a:r>
            <a:r>
              <a:rPr lang="th-TH" sz="39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*มีชีวิต.............</a:t>
            </a:r>
            <a:r>
              <a:rPr lang="th-TH" sz="39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คือ สื่อความหมายได้</a:t>
            </a:r>
          </a:p>
          <a:p>
            <a:pPr marL="0" indent="0">
              <a:buFontTx/>
              <a:buNone/>
              <a:tabLst>
                <a:tab pos="395288" algn="l"/>
              </a:tabLst>
            </a:pPr>
            <a:r>
              <a:rPr lang="th-TH" sz="39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35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***มีวิญญาณ........</a:t>
            </a:r>
            <a:r>
              <a:rPr lang="th-TH" sz="35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คือ หวังผลตามจุดมุ่งหมาย</a:t>
            </a:r>
          </a:p>
          <a:p>
            <a:pPr marL="0" indent="0">
              <a:buFontTx/>
              <a:buNone/>
              <a:tabLst>
                <a:tab pos="395288" algn="l"/>
              </a:tabLst>
            </a:pPr>
            <a:r>
              <a:rPr lang="th-TH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</a:t>
            </a:r>
            <a:r>
              <a:rPr lang="th-TH" sz="39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***มีสติ........</a:t>
            </a:r>
            <a:r>
              <a:rPr lang="th-TH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.........</a:t>
            </a:r>
            <a:r>
              <a:rPr lang="th-TH" sz="39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คือให้เกิดผลดี  ไม่มีผลร้าย</a:t>
            </a:r>
          </a:p>
          <a:p>
            <a:pPr marL="0" indent="0">
              <a:buFontTx/>
              <a:buNone/>
              <a:tabLst>
                <a:tab pos="395288" algn="l"/>
              </a:tabLst>
            </a:pPr>
            <a:r>
              <a:rPr lang="th-TH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</a:t>
            </a:r>
            <a:r>
              <a:rPr lang="th-TH" sz="39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*****มีหลัก.....</a:t>
            </a:r>
            <a:r>
              <a:rPr lang="th-TH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...........</a:t>
            </a:r>
            <a:r>
              <a:rPr lang="th-TH" sz="39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คือ ถูกหลักในการเขียนหนังสือให้ดี</a:t>
            </a:r>
          </a:p>
          <a:p>
            <a:pPr marL="0" indent="0">
              <a:buFontTx/>
              <a:buNone/>
              <a:tabLst>
                <a:tab pos="395288" algn="l"/>
              </a:tabLst>
            </a:pPr>
            <a:r>
              <a:rPr lang="th-TH" sz="39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</a:t>
            </a:r>
            <a:r>
              <a:rPr lang="th-TH" sz="39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******มีศิลปะ................</a:t>
            </a:r>
            <a:r>
              <a:rPr lang="th-TH" sz="39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คือ คมคาย  เพราะพริ้ง  โน้มน้าวจูงใจ</a:t>
            </a:r>
            <a:endParaRPr lang="en-US" sz="3900" b="1" dirty="0" smtClean="0">
              <a:solidFill>
                <a:srgbClr val="008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719108" y="5445125"/>
            <a:ext cx="3042312" cy="1123950"/>
          </a:xfrm>
          <a:solidFill>
            <a:srgbClr val="66FFFF"/>
          </a:solidFill>
          <a:ln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th-TH" sz="3200" b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ประธานกรรมการ.......</a:t>
            </a:r>
            <a:endParaRPr lang="en-US" sz="3200" b="1" smtClean="0">
              <a:solidFill>
                <a:schemeClr val="tx2"/>
              </a:solidFill>
              <a:latin typeface="FreesiaUPC" pitchFamily="34" charset="-34"/>
              <a:cs typeface="FreesiaUPC" pitchFamily="34" charset="-34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th-TH" sz="3200" b="1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หรือเลขานุการ</a:t>
            </a:r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4328717" y="1"/>
          <a:ext cx="103531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7" y="1"/>
                        <a:ext cx="103531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09015" y="484188"/>
            <a:ext cx="210674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ที่ นร ๐๑๐๕/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654676" y="333376"/>
            <a:ext cx="3979598" cy="590931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>
                <a:cs typeface="FreesiaUPC" pitchFamily="34" charset="-34"/>
              </a:rPr>
              <a:t>คณะกรรมการ.....................</a:t>
            </a:r>
            <a:endParaRPr lang="th-TH" sz="3600" b="0">
              <a:cs typeface="FreesiaUPC" pitchFamily="34" charset="-34"/>
            </a:endParaRP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3018236" y="500063"/>
            <a:ext cx="78078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3300"/>
                </a:solidFill>
                <a:cs typeface="FreesiaUPC" pitchFamily="34" charset="-34"/>
              </a:rPr>
              <a:t>๒๓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1779985" y="1571626"/>
            <a:ext cx="3117982" cy="1077218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ทะเบียนกองเจ้าของเรื่อง</a:t>
            </a: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5654675" y="3141663"/>
            <a:ext cx="1950244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cs typeface="FreesiaUPC" pitchFamily="34" charset="-34"/>
            </a:endParaRP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 rot="5400000">
            <a:off x="2976828" y="930295"/>
            <a:ext cx="8429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>
              <a:cs typeface="FreesiaUPC" pitchFamily="34" charset="-34"/>
            </a:endParaRP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4406106" y="4437063"/>
            <a:ext cx="35100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>
                <a:solidFill>
                  <a:srgbClr val="333399"/>
                </a:solidFill>
                <a:cs typeface="FreesiaUPC" pitchFamily="34" charset="-34"/>
              </a:rPr>
              <a:t>(</a:t>
            </a:r>
            <a:r>
              <a:rPr lang="th-TH" sz="3600">
                <a:solidFill>
                  <a:srgbClr val="000000"/>
                </a:solidFill>
                <a:cs typeface="FreesiaUPC" pitchFamily="34" charset="-34"/>
              </a:rPr>
              <a:t>พิมพ์ชื่อและนามสกุล)ตำแหน่ง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851298" y="5286376"/>
            <a:ext cx="2885810" cy="646113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 ฝ่ายเลขานุการ</a:t>
            </a:r>
          </a:p>
        </p:txBody>
      </p:sp>
      <p:sp>
        <p:nvSpPr>
          <p:cNvPr id="20492" name="Text Box 16"/>
          <p:cNvSpPr txBox="1">
            <a:spLocks noChangeArrowheads="1"/>
          </p:cNvSpPr>
          <p:nvPr/>
        </p:nvSpPr>
        <p:spPr bwMode="auto">
          <a:xfrm>
            <a:off x="851298" y="5857875"/>
            <a:ext cx="2572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โทร. .................</a:t>
            </a:r>
          </a:p>
        </p:txBody>
      </p: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851298" y="6216650"/>
            <a:ext cx="28084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cs typeface="FreesiaUPC" pitchFamily="34" charset="-34"/>
              </a:rPr>
              <a:t>โทรสาร.................</a:t>
            </a:r>
          </a:p>
        </p:txBody>
      </p:sp>
      <p:sp>
        <p:nvSpPr>
          <p:cNvPr id="20494" name="Line 18"/>
          <p:cNvSpPr>
            <a:spLocks noChangeShapeType="1"/>
          </p:cNvSpPr>
          <p:nvPr/>
        </p:nvSpPr>
        <p:spPr bwMode="auto">
          <a:xfrm flipH="1">
            <a:off x="2768865" y="908051"/>
            <a:ext cx="4134379" cy="43926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0495" name="Left Arrow Callout 14"/>
          <p:cNvSpPr>
            <a:spLocks noChangeArrowheads="1"/>
          </p:cNvSpPr>
          <p:nvPr/>
        </p:nvSpPr>
        <p:spPr bwMode="auto">
          <a:xfrm>
            <a:off x="5107782" y="2643183"/>
            <a:ext cx="3095647" cy="1285875"/>
          </a:xfrm>
          <a:prstGeom prst="leftArrowCallout">
            <a:avLst>
              <a:gd name="adj1" fmla="val 25000"/>
              <a:gd name="adj2" fmla="val 25000"/>
              <a:gd name="adj3" fmla="val 24997"/>
              <a:gd name="adj4" fmla="val 80968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  <a:cs typeface="FreesiaUPC" pitchFamily="34" charset="-34"/>
              </a:rPr>
              <a:t>หนังสือของคณะกรรมการ</a:t>
            </a:r>
            <a:endParaRPr lang="th-TH" dirty="0">
              <a:solidFill>
                <a:srgbClr val="000000"/>
              </a:solidFill>
              <a:cs typeface="FreesiaUPC" pitchFamily="34" charset="-34"/>
            </a:endParaRPr>
          </a:p>
          <a:p>
            <a:endParaRPr lang="th-TH" dirty="0">
              <a:cs typeface="FreesiaUPC" pitchFamily="34" charset="-34"/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6858000" y="990600"/>
            <a:ext cx="25665" cy="4691064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56179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4400" y="1905000"/>
            <a:ext cx="79565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“ระเบียบวาระ” </a:t>
            </a:r>
            <a:r>
              <a:rPr lang="en-US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: </a:t>
            </a:r>
            <a:r>
              <a:rPr lang="th-TH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ลำดับ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รายการที่กำหนดไว้</a:t>
            </a:r>
          </a:p>
          <a:p>
            <a:pPr marL="609600" indent="-6096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                เสนอ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ที่ประชุม</a:t>
            </a:r>
          </a:p>
          <a:p>
            <a:pPr marL="609600" indent="-6096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</a:t>
            </a:r>
            <a:r>
              <a:rPr lang="th-TH" sz="3600" i="1" u="sng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ที่มา</a:t>
            </a:r>
            <a:r>
              <a:rPr lang="en-US" sz="3600" i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: </a:t>
            </a:r>
            <a:r>
              <a:rPr lang="th-TH" sz="3600" i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พจนานุกรมฉบับราชบัณฑิตยสถาน พ.ศ. ๒๕๔๒</a:t>
            </a:r>
            <a:r>
              <a:rPr lang="th-TH" sz="4400" i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</a:t>
            </a:r>
            <a:r>
              <a:rPr lang="th-TH" sz="5400" i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139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0"/>
            <a:ext cx="8426450" cy="1217613"/>
          </a:xfrm>
        </p:spPr>
        <p:txBody>
          <a:bodyPr/>
          <a:lstStyle/>
          <a:p>
            <a:pPr defTabSz="941388">
              <a:defRPr/>
            </a:pPr>
            <a:r>
              <a:rPr lang="th-TH" sz="4400" b="1" i="1" dirty="0" smtClean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การจัดทำระเบียบวาระการประชุม</a:t>
            </a:r>
            <a:endParaRPr lang="en-US" sz="44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716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42" name="Rectangle 2"/>
          <p:cNvSpPr>
            <a:spLocks noChangeArrowheads="1"/>
          </p:cNvSpPr>
          <p:nvPr/>
        </p:nvSpPr>
        <p:spPr bwMode="auto">
          <a:xfrm>
            <a:off x="428625" y="533400"/>
            <a:ext cx="9205913" cy="5905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ระเบียบวาระการประชุม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คณะกรรมการ ..................................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ครั้งที่ .. /....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วัน..........ที่..............................เวลา.......น.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ณ ห้องประชุม ..................................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-------------------</a:t>
            </a:r>
          </a:p>
        </p:txBody>
      </p:sp>
      <p:sp>
        <p:nvSpPr>
          <p:cNvPr id="3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675" y="260350"/>
            <a:ext cx="9555163" cy="1008063"/>
          </a:xfrm>
          <a:solidFill>
            <a:schemeClr val="bg1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4400" b="1" u="sng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ระเบียบวาระที่</a:t>
            </a:r>
            <a:r>
              <a:rPr lang="th-TH" sz="44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๑ เรื่องที่ประธานแจ้งให้ที่ประชุมทราบ</a:t>
            </a:r>
          </a:p>
        </p:txBody>
      </p:sp>
      <p:sp>
        <p:nvSpPr>
          <p:cNvPr id="3646467" name="Rectangle 3"/>
          <p:cNvSpPr>
            <a:spLocks noChangeArrowheads="1"/>
          </p:cNvSpPr>
          <p:nvPr/>
        </p:nvSpPr>
        <p:spPr bwMode="auto">
          <a:xfrm>
            <a:off x="189575" y="1557338"/>
            <a:ext cx="9440862" cy="15113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ระเบียบวาระที่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๒ เรื่องการรับรองรายงานการประชุม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   คณะกรรมการ ........ ครั้งที่ ../....</a:t>
            </a:r>
          </a:p>
        </p:txBody>
      </p:sp>
      <p:sp>
        <p:nvSpPr>
          <p:cNvPr id="3646468" name="Rectangle 4"/>
          <p:cNvSpPr>
            <a:spLocks noChangeArrowheads="1"/>
          </p:cNvSpPr>
          <p:nvPr/>
        </p:nvSpPr>
        <p:spPr bwMode="auto">
          <a:xfrm>
            <a:off x="193675" y="3213100"/>
            <a:ext cx="9555163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ระเบียบวาระที่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๓ เรื่องที่เสนอให้ที่ประชุมทราบ</a:t>
            </a:r>
          </a:p>
        </p:txBody>
      </p:sp>
      <p:sp>
        <p:nvSpPr>
          <p:cNvPr id="3646469" name="Rectangle 5"/>
          <p:cNvSpPr>
            <a:spLocks noChangeArrowheads="1"/>
          </p:cNvSpPr>
          <p:nvPr/>
        </p:nvSpPr>
        <p:spPr bwMode="auto">
          <a:xfrm>
            <a:off x="193675" y="4365625"/>
            <a:ext cx="9555163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</a:t>
            </a:r>
            <a:r>
              <a:rPr lang="th-TH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๓.๑ เรื่อง ............................</a:t>
            </a:r>
          </a:p>
        </p:txBody>
      </p:sp>
      <p:sp>
        <p:nvSpPr>
          <p:cNvPr id="3646470" name="Rectangle 6"/>
          <p:cNvSpPr>
            <a:spLocks noChangeArrowheads="1"/>
          </p:cNvSpPr>
          <p:nvPr/>
        </p:nvSpPr>
        <p:spPr bwMode="auto">
          <a:xfrm>
            <a:off x="193675" y="5661025"/>
            <a:ext cx="9555163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</a:t>
            </a:r>
            <a:r>
              <a:rPr lang="th-TH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๓.๒ เรื่อง ............................</a:t>
            </a:r>
          </a:p>
        </p:txBody>
      </p:sp>
      <p:sp>
        <p:nvSpPr>
          <p:cNvPr id="670727" name="AutoShape 8"/>
          <p:cNvSpPr>
            <a:spLocks noChangeArrowheads="1"/>
          </p:cNvSpPr>
          <p:nvPr/>
        </p:nvSpPr>
        <p:spPr bwMode="auto">
          <a:xfrm rot="-1222222">
            <a:off x="241300" y="1009650"/>
            <a:ext cx="703263" cy="6238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0838" y="620713"/>
            <a:ext cx="9361487" cy="1008062"/>
          </a:xfrm>
          <a:solidFill>
            <a:schemeClr val="bg1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4400" b="1" u="sng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ระเบียบวาระที่</a:t>
            </a:r>
            <a:r>
              <a:rPr lang="th-TH" sz="4400" b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๔ เรื่องที่เสนอให้ที่ประชุมพิจารณา</a:t>
            </a:r>
          </a:p>
        </p:txBody>
      </p:sp>
      <p:sp>
        <p:nvSpPr>
          <p:cNvPr id="3647491" name="Rectangle 3"/>
          <p:cNvSpPr>
            <a:spLocks noChangeArrowheads="1"/>
          </p:cNvSpPr>
          <p:nvPr/>
        </p:nvSpPr>
        <p:spPr bwMode="auto">
          <a:xfrm>
            <a:off x="350838" y="4365625"/>
            <a:ext cx="9361487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4400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ระเบียบวาระที่</a:t>
            </a:r>
            <a:r>
              <a:rPr lang="th-TH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๕ เรื่องอื่น ๆ (ถ้ามี)</a:t>
            </a:r>
          </a:p>
        </p:txBody>
      </p:sp>
      <p:sp>
        <p:nvSpPr>
          <p:cNvPr id="3647492" name="Rectangle 4"/>
          <p:cNvSpPr>
            <a:spLocks noChangeArrowheads="1"/>
          </p:cNvSpPr>
          <p:nvPr/>
        </p:nvSpPr>
        <p:spPr bwMode="auto">
          <a:xfrm>
            <a:off x="350838" y="1844675"/>
            <a:ext cx="9361487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</a:t>
            </a:r>
            <a:r>
              <a:rPr lang="th-TH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๔.๑ เรื่อง ............................</a:t>
            </a:r>
          </a:p>
        </p:txBody>
      </p:sp>
      <p:sp>
        <p:nvSpPr>
          <p:cNvPr id="3647493" name="Rectangle 5"/>
          <p:cNvSpPr>
            <a:spLocks noChangeArrowheads="1"/>
          </p:cNvSpPr>
          <p:nvPr/>
        </p:nvSpPr>
        <p:spPr bwMode="auto">
          <a:xfrm>
            <a:off x="350838" y="3068638"/>
            <a:ext cx="9361487" cy="10080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  </a:t>
            </a:r>
            <a:r>
              <a:rPr lang="th-TH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๔.๒ เรื่อง ............................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1" name="TextBox 4"/>
          <p:cNvSpPr txBox="1">
            <a:spLocks noChangeArrowheads="1"/>
          </p:cNvSpPr>
          <p:nvPr/>
        </p:nvSpPr>
        <p:spPr bwMode="auto">
          <a:xfrm>
            <a:off x="644856" y="68240"/>
            <a:ext cx="8534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ระเบียบวาระการประชุม</a:t>
            </a:r>
          </a:p>
          <a:p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คณะกรรมการ..............................................</a:t>
            </a:r>
          </a:p>
          <a:p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ครั้งที่ ..................................................</a:t>
            </a:r>
          </a:p>
          <a:p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วัน................................     เวลา .................</a:t>
            </a:r>
          </a:p>
          <a:p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ณ ห้องประชุม..................</a:t>
            </a:r>
          </a:p>
        </p:txBody>
      </p:sp>
      <p:sp>
        <p:nvSpPr>
          <p:cNvPr id="672772" name="TextBox 5"/>
          <p:cNvSpPr txBox="1">
            <a:spLocks noChangeArrowheads="1"/>
          </p:cNvSpPr>
          <p:nvPr/>
        </p:nvSpPr>
        <p:spPr bwMode="auto">
          <a:xfrm>
            <a:off x="674424" y="2563836"/>
            <a:ext cx="861060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</a:t>
            </a:r>
            <a:r>
              <a:rPr lang="th-TH" u="sng">
                <a:solidFill>
                  <a:srgbClr val="0000FF"/>
                </a:solidFill>
                <a:cs typeface="FreesiaUPC" pitchFamily="34" charset="-34"/>
              </a:rPr>
              <a:t>๑</a:t>
            </a:r>
            <a:r>
              <a:rPr lang="en-US" u="sng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u="sng" smtClean="0">
                <a:solidFill>
                  <a:srgbClr val="0000FF"/>
                </a:solidFill>
                <a:cs typeface="FreesiaUPC" pitchFamily="34" charset="-34"/>
              </a:rPr>
              <a:t>        </a:t>
            </a:r>
            <a:r>
              <a:rPr lang="th-TH" u="sng" smtClean="0">
                <a:solidFill>
                  <a:srgbClr val="0000FF"/>
                </a:solidFill>
                <a:cs typeface="FreesiaUPC" pitchFamily="34" charset="-34"/>
              </a:rPr>
              <a:t>เ</a:t>
            </a:r>
            <a:r>
              <a:rPr lang="th-TH" smtClean="0">
                <a:solidFill>
                  <a:srgbClr val="0000FF"/>
                </a:solidFill>
                <a:cs typeface="FreesiaUPC" pitchFamily="34" charset="-34"/>
              </a:rPr>
              <a:t>รื่อง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แจ้งให้ที่ประชุมทราบ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วาระที่๒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เรื่องรับรองรายงานการประชุม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๓</a:t>
            </a:r>
            <a:r>
              <a:rPr lang="en-US" u="sng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เรื่องสืบเนื่อง</a:t>
            </a:r>
            <a:endParaRPr lang="en-US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๔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เรื่องเพื่อพิจารณา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๔.๑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……………………………..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๔.๒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……………………………..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๕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เรื่องเพื่อทราบ 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๕.๑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๖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เรื่องอื่นๆ (ถ้ามี)</a:t>
            </a:r>
            <a:r>
              <a:rPr lang="en-US" u="sng" dirty="0">
                <a:solidFill>
                  <a:srgbClr val="0000FF"/>
                </a:solidFill>
                <a:cs typeface="FreesiaUPC" pitchFamily="34" charset="-34"/>
              </a:rPr>
              <a:t> </a:t>
            </a:r>
            <a:endParaRPr lang="th-TH" u="sng" dirty="0">
              <a:solidFill>
                <a:srgbClr val="0000FF"/>
              </a:solidFill>
              <a:cs typeface="FreesiaUPC" pitchFamily="34" charset="-34"/>
            </a:endParaRPr>
          </a:p>
        </p:txBody>
      </p:sp>
      <p:cxnSp>
        <p:nvCxnSpPr>
          <p:cNvPr id="672773" name="Straight Connector 10"/>
          <p:cNvCxnSpPr>
            <a:cxnSpLocks noChangeShapeType="1"/>
          </p:cNvCxnSpPr>
          <p:nvPr/>
        </p:nvCxnSpPr>
        <p:spPr bwMode="auto">
          <a:xfrm>
            <a:off x="609600" y="2436813"/>
            <a:ext cx="8610600" cy="1587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990600" y="1752600"/>
            <a:ext cx="8077200" cy="35052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0"/>
            <a:ext cx="8426450" cy="1217613"/>
          </a:xfrm>
        </p:spPr>
        <p:txBody>
          <a:bodyPr/>
          <a:lstStyle/>
          <a:p>
            <a:pPr defTabSz="941388">
              <a:defRPr/>
            </a:pPr>
            <a:r>
              <a:rPr lang="th-TH" sz="4400" b="1" i="1" dirty="0" smtClean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รายงานการประชุม</a:t>
            </a:r>
            <a:endParaRPr lang="en-US" sz="44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914400" y="1447800"/>
            <a:ext cx="87630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    </a:t>
            </a:r>
            <a:endParaRPr lang="th-TH" sz="48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r>
              <a:rPr lang="th-TH" sz="44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การบันทึกความคิดเห็นของผู้มาประชุม</a:t>
            </a:r>
          </a:p>
          <a:p>
            <a:pPr marL="0" indent="0">
              <a:buNone/>
            </a:pPr>
            <a:r>
              <a:rPr lang="th-TH" sz="44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	ผู้เข้าร่วมประชุม  และมติของที่ประชุม</a:t>
            </a:r>
          </a:p>
          <a:p>
            <a:pPr marL="0" indent="0">
              <a:buNone/>
            </a:pPr>
            <a:r>
              <a:rPr lang="th-TH" sz="44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	ไว้เป็นหลักฐาน</a:t>
            </a:r>
          </a:p>
        </p:txBody>
      </p:sp>
    </p:spTree>
    <p:extLst>
      <p:ext uri="{BB962C8B-B14F-4D97-AF65-F5344CB8AC3E}">
        <p14:creationId xmlns:p14="http://schemas.microsoft.com/office/powerpoint/2010/main" val="14929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3" y="277813"/>
            <a:ext cx="9139237" cy="1998662"/>
          </a:xfrm>
        </p:spPr>
        <p:txBody>
          <a:bodyPr/>
          <a:lstStyle/>
          <a:p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รายงานการประชุม..........................................</a:t>
            </a:r>
            <a:b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ครั้งที่.............................</a:t>
            </a:r>
            <a:b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เมื่อ..............................................</a:t>
            </a:r>
            <a:b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ณ.............................................</a:t>
            </a:r>
            <a:b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---------------------------------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286000"/>
            <a:ext cx="8763000" cy="453866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ผู้มาประชุม   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ผู้ไม่มาประชุม (ถ้ามี)  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ผู้เข้าร่วมประชุม (ถ้ามี)  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เริ่มประชุมเวลา  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	</a:t>
            </a: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(ข้อความ)....................................................................................................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..............................................................................................................................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เลิกประชุมเวลา  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                                              </a:t>
            </a: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                                                     </a:t>
            </a: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ผู้จดรายงานการประชุม</a:t>
            </a: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3" name="TextBox 4"/>
          <p:cNvSpPr txBox="1">
            <a:spLocks noChangeArrowheads="1"/>
          </p:cNvSpPr>
          <p:nvPr/>
        </p:nvSpPr>
        <p:spPr bwMode="auto">
          <a:xfrm>
            <a:off x="762000" y="25400"/>
            <a:ext cx="822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chemeClr val="bg1"/>
                </a:solidFill>
                <a:cs typeface="FreesiaUPC" pitchFamily="34" charset="-34"/>
              </a:rPr>
              <a:t>รายงานการประชุม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7800" y="533400"/>
            <a:ext cx="6781800" cy="191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28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คณะกรรมการ...............................</a:t>
            </a:r>
          </a:p>
          <a:p>
            <a:pPr>
              <a:lnSpc>
                <a:spcPts val="28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ครั้งที่......./..............</a:t>
            </a:r>
          </a:p>
          <a:p>
            <a:pPr>
              <a:lnSpc>
                <a:spcPts val="28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วันที่........................</a:t>
            </a:r>
          </a:p>
          <a:p>
            <a:pPr>
              <a:lnSpc>
                <a:spcPts val="28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เวลา..................</a:t>
            </a:r>
          </a:p>
          <a:p>
            <a:pPr>
              <a:lnSpc>
                <a:spcPts val="28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ณ ห้องประชุม..............................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2517775"/>
            <a:ext cx="6781800" cy="3959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ผู้มาประชุม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             ๑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…………………</a:t>
            </a:r>
          </a:p>
          <a:p>
            <a:pPr algn="l">
              <a:lnSpc>
                <a:spcPts val="3000"/>
              </a:lnSpc>
              <a:defRPr/>
            </a:pP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             </a:t>
            </a: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๒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………………..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ผู้ไม่มาประชุม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             ๑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…………………</a:t>
            </a:r>
          </a:p>
          <a:p>
            <a:pPr algn="l">
              <a:lnSpc>
                <a:spcPts val="3000"/>
              </a:lnSpc>
              <a:defRPr/>
            </a:pP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             </a:t>
            </a: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๒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………………..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ผู้เข้าร่วมประชุม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             ๑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…………………</a:t>
            </a:r>
          </a:p>
          <a:p>
            <a:pPr algn="l">
              <a:lnSpc>
                <a:spcPts val="3000"/>
              </a:lnSpc>
              <a:defRPr/>
            </a:pP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             </a:t>
            </a: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๒</a:t>
            </a:r>
            <a:r>
              <a:rPr lang="en-US" kern="800" dirty="0">
                <a:solidFill>
                  <a:srgbClr val="0000FF"/>
                </a:solidFill>
                <a:cs typeface="FreesiaUPC" pitchFamily="34" charset="-34"/>
              </a:rPr>
              <a:t>. ………………..</a:t>
            </a:r>
          </a:p>
          <a:p>
            <a:pPr algn="l">
              <a:lnSpc>
                <a:spcPts val="3000"/>
              </a:lnSpc>
              <a:defRPr/>
            </a:pPr>
            <a:r>
              <a:rPr lang="th-TH" kern="800" dirty="0">
                <a:solidFill>
                  <a:srgbClr val="0000FF"/>
                </a:solidFill>
                <a:cs typeface="FreesiaUPC" pitchFamily="34" charset="-34"/>
              </a:rPr>
              <a:t>เริ่มประชุมเวลา ..............</a:t>
            </a:r>
            <a:endParaRPr lang="en-US" kern="800" dirty="0">
              <a:solidFill>
                <a:srgbClr val="0000FF"/>
              </a:solidFill>
              <a:cs typeface="FreesiaUPC" pitchFamily="34" charset="-34"/>
            </a:endParaRPr>
          </a:p>
        </p:txBody>
      </p:sp>
      <p:cxnSp>
        <p:nvCxnSpPr>
          <p:cNvPr id="675846" name="Straight Connector 11"/>
          <p:cNvCxnSpPr>
            <a:cxnSpLocks noChangeShapeType="1"/>
          </p:cNvCxnSpPr>
          <p:nvPr/>
        </p:nvCxnSpPr>
        <p:spPr bwMode="auto">
          <a:xfrm>
            <a:off x="609600" y="2436813"/>
            <a:ext cx="861060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7" name="TextBox 6"/>
          <p:cNvSpPr txBox="1">
            <a:spLocks noChangeArrowheads="1"/>
          </p:cNvSpPr>
          <p:nvPr/>
        </p:nvSpPr>
        <p:spPr bwMode="auto">
          <a:xfrm>
            <a:off x="685800" y="458788"/>
            <a:ext cx="8610600" cy="609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๑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เรื่องแจ้งให้ที่ประชุมทราบ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.......................................................................................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มติ..................................................................................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๒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เรื่องรับรองรายงานการประชุม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.......................................................................................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มติ..................................................................................</a:t>
            </a: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๓</a:t>
            </a:r>
            <a:r>
              <a:rPr lang="en-US" u="sng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เรื่องสืบเนื่อง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ไม่มี</a:t>
            </a:r>
            <a:endParaRPr lang="en-US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๔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เรื่องเพื่อพิจารณา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๔.๑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……………………………..</a:t>
            </a: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มติ..................................................................................</a:t>
            </a:r>
            <a:endParaRPr lang="en-US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๔.๒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……………………………..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                     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มติ..................................................................................</a:t>
            </a:r>
            <a:endParaRPr lang="en-US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4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1" name="TextBox 6"/>
          <p:cNvSpPr txBox="1">
            <a:spLocks noChangeArrowheads="1"/>
          </p:cNvSpPr>
          <p:nvPr/>
        </p:nvSpPr>
        <p:spPr bwMode="auto">
          <a:xfrm>
            <a:off x="685800" y="0"/>
            <a:ext cx="86106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๕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เรื่องเพื่อทราบ 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๕.๑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…………………………….</a:t>
            </a:r>
          </a:p>
          <a:p>
            <a:pPr algn="l"/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                      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มติ....................................................................................</a:t>
            </a:r>
            <a:endParaRPr lang="en-US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th-TH" u="sng" dirty="0">
                <a:solidFill>
                  <a:srgbClr val="0000FF"/>
                </a:solidFill>
                <a:cs typeface="FreesiaUPC" pitchFamily="34" charset="-34"/>
              </a:rPr>
              <a:t>วาระที่ ๖</a:t>
            </a:r>
            <a:r>
              <a:rPr lang="en-US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เรื่องอื่นๆ (ถ้ามี)</a:t>
            </a:r>
            <a:endParaRPr lang="th-TH" u="sng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                     ไม่มี</a:t>
            </a:r>
          </a:p>
          <a:p>
            <a:pPr algn="l"/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เลิกประชุมเวลา......................</a:t>
            </a:r>
          </a:p>
        </p:txBody>
      </p:sp>
      <p:cxnSp>
        <p:nvCxnSpPr>
          <p:cNvPr id="677892" name="Straight Connector 4"/>
          <p:cNvCxnSpPr>
            <a:cxnSpLocks noChangeShapeType="1"/>
          </p:cNvCxnSpPr>
          <p:nvPr/>
        </p:nvCxnSpPr>
        <p:spPr bwMode="auto">
          <a:xfrm>
            <a:off x="609600" y="3467100"/>
            <a:ext cx="8610600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7893" name="TextBox 5"/>
          <p:cNvSpPr txBox="1">
            <a:spLocks noChangeArrowheads="1"/>
          </p:cNvSpPr>
          <p:nvPr/>
        </p:nvSpPr>
        <p:spPr bwMode="auto">
          <a:xfrm>
            <a:off x="685800" y="3543300"/>
            <a:ext cx="27479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.......................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(...........................)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ประธานที่ประชุม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.......................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(...........................)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กรรมการและเลขานุการ</a:t>
            </a:r>
          </a:p>
        </p:txBody>
      </p:sp>
      <p:sp>
        <p:nvSpPr>
          <p:cNvPr id="677894" name="TextBox 7"/>
          <p:cNvSpPr txBox="1">
            <a:spLocks noChangeArrowheads="1"/>
          </p:cNvSpPr>
          <p:nvPr/>
        </p:nvSpPr>
        <p:spPr bwMode="auto">
          <a:xfrm>
            <a:off x="6059488" y="4267722"/>
            <a:ext cx="29321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.......................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(...........................)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ผู้จดรายงานการปะชุม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.......................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(...........................)</a:t>
            </a:r>
          </a:p>
          <a:p>
            <a:pPr algn="l"/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ผู้ตรวจรายงานการประชุม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6594" name="Text Box 2"/>
          <p:cNvSpPr txBox="1">
            <a:spLocks noChangeArrowheads="1"/>
          </p:cNvSpPr>
          <p:nvPr/>
        </p:nvSpPr>
        <p:spPr bwMode="auto">
          <a:xfrm>
            <a:off x="0" y="476251"/>
            <a:ext cx="16389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อ้างถึง</a:t>
            </a:r>
            <a:r>
              <a:rPr lang="th-TH" b="0">
                <a:solidFill>
                  <a:srgbClr val="000000"/>
                </a:solidFill>
                <a:cs typeface="FreesiaUPC" pitchFamily="34" charset="-34"/>
              </a:rPr>
              <a:t> </a:t>
            </a:r>
          </a:p>
        </p:txBody>
      </p:sp>
      <p:sp>
        <p:nvSpPr>
          <p:cNvPr id="3566595" name="Text Box 3"/>
          <p:cNvSpPr txBox="1">
            <a:spLocks noChangeArrowheads="1"/>
          </p:cNvSpPr>
          <p:nvPr/>
        </p:nvSpPr>
        <p:spPr bwMode="auto">
          <a:xfrm>
            <a:off x="1599406" y="476251"/>
            <a:ext cx="156157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หนังสือ</a:t>
            </a:r>
          </a:p>
        </p:txBody>
      </p:sp>
      <p:sp>
        <p:nvSpPr>
          <p:cNvPr id="3566596" name="Text Box 4"/>
          <p:cNvSpPr txBox="1">
            <a:spLocks noChangeArrowheads="1"/>
          </p:cNvSpPr>
          <p:nvPr/>
        </p:nvSpPr>
        <p:spPr bwMode="auto">
          <a:xfrm>
            <a:off x="2612364" y="476251"/>
            <a:ext cx="39004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สำนักนายกรัฐมนตรี</a:t>
            </a:r>
          </a:p>
        </p:txBody>
      </p:sp>
      <p:sp>
        <p:nvSpPr>
          <p:cNvPr id="3566597" name="Text Box 5"/>
          <p:cNvSpPr txBox="1">
            <a:spLocks noChangeArrowheads="1"/>
          </p:cNvSpPr>
          <p:nvPr/>
        </p:nvSpPr>
        <p:spPr bwMode="auto">
          <a:xfrm>
            <a:off x="5494735" y="500064"/>
            <a:ext cx="18728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ลับ</a:t>
            </a:r>
            <a:endParaRPr lang="th-TH" b="0" dirty="0">
              <a:solidFill>
                <a:srgbClr val="FF0000"/>
              </a:solidFill>
              <a:cs typeface="FreesiaUPC" pitchFamily="34" charset="-34"/>
            </a:endParaRPr>
          </a:p>
        </p:txBody>
      </p:sp>
      <p:sp>
        <p:nvSpPr>
          <p:cNvPr id="3566598" name="Text Box 6"/>
          <p:cNvSpPr txBox="1">
            <a:spLocks noChangeArrowheads="1"/>
          </p:cNvSpPr>
          <p:nvPr/>
        </p:nvSpPr>
        <p:spPr bwMode="auto">
          <a:xfrm>
            <a:off x="6655594" y="500064"/>
            <a:ext cx="187113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ด่วนมาก</a:t>
            </a:r>
          </a:p>
        </p:txBody>
      </p:sp>
      <p:sp>
        <p:nvSpPr>
          <p:cNvPr id="3566599" name="Text Box 7"/>
          <p:cNvSpPr txBox="1">
            <a:spLocks noChangeArrowheads="1"/>
          </p:cNvSpPr>
          <p:nvPr/>
        </p:nvSpPr>
        <p:spPr bwMode="auto">
          <a:xfrm>
            <a:off x="1676797" y="1125539"/>
            <a:ext cx="272930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ที่ นร ๐๑๐๔/๒</a:t>
            </a:r>
            <a:r>
              <a:rPr lang="th-TH" b="0">
                <a:cs typeface="FreesiaUPC" pitchFamily="34" charset="-34"/>
              </a:rPr>
              <a:t> </a:t>
            </a:r>
          </a:p>
        </p:txBody>
      </p:sp>
      <p:sp>
        <p:nvSpPr>
          <p:cNvPr id="3566600" name="Text Box 8"/>
          <p:cNvSpPr txBox="1">
            <a:spLocks noChangeArrowheads="1"/>
          </p:cNvSpPr>
          <p:nvPr/>
        </p:nvSpPr>
        <p:spPr bwMode="auto">
          <a:xfrm>
            <a:off x="3792141" y="1143001"/>
            <a:ext cx="475866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ลงวันที่ ๒ มกราคม ๒๕๕๑</a:t>
            </a:r>
          </a:p>
        </p:txBody>
      </p:sp>
      <p:sp>
        <p:nvSpPr>
          <p:cNvPr id="3566601" name="Text Box 9"/>
          <p:cNvSpPr txBox="1">
            <a:spLocks noChangeArrowheads="1"/>
          </p:cNvSpPr>
          <p:nvPr/>
        </p:nvSpPr>
        <p:spPr bwMode="auto">
          <a:xfrm>
            <a:off x="271728" y="2060576"/>
            <a:ext cx="13259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อ้างถึง</a:t>
            </a:r>
            <a:r>
              <a:rPr lang="th-TH" b="0">
                <a:cs typeface="FreesiaUPC" pitchFamily="34" charset="-34"/>
              </a:rPr>
              <a:t> </a:t>
            </a:r>
          </a:p>
        </p:txBody>
      </p:sp>
      <p:sp>
        <p:nvSpPr>
          <p:cNvPr id="3566602" name="Text Box 10"/>
          <p:cNvSpPr txBox="1">
            <a:spLocks noChangeArrowheads="1"/>
          </p:cNvSpPr>
          <p:nvPr/>
        </p:nvSpPr>
        <p:spPr bwMode="auto">
          <a:xfrm>
            <a:off x="1599406" y="2060576"/>
            <a:ext cx="163724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หนังสือ</a:t>
            </a:r>
          </a:p>
        </p:txBody>
      </p:sp>
      <p:sp>
        <p:nvSpPr>
          <p:cNvPr id="3566603" name="Text Box 11"/>
          <p:cNvSpPr txBox="1">
            <a:spLocks noChangeArrowheads="1"/>
          </p:cNvSpPr>
          <p:nvPr/>
        </p:nvSpPr>
        <p:spPr bwMode="auto">
          <a:xfrm>
            <a:off x="2846256" y="2060576"/>
            <a:ext cx="27310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ที่ นร ๐๑๐๔/๒</a:t>
            </a:r>
            <a:r>
              <a:rPr lang="th-TH" b="0">
                <a:cs typeface="FreesiaUPC" pitchFamily="34" charset="-34"/>
              </a:rPr>
              <a:t> </a:t>
            </a:r>
          </a:p>
        </p:txBody>
      </p:sp>
      <p:sp>
        <p:nvSpPr>
          <p:cNvPr id="3566604" name="Text Box 12"/>
          <p:cNvSpPr txBox="1">
            <a:spLocks noChangeArrowheads="1"/>
          </p:cNvSpPr>
          <p:nvPr/>
        </p:nvSpPr>
        <p:spPr bwMode="auto">
          <a:xfrm>
            <a:off x="5577286" y="2060576"/>
            <a:ext cx="432871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ลว. ๒ ม.ค. พ.ศ. ๒๕๕๑</a:t>
            </a:r>
            <a:r>
              <a:rPr lang="th-TH"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</a:t>
            </a:r>
            <a:endParaRPr lang="th-TH" b="0">
              <a:cs typeface="FreesiaUPC" pitchFamily="34" charset="-34"/>
            </a:endParaRPr>
          </a:p>
        </p:txBody>
      </p:sp>
      <p:sp>
        <p:nvSpPr>
          <p:cNvPr id="177165" name="Text Box 13"/>
          <p:cNvSpPr txBox="1">
            <a:spLocks noChangeArrowheads="1"/>
          </p:cNvSpPr>
          <p:nvPr/>
        </p:nvSpPr>
        <p:spPr bwMode="auto">
          <a:xfrm>
            <a:off x="3174735" y="5722939"/>
            <a:ext cx="19949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>
              <a:cs typeface="FreesiaUPC" pitchFamily="34" charset="-34"/>
            </a:endParaRPr>
          </a:p>
        </p:txBody>
      </p:sp>
      <p:sp>
        <p:nvSpPr>
          <p:cNvPr id="177166" name="Text Box 14"/>
          <p:cNvSpPr txBox="1">
            <a:spLocks noChangeArrowheads="1"/>
          </p:cNvSpPr>
          <p:nvPr/>
        </p:nvSpPr>
        <p:spPr bwMode="auto">
          <a:xfrm>
            <a:off x="3845958" y="5553076"/>
            <a:ext cx="1847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>
              <a:cs typeface="FreesiaUPC" pitchFamily="34" charset="-34"/>
            </a:endParaRPr>
          </a:p>
        </p:txBody>
      </p:sp>
      <p:sp>
        <p:nvSpPr>
          <p:cNvPr id="177167" name="Text Box 15"/>
          <p:cNvSpPr txBox="1">
            <a:spLocks noChangeArrowheads="1"/>
          </p:cNvSpPr>
          <p:nvPr/>
        </p:nvSpPr>
        <p:spPr bwMode="auto">
          <a:xfrm>
            <a:off x="5171918" y="6318251"/>
            <a:ext cx="1847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>
              <a:cs typeface="FreesiaUPC" pitchFamily="34" charset="-34"/>
            </a:endParaRPr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507340" y="6021389"/>
            <a:ext cx="889132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>
              <a:cs typeface="FreesiaUPC" pitchFamily="34" charset="-34"/>
            </a:endParaRPr>
          </a:p>
        </p:txBody>
      </p:sp>
      <p:sp>
        <p:nvSpPr>
          <p:cNvPr id="3566609" name="Text Box 17"/>
          <p:cNvSpPr txBox="1">
            <a:spLocks noChangeArrowheads="1"/>
          </p:cNvSpPr>
          <p:nvPr/>
        </p:nvSpPr>
        <p:spPr bwMode="auto">
          <a:xfrm>
            <a:off x="1754188" y="1700214"/>
            <a:ext cx="701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66610" name="Text Box 18"/>
          <p:cNvSpPr txBox="1">
            <a:spLocks noChangeArrowheads="1"/>
          </p:cNvSpPr>
          <p:nvPr/>
        </p:nvSpPr>
        <p:spPr bwMode="auto">
          <a:xfrm>
            <a:off x="7761420" y="1773239"/>
            <a:ext cx="701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66611" name="Text Box 19"/>
          <p:cNvSpPr txBox="1">
            <a:spLocks noChangeArrowheads="1"/>
          </p:cNvSpPr>
          <p:nvPr/>
        </p:nvSpPr>
        <p:spPr bwMode="auto">
          <a:xfrm>
            <a:off x="5811177" y="1773239"/>
            <a:ext cx="624284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66612" name="Text Box 20"/>
          <p:cNvSpPr txBox="1">
            <a:spLocks noChangeArrowheads="1"/>
          </p:cNvSpPr>
          <p:nvPr/>
        </p:nvSpPr>
        <p:spPr bwMode="auto">
          <a:xfrm>
            <a:off x="2378473" y="1700214"/>
            <a:ext cx="54517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66613" name="Text Box 21"/>
          <p:cNvSpPr txBox="1">
            <a:spLocks noChangeArrowheads="1"/>
          </p:cNvSpPr>
          <p:nvPr/>
        </p:nvSpPr>
        <p:spPr bwMode="auto">
          <a:xfrm>
            <a:off x="6903244" y="1773239"/>
            <a:ext cx="62428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pic>
        <p:nvPicPr>
          <p:cNvPr id="177174" name="Picture 22" descr="00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838" y="3141664"/>
            <a:ext cx="9049544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75" name="Text Box 23"/>
          <p:cNvSpPr txBox="1">
            <a:spLocks noChangeArrowheads="1"/>
          </p:cNvSpPr>
          <p:nvPr/>
        </p:nvSpPr>
        <p:spPr bwMode="auto">
          <a:xfrm>
            <a:off x="1833299" y="3644900"/>
            <a:ext cx="2418027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solidFill>
                  <a:srgbClr val="FF3300"/>
                </a:solidFill>
                <a:ea typeface="Arial Unicode MS" pitchFamily="34" charset="-128"/>
                <a:cs typeface="FreesiaUPC" pitchFamily="34" charset="-34"/>
              </a:rPr>
              <a:t>ด่วนมาก</a:t>
            </a:r>
          </a:p>
        </p:txBody>
      </p:sp>
      <p:sp>
        <p:nvSpPr>
          <p:cNvPr id="177176" name="Text Box 24"/>
          <p:cNvSpPr txBox="1">
            <a:spLocks noChangeArrowheads="1"/>
          </p:cNvSpPr>
          <p:nvPr/>
        </p:nvSpPr>
        <p:spPr bwMode="auto">
          <a:xfrm>
            <a:off x="5109501" y="3213100"/>
            <a:ext cx="858176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solidFill>
                  <a:srgbClr val="FF3300"/>
                </a:solidFill>
                <a:ea typeface="Arial Unicode MS" pitchFamily="34" charset="-128"/>
                <a:cs typeface="FreesiaUPC" pitchFamily="34" charset="-34"/>
              </a:rPr>
              <a:t>ลับ</a:t>
            </a:r>
          </a:p>
        </p:txBody>
      </p:sp>
      <p:sp>
        <p:nvSpPr>
          <p:cNvPr id="3566618" name="Text Box 26"/>
          <p:cNvSpPr txBox="1">
            <a:spLocks noChangeArrowheads="1"/>
          </p:cNvSpPr>
          <p:nvPr/>
        </p:nvSpPr>
        <p:spPr bwMode="auto">
          <a:xfrm>
            <a:off x="3002756" y="1700214"/>
            <a:ext cx="545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66619" name="Text Box 27"/>
          <p:cNvSpPr txBox="1">
            <a:spLocks noChangeArrowheads="1"/>
          </p:cNvSpPr>
          <p:nvPr/>
        </p:nvSpPr>
        <p:spPr bwMode="auto">
          <a:xfrm>
            <a:off x="3549650" y="1700214"/>
            <a:ext cx="545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ea typeface="Gulim" pitchFamily="34" charset="-127"/>
                <a:cs typeface="FreesiaUPC" pitchFamily="34" charset="-34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ea typeface="Gulim" pitchFamily="34" charset="-127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88225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5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6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6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6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6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6594" grpId="0"/>
      <p:bldP spid="3566595" grpId="0"/>
      <p:bldP spid="3566596" grpId="0"/>
      <p:bldP spid="3566597" grpId="0"/>
      <p:bldP spid="3566598" grpId="0"/>
      <p:bldP spid="3566599" grpId="0"/>
      <p:bldP spid="3566600" grpId="0"/>
      <p:bldP spid="3566601" grpId="0"/>
      <p:bldP spid="3566602" grpId="0"/>
      <p:bldP spid="3566603" grpId="0"/>
      <p:bldP spid="3566604" grpId="0"/>
      <p:bldP spid="3566609" grpId="0"/>
      <p:bldP spid="3566610" grpId="0"/>
      <p:bldP spid="3566611" grpId="0"/>
      <p:bldP spid="3566612" grpId="0"/>
      <p:bldP spid="3566613" grpId="0"/>
      <p:bldP spid="3566618" grpId="0"/>
      <p:bldP spid="3566619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990600" y="1752600"/>
            <a:ext cx="8077200" cy="35052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149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75" y="0"/>
            <a:ext cx="8426450" cy="1217613"/>
          </a:xfrm>
        </p:spPr>
        <p:txBody>
          <a:bodyPr/>
          <a:lstStyle/>
          <a:p>
            <a:pPr defTabSz="941388">
              <a:defRPr/>
            </a:pPr>
            <a:r>
              <a:rPr lang="th-TH" sz="4400" b="1" i="1" dirty="0" smtClean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ผู้จดรายงานการประชุม</a:t>
            </a:r>
            <a:endParaRPr lang="en-US" sz="44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17700" y="2057400"/>
            <a:ext cx="67691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th-TH" sz="400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</a:t>
            </a:r>
            <a:r>
              <a:rPr lang="th-TH" sz="4000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เลขานุการหรือผู้ซึ่งได้รับมอบหมาย</a:t>
            </a:r>
          </a:p>
          <a:p>
            <a:pPr>
              <a:buNone/>
            </a:pPr>
            <a:r>
              <a:rPr lang="th-TH" sz="4000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ให้จดรายงานการประชุม ลงลายมือชื่อ </a:t>
            </a:r>
          </a:p>
          <a:p>
            <a:pPr>
              <a:buNone/>
            </a:pPr>
            <a:r>
              <a:rPr lang="th-TH" sz="4000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พร้อมทั้งพิมพ์ชื่อเต็มและนามสกุลไว้ใต้</a:t>
            </a:r>
          </a:p>
          <a:p>
            <a:pPr>
              <a:buNone/>
            </a:pPr>
            <a:r>
              <a:rPr lang="th-TH" sz="4000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ลายมือชื่อในรายงานการประชุมครั้งนั้นด้วย</a:t>
            </a:r>
          </a:p>
        </p:txBody>
      </p:sp>
    </p:spTree>
    <p:extLst>
      <p:ext uri="{BB962C8B-B14F-4D97-AF65-F5344CB8AC3E}">
        <p14:creationId xmlns:p14="http://schemas.microsoft.com/office/powerpoint/2010/main" val="235354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ChangeArrowheads="1"/>
          </p:cNvSpPr>
          <p:nvPr/>
        </p:nvSpPr>
        <p:spPr bwMode="auto">
          <a:xfrm>
            <a:off x="387350" y="357188"/>
            <a:ext cx="9055100" cy="28575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l" eaLnBrk="1" hangingPunct="1">
              <a:tabLst>
                <a:tab pos="1651000" algn="l"/>
              </a:tabLst>
              <a:defRPr/>
            </a:pPr>
            <a:r>
              <a:rPr lang="th-TH" sz="44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ปัญหา</a:t>
            </a:r>
            <a:r>
              <a:rPr lang="en-US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 : </a:t>
            </a:r>
            <a:r>
              <a:rPr lang="th-TH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การเพิ่มเติมรายละเอียด </a:t>
            </a:r>
          </a:p>
          <a:p>
            <a:pPr marL="1065213" lvl="1" indent="-609600" algn="l" eaLnBrk="1" hangingPunct="1">
              <a:tabLst>
                <a:tab pos="1651000" algn="l"/>
              </a:tabLst>
              <a:defRPr/>
            </a:pPr>
            <a:r>
              <a:rPr lang="th-TH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		ผู้ตรวจ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รายงานการประชุม”  ไว้ใน</a:t>
            </a:r>
          </a:p>
          <a:p>
            <a:pPr marL="2436813" lvl="4" indent="-785813" algn="l" eaLnBrk="1" hangingPunct="1">
              <a:tabLst>
                <a:tab pos="1651000" algn="l"/>
              </a:tabLst>
              <a:defRPr/>
            </a:pPr>
            <a:r>
              <a:rPr lang="th-TH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รายงาน</a:t>
            </a: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การประชุม เพื่อเป็นการกลั่นกรอง</a:t>
            </a:r>
          </a:p>
          <a:p>
            <a:pPr marL="609600" indent="-609600" algn="l" eaLnBrk="1" hangingPunct="1">
              <a:tabLst>
                <a:tab pos="1651000" algn="l"/>
              </a:tabLst>
              <a:defRPr/>
            </a:pPr>
            <a:r>
              <a:rPr lang="th-TH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              ความถูกต้องอีกชั้นหนึ่ง จะกระทำได้หรือไม่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7350" y="3214688"/>
            <a:ext cx="90551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hangingPunct="1">
              <a:defRPr/>
            </a:pPr>
            <a:r>
              <a:rPr lang="th-TH" sz="4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          </a:t>
            </a:r>
            <a:r>
              <a:rPr lang="th-TH" sz="4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การพิจารณาตรวจสอบข้อผิดพลาดบกพร่องของ</a:t>
            </a:r>
          </a:p>
          <a:p>
            <a:pPr algn="l" eaLnBrk="1" hangingPunct="1">
              <a:defRPr/>
            </a:pPr>
            <a:r>
              <a:rPr lang="th-TH" sz="4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รายงานการประชุมอยู่ในดุลพินิจของบุคคลที่เป็นองค์คณะ</a:t>
            </a:r>
          </a:p>
          <a:p>
            <a:pPr algn="l" eaLnBrk="1" hangingPunct="1">
              <a:defRPr/>
            </a:pPr>
            <a:r>
              <a:rPr lang="th-TH" sz="4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FreesiaUPC" pitchFamily="34" charset="-34"/>
              </a:rPr>
              <a:t>ที่ประชุมที่จะพิจารณา การเพิ่มเติมรายละเอียดของผู้ตรวจรายงานการประชุมไว้ในรายงานการประชุม ย่อมเป็นการปฏิบัติงานสารบรรณนอกเหนือไปจากที่ระเบียบฯ กำหนด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19125" y="3286125"/>
            <a:ext cx="619125" cy="8016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990600" y="1981200"/>
            <a:ext cx="8077200" cy="28956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0963" name="Rectangle 3"/>
          <p:cNvSpPr>
            <a:spLocks noGrp="1" noChangeArrowheads="1"/>
          </p:cNvSpPr>
          <p:nvPr>
            <p:ph idx="1"/>
          </p:nvPr>
        </p:nvSpPr>
        <p:spPr>
          <a:xfrm>
            <a:off x="1776412" y="2286000"/>
            <a:ext cx="6681788" cy="167005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th-TH" sz="44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ให้ลงชื่อและหรือตำแหน่งของผู้ได้รับแต่งตั้งเป็นคณะที่ประชุมซึ่งมาประชุม</a:t>
            </a:r>
            <a:endParaRPr lang="th-TH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443603"/>
            <a:ext cx="5262562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90000"/>
              </a:lnSpc>
              <a:defRPr/>
            </a:pPr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ผู้มา</a:t>
            </a:r>
            <a:r>
              <a:rPr lang="th-TH" sz="4800" i="1" dirty="0" smtClean="0">
                <a:solidFill>
                  <a:schemeClr val="tx2"/>
                </a:solidFill>
                <a:cs typeface="FreesiaUPC" pitchFamily="34" charset="-34"/>
              </a:rPr>
              <a:t>ป</a:t>
            </a:r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ระ</a:t>
            </a:r>
            <a:r>
              <a:rPr lang="th-TH" sz="4800" i="1" dirty="0" smtClean="0">
                <a:solidFill>
                  <a:schemeClr val="tx2"/>
                </a:solidFill>
                <a:cs typeface="FreesiaUPC" pitchFamily="34" charset="-34"/>
              </a:rPr>
              <a:t>ชุม</a:t>
            </a:r>
            <a:endParaRPr lang="th-TH" sz="4800" i="1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8200" y="1924050"/>
            <a:ext cx="8077200" cy="28956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1986" name="Rectangle 2"/>
          <p:cNvSpPr>
            <a:spLocks noGrp="1" noChangeArrowheads="1"/>
          </p:cNvSpPr>
          <p:nvPr>
            <p:ph idx="1"/>
          </p:nvPr>
        </p:nvSpPr>
        <p:spPr>
          <a:xfrm>
            <a:off x="1295400" y="1905000"/>
            <a:ext cx="7239000" cy="38862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กรณีที่มาประชุมแทน  ให้ลงชื่อผู้มาประชุมแทน และลงว่ามาประชุมแทนผู้ใดหรือตำแหน่งใด หรือแทนผู้แทนหน่วยงานใด</a:t>
            </a:r>
            <a:endParaRPr lang="th-TH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914400" y="443603"/>
            <a:ext cx="5262562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90000"/>
              </a:lnSpc>
              <a:defRPr/>
            </a:pPr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ผู้มา</a:t>
            </a:r>
            <a:r>
              <a:rPr lang="th-TH" sz="4800" i="1" dirty="0" smtClean="0">
                <a:solidFill>
                  <a:schemeClr val="tx2"/>
                </a:solidFill>
                <a:cs typeface="FreesiaUPC" pitchFamily="34" charset="-34"/>
              </a:rPr>
              <a:t>ป</a:t>
            </a:r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ระ</a:t>
            </a:r>
            <a:r>
              <a:rPr lang="th-TH" sz="4800" i="1" dirty="0" smtClean="0">
                <a:solidFill>
                  <a:schemeClr val="tx2"/>
                </a:solidFill>
                <a:cs typeface="FreesiaUPC" pitchFamily="34" charset="-34"/>
              </a:rPr>
              <a:t>ชุม</a:t>
            </a:r>
            <a:endParaRPr lang="th-TH" sz="4800" i="1" dirty="0">
              <a:solidFill>
                <a:schemeClr val="tx2"/>
              </a:solidFill>
              <a:cs typeface="FreesiaUPC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990600" y="1752600"/>
            <a:ext cx="8077200" cy="35052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301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905000"/>
            <a:ext cx="7239000" cy="30480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ให้ลงชื่อและหรือตำแหน่งของผู้ได้รับแต่งตั้งเป็นคณะที่ประชุม ซึ่งมิได้มาประชุมพร้อมทั้งเหตุผลถ้าหากทราบด้วยก็ได้</a:t>
            </a:r>
          </a:p>
        </p:txBody>
      </p:sp>
      <p:sp>
        <p:nvSpPr>
          <p:cNvPr id="2" name="Rectangle 1"/>
          <p:cNvSpPr/>
          <p:nvPr/>
        </p:nvSpPr>
        <p:spPr>
          <a:xfrm>
            <a:off x="838200" y="388203"/>
            <a:ext cx="27735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ผู้ไม่มาประชุม</a:t>
            </a:r>
            <a:endParaRPr lang="th-TH" sz="44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990600" y="1752600"/>
            <a:ext cx="8077200" cy="35052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4035" name="Rectangle 3"/>
          <p:cNvSpPr>
            <a:spLocks noGrp="1" noChangeArrowheads="1"/>
          </p:cNvSpPr>
          <p:nvPr>
            <p:ph idx="1"/>
          </p:nvPr>
        </p:nvSpPr>
        <p:spPr>
          <a:xfrm>
            <a:off x="1752600" y="2057400"/>
            <a:ext cx="6948488" cy="240665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ให้ลงชื่อและหรือตำแหน่งของผู้ที่มิได้รับแต่งตั้งเป็นคณะที่ประชุมซึ่งได้เข้าร่วมประชุม และหน่วยงานที่สังกัด (ถ้ามี)</a:t>
            </a:r>
          </a:p>
        </p:txBody>
      </p:sp>
      <p:sp>
        <p:nvSpPr>
          <p:cNvPr id="4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60829" y="312003"/>
            <a:ext cx="29177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i="1" dirty="0" smtClean="0">
                <a:solidFill>
                  <a:schemeClr val="tx2"/>
                </a:solidFill>
                <a:cs typeface="FreesiaUPC" pitchFamily="34" charset="-34"/>
              </a:rPr>
              <a:t>ผู้เข้าร่วมประชุม</a:t>
            </a:r>
            <a:endParaRPr lang="th-TH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9" name="Rectangle 3"/>
          <p:cNvSpPr>
            <a:spLocks noGrp="1" noChangeArrowheads="1"/>
          </p:cNvSpPr>
          <p:nvPr>
            <p:ph idx="1"/>
          </p:nvPr>
        </p:nvSpPr>
        <p:spPr>
          <a:xfrm>
            <a:off x="852487" y="1524000"/>
            <a:ext cx="8901113" cy="4800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tabLst>
                <a:tab pos="514350" algn="l"/>
              </a:tabLst>
            </a:pP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๑. จดละเอียดทุกคำพูดของกรรมการ หรือผู้เข้าร่วมประชุม</a:t>
            </a:r>
            <a:b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ทุกคน </a:t>
            </a:r>
            <a:r>
              <a:rPr lang="th-TH" sz="3600" b="1" dirty="0" smtClean="0">
                <a:solidFill>
                  <a:srgbClr val="663300"/>
                </a:solidFill>
                <a:latin typeface="FreesiaUPC" pitchFamily="34" charset="-34"/>
                <a:cs typeface="FreesiaUPC" pitchFamily="34" charset="-34"/>
              </a:rPr>
              <a:t>พร้อมด้วยมติ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None/>
              <a:tabLst>
                <a:tab pos="514350" algn="l"/>
              </a:tabLst>
            </a:pP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๒.	จด</a:t>
            </a: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ย่อคำพูดที่เป็นประเด็น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สำคัญของ</a:t>
            </a: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กรรมการ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หรือ</a:t>
            </a:r>
            <a:b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ผู้เข้าร่วม</a:t>
            </a: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ประชุม 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อัน</a:t>
            </a: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เป็นเหตุผลนำไปสู่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มติ </a:t>
            </a:r>
            <a:r>
              <a:rPr lang="th-TH" sz="3600" b="1" dirty="0">
                <a:solidFill>
                  <a:srgbClr val="663300"/>
                </a:solidFill>
                <a:latin typeface="FreesiaUPC" pitchFamily="34" charset="-34"/>
                <a:cs typeface="FreesiaUPC" pitchFamily="34" charset="-34"/>
              </a:rPr>
              <a:t>พร้อมด้วย</a:t>
            </a:r>
            <a:r>
              <a:rPr lang="th-TH" sz="3600" b="1" dirty="0" smtClean="0">
                <a:solidFill>
                  <a:srgbClr val="663300"/>
                </a:solidFill>
                <a:latin typeface="FreesiaUPC" pitchFamily="34" charset="-34"/>
                <a:cs typeface="FreesiaUPC" pitchFamily="34" charset="-34"/>
              </a:rPr>
              <a:t>มติ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  <a:tabLst>
                <a:tab pos="514350" algn="l"/>
              </a:tabLst>
            </a:pP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๓. จดแต่เหตุผลกับ</a:t>
            </a:r>
            <a:r>
              <a:rPr lang="th-TH" sz="3600" b="1" dirty="0" smtClean="0">
                <a:solidFill>
                  <a:srgbClr val="663300"/>
                </a:solidFill>
                <a:latin typeface="FreesiaUPC" pitchFamily="34" charset="-34"/>
                <a:cs typeface="FreesiaUPC" pitchFamily="34" charset="-34"/>
              </a:rPr>
              <a:t>มติ</a:t>
            </a:r>
            <a:r>
              <a:rPr lang="th-TH" sz="36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ของ</a:t>
            </a:r>
            <a:r>
              <a:rPr lang="th-TH" sz="3600" b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ที่ประชุม</a:t>
            </a:r>
            <a:endParaRPr lang="th-TH" sz="3600" b="1" dirty="0" smtClean="0">
              <a:solidFill>
                <a:srgbClr val="CC00CC"/>
              </a:solidFill>
              <a:latin typeface="FreesiaUPC" pitchFamily="34" charset="-34"/>
              <a:cs typeface="FreesiaUPC" pitchFamily="34" charset="-34"/>
            </a:endParaRPr>
          </a:p>
          <a:p>
            <a:pPr>
              <a:lnSpc>
                <a:spcPct val="150000"/>
              </a:lnSpc>
              <a:buNone/>
              <a:tabLst>
                <a:tab pos="914400" algn="l"/>
              </a:tabLst>
            </a:pPr>
            <a:endParaRPr lang="th-TH" sz="3600" b="1" dirty="0" smtClean="0">
              <a:solidFill>
                <a:srgbClr val="CC00CC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2000" y="373559"/>
            <a:ext cx="49231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i="1" dirty="0" smtClean="0">
                <a:solidFill>
                  <a:schemeClr val="tx2"/>
                </a:solidFill>
                <a:cs typeface="FreesiaUPC" pitchFamily="34" charset="-34"/>
              </a:rPr>
              <a:t>วิธีการจดรายงานการประชุม</a:t>
            </a:r>
            <a:endParaRPr lang="th-TH" sz="40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155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27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8984" y="0"/>
            <a:ext cx="9624616" cy="5282013"/>
          </a:xfrm>
        </p:spPr>
        <p:txBody>
          <a:bodyPr>
            <a:normAutofit fontScale="92500" lnSpcReduction="20000"/>
          </a:bodyPr>
          <a:lstStyle/>
          <a:p>
            <a:pPr marL="609600" indent="-609600" eaLnBrk="1" hangingPunct="1">
              <a:lnSpc>
                <a:spcPct val="150000"/>
              </a:lnSpc>
              <a:defRPr/>
            </a:pPr>
            <a:endParaRPr lang="th-TH" sz="2400" b="1" dirty="0" smtClean="0">
              <a:solidFill>
                <a:srgbClr val="CC0000"/>
              </a:solidFill>
              <a:latin typeface="FreesiaUPC" pitchFamily="34" charset="-34"/>
              <a:cs typeface="FreesiaUPC" pitchFamily="34" charset="-34"/>
            </a:endParaRPr>
          </a:p>
          <a:p>
            <a:pPr marL="609600" indent="-609600" eaLnBrk="1" hangingPunct="1">
              <a:lnSpc>
                <a:spcPct val="150000"/>
              </a:lnSpc>
              <a:defRPr/>
            </a:pPr>
            <a:endParaRPr lang="th-TH" sz="4800" b="1" dirty="0" smtClean="0">
              <a:latin typeface="FreesiaUPC" pitchFamily="34" charset="-34"/>
              <a:cs typeface="FreesiaUPC" pitchFamily="34" charset="-34"/>
            </a:endParaRPr>
          </a:p>
          <a:p>
            <a:pPr marL="609600" indent="-609600" eaLnBrk="1" hangingPunct="1">
              <a:lnSpc>
                <a:spcPct val="150000"/>
              </a:lnSpc>
              <a:defRPr/>
            </a:pPr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4000" b="1" dirty="0" smtClean="0">
                <a:solidFill>
                  <a:srgbClr val="CC0000"/>
                </a:solidFill>
                <a:latin typeface="FreesiaUPC" pitchFamily="34" charset="-34"/>
                <a:cs typeface="FreesiaUPC" pitchFamily="34" charset="-34"/>
              </a:rPr>
              <a:t> </a:t>
            </a:r>
            <a:endParaRPr lang="th-TH" sz="4000" b="1" dirty="0" smtClean="0">
              <a:latin typeface="FreesiaUPC" pitchFamily="34" charset="-34"/>
              <a:cs typeface="FreesiaUPC" pitchFamily="34" charset="-34"/>
            </a:endParaRPr>
          </a:p>
          <a:p>
            <a:pPr marL="609600" indent="-609600" algn="l" eaLnBrk="1" hangingPunct="1">
              <a:lnSpc>
                <a:spcPct val="150000"/>
              </a:lnSpc>
              <a:tabLst>
                <a:tab pos="2455863" algn="l"/>
              </a:tabLst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สิ่งที่ส่งมาด้วย   ต้นฉบับหนังสือสำนักนายกรัฐมนตรี    </a:t>
            </a:r>
          </a:p>
          <a:p>
            <a:pPr marL="609600" indent="-609600" algn="l" eaLnBrk="1" hangingPunct="1">
              <a:lnSpc>
                <a:spcPct val="150000"/>
              </a:lnSpc>
              <a:tabLst>
                <a:tab pos="2455863" algn="l"/>
              </a:tabLst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 ที่ </a:t>
            </a:r>
            <a:r>
              <a:rPr lang="th-TH" sz="4000" b="1" dirty="0" err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นร</a:t>
            </a: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๐๑๐๕/๒๐๐๓ ลงวันที่ ๑๓ เมษายน  ๒๕๕๐</a:t>
            </a:r>
          </a:p>
          <a:p>
            <a:pPr marL="609600" indent="-609600" algn="l" eaLnBrk="1" hangingPunct="1">
              <a:lnSpc>
                <a:spcPct val="150000"/>
              </a:lnSpc>
              <a:tabLst>
                <a:tab pos="2455863" algn="l"/>
              </a:tabLst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สิ่งที่ส่งมาด้วย   ภาพถ่ายหนังสือสำนักนายกรัฐมนตรี    </a:t>
            </a:r>
          </a:p>
          <a:p>
            <a:pPr marL="609600" indent="-609600" algn="l" eaLnBrk="1" hangingPunct="1">
              <a:lnSpc>
                <a:spcPct val="150000"/>
              </a:lnSpc>
              <a:tabLst>
                <a:tab pos="2455863" algn="l"/>
              </a:tabLst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ที่ </a:t>
            </a:r>
            <a:r>
              <a:rPr lang="th-TH" sz="4000" b="1" dirty="0" err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นร</a:t>
            </a:r>
            <a:r>
              <a:rPr lang="th-TH" sz="40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๐๑๐๕/๒๐๐๓ ลงวันที่ ๑๓ เมษายน  ๒๕๕๐</a:t>
            </a:r>
          </a:p>
        </p:txBody>
      </p:sp>
      <p:sp>
        <p:nvSpPr>
          <p:cNvPr id="3572739" name="Text Box 3"/>
          <p:cNvSpPr txBox="1">
            <a:spLocks noChangeArrowheads="1"/>
          </p:cNvSpPr>
          <p:nvPr/>
        </p:nvSpPr>
        <p:spPr bwMode="auto">
          <a:xfrm>
            <a:off x="1915606" y="1846852"/>
            <a:ext cx="123944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dirty="0" smtClean="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 dirty="0">
              <a:cs typeface="FreesiaUPC" pitchFamily="34" charset="-34"/>
            </a:endParaRPr>
          </a:p>
        </p:txBody>
      </p:sp>
      <p:sp>
        <p:nvSpPr>
          <p:cNvPr id="3572740" name="Text Box 4"/>
          <p:cNvSpPr txBox="1">
            <a:spLocks noChangeArrowheads="1"/>
          </p:cNvSpPr>
          <p:nvPr/>
        </p:nvSpPr>
        <p:spPr bwMode="auto">
          <a:xfrm>
            <a:off x="2378473" y="3357563"/>
            <a:ext cx="148246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>
                <a:solidFill>
                  <a:srgbClr val="FF3300"/>
                </a:solidFill>
                <a:cs typeface="FreesiaUPC" pitchFamily="34" charset="-34"/>
              </a:rPr>
              <a:t>สำเนา</a:t>
            </a:r>
          </a:p>
        </p:txBody>
      </p:sp>
      <p:sp>
        <p:nvSpPr>
          <p:cNvPr id="3572741" name="Text Box 5"/>
          <p:cNvSpPr txBox="1">
            <a:spLocks noChangeArrowheads="1"/>
          </p:cNvSpPr>
          <p:nvPr/>
        </p:nvSpPr>
        <p:spPr bwMode="auto">
          <a:xfrm>
            <a:off x="2787871" y="1877332"/>
            <a:ext cx="73435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</a:p>
        </p:txBody>
      </p:sp>
      <p:sp>
        <p:nvSpPr>
          <p:cNvPr id="3572742" name="Rectangle 6"/>
          <p:cNvSpPr>
            <a:spLocks noChangeArrowheads="1"/>
          </p:cNvSpPr>
          <p:nvPr/>
        </p:nvSpPr>
        <p:spPr bwMode="auto">
          <a:xfrm>
            <a:off x="3549650" y="692151"/>
            <a:ext cx="3064669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</a:rPr>
              <a:t>สิ่งที่ส่งมาด้วย</a:t>
            </a:r>
            <a:r>
              <a:rPr lang="th-TH" sz="5400" b="0">
                <a:cs typeface="FreesiaUPC" pitchFamily="34" charset="-34"/>
              </a:rPr>
              <a:t>  </a:t>
            </a:r>
          </a:p>
        </p:txBody>
      </p:sp>
      <p:sp>
        <p:nvSpPr>
          <p:cNvPr id="3572743" name="Text Box 7"/>
          <p:cNvSpPr txBox="1">
            <a:spLocks noChangeArrowheads="1"/>
          </p:cNvSpPr>
          <p:nvPr/>
        </p:nvSpPr>
        <p:spPr bwMode="auto">
          <a:xfrm>
            <a:off x="1752600" y="3400425"/>
            <a:ext cx="18262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>
              <a:cs typeface="FreesiaUPC" pitchFamily="34" charset="-34"/>
            </a:endParaRPr>
          </a:p>
        </p:txBody>
      </p:sp>
      <p:sp>
        <p:nvSpPr>
          <p:cNvPr id="3572744" name="Text Box 8"/>
          <p:cNvSpPr txBox="1">
            <a:spLocks noChangeArrowheads="1"/>
          </p:cNvSpPr>
          <p:nvPr/>
        </p:nvSpPr>
        <p:spPr bwMode="auto">
          <a:xfrm>
            <a:off x="2354111" y="3400425"/>
            <a:ext cx="146182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>
              <a:cs typeface="FreesiaUPC" pitchFamily="34" charset="-34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6520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2739" grpId="0"/>
      <p:bldP spid="3572740" grpId="0"/>
      <p:bldP spid="3572741" grpId="0"/>
      <p:bldP spid="3572743" grpId="0"/>
      <p:bldP spid="35727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997200"/>
            <a:ext cx="9906000" cy="3600450"/>
          </a:xfrm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333399"/>
                </a:solidFill>
                <a:latin typeface="FreesiaUPC" pitchFamily="34" charset="-34"/>
                <a:cs typeface="FreesiaUPC" pitchFamily="34" charset="-34"/>
              </a:rPr>
              <a:t>      </a:t>
            </a: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3040276" name="Group 20"/>
          <p:cNvGraphicFramePr>
            <a:graphicFrameLocks noGrp="1"/>
          </p:cNvGraphicFramePr>
          <p:nvPr/>
        </p:nvGraphicFramePr>
        <p:xfrm>
          <a:off x="0" y="2214564"/>
          <a:ext cx="9906000" cy="4572023"/>
        </p:xfrm>
        <a:graphic>
          <a:graphicData uri="http://schemas.openxmlformats.org/drawingml/2006/table">
            <a:tbl>
              <a:tblPr/>
              <a:tblGrid>
                <a:gridCol w="9906000"/>
              </a:tblGrid>
              <a:tr h="4572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  <a:sym typeface="Wingdings 2" pitchFamily="18" charset="2"/>
                        </a:rPr>
                        <a:t>                                         </a:t>
                      </a:r>
                      <a:r>
                        <a:rPr kumimoji="0" lang="th-TH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  <a:sym typeface="Wingdings 2" pitchFamily="18" charset="2"/>
                        </a:rPr>
                        <a:t>- ๒ -</a:t>
                      </a:r>
                      <a:endParaRPr kumimoji="0" 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cs typeface="FreesiaUPC" pitchFamily="34" charset="-34"/>
                        <a:sym typeface="Wingdings 2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  <a:sym typeface="Wingdings 2" pitchFamily="18" charset="2"/>
                        </a:rPr>
                        <a:t>  ขอได้โปรดแจ้งผลการพิจารณาให้สำนักนายกรัฐมนตรีทราบ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  <a:sym typeface="Wingdings 2" pitchFamily="18" charset="2"/>
                        </a:rPr>
                        <a:t>  ต่อไปด้วย  จักขอบคุณมาก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cs typeface="FreesiaUPC" pitchFamily="34" charset="-34"/>
                        <a:sym typeface="Wingdings 2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       </a:t>
                      </a:r>
                      <a:r>
                        <a:rPr kumimoji="0" lang="en-US" sz="4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จึงเรียนมาเพื่อโปรดพิจารณาดำเนินการต่อไป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                                   </a:t>
                      </a: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                                  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ขอแสดงความนับถือ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8FF"/>
                    </a:solidFill>
                  </a:tcPr>
                </a:tc>
              </a:tr>
            </a:tbl>
          </a:graphicData>
        </a:graphic>
      </p:graphicFrame>
      <p:sp>
        <p:nvSpPr>
          <p:cNvPr id="197641" name="Rectangle 18"/>
          <p:cNvSpPr>
            <a:spLocks noChangeArrowheads="1"/>
          </p:cNvSpPr>
          <p:nvPr/>
        </p:nvSpPr>
        <p:spPr bwMode="auto">
          <a:xfrm>
            <a:off x="0" y="361950"/>
            <a:ext cx="9906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solidFill>
                  <a:srgbClr val="000000"/>
                </a:solidFill>
                <a:cs typeface="FreesiaUPC" pitchFamily="34" charset="-34"/>
              </a:rPr>
              <a:t>๏  ควรมีข้อความของหนังสือเหลือไปพิมพ์ในหน้า</a:t>
            </a:r>
          </a:p>
          <a:p>
            <a:r>
              <a:rPr lang="en-US" sz="4800">
                <a:solidFill>
                  <a:srgbClr val="000000"/>
                </a:solidFill>
                <a:cs typeface="FreesiaUPC" pitchFamily="34" charset="-34"/>
              </a:rPr>
              <a:t>   สุดท้ายอย่างน้อย ๒ บรรทัดก่อนพิมพ์คำลงท้าย</a:t>
            </a:r>
          </a:p>
        </p:txBody>
      </p:sp>
      <p:sp>
        <p:nvSpPr>
          <p:cNvPr id="197642" name="Left Brace 7"/>
          <p:cNvSpPr>
            <a:spLocks/>
          </p:cNvSpPr>
          <p:nvPr/>
        </p:nvSpPr>
        <p:spPr bwMode="auto">
          <a:xfrm>
            <a:off x="3250407" y="4857751"/>
            <a:ext cx="773906" cy="128587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97643" name="TextBox 6"/>
          <p:cNvSpPr txBox="1">
            <a:spLocks noChangeArrowheads="1"/>
          </p:cNvSpPr>
          <p:nvPr/>
        </p:nvSpPr>
        <p:spPr bwMode="auto">
          <a:xfrm>
            <a:off x="359687" y="5143500"/>
            <a:ext cx="2938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12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97644" name="TextBox 7"/>
          <p:cNvSpPr txBox="1">
            <a:spLocks noChangeArrowheads="1"/>
          </p:cNvSpPr>
          <p:nvPr/>
        </p:nvSpPr>
        <p:spPr bwMode="auto">
          <a:xfrm>
            <a:off x="8321177" y="3721100"/>
            <a:ext cx="160813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</a:t>
            </a:r>
          </a:p>
          <a:p>
            <a:r>
              <a:rPr lang="en-US" sz="3200">
                <a:cs typeface="FreesiaUPC" pitchFamily="34" charset="-34"/>
              </a:rPr>
              <a:t>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97645" name="Right Brace 8"/>
          <p:cNvSpPr>
            <a:spLocks/>
          </p:cNvSpPr>
          <p:nvPr/>
        </p:nvSpPr>
        <p:spPr bwMode="auto">
          <a:xfrm>
            <a:off x="7779443" y="3753298"/>
            <a:ext cx="541734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5262565" y="3429000"/>
            <a:ext cx="177999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1 </a:t>
            </a:r>
            <a:r>
              <a:rPr lang="en-US" sz="3200" dirty="0" smtClean="0">
                <a:cs typeface="FreesiaUPC" pitchFamily="34" charset="-34"/>
              </a:rPr>
              <a:t>enter</a:t>
            </a:r>
            <a:endParaRPr lang="th-TH" sz="3200" dirty="0">
              <a:cs typeface="FreesiaUPC" pitchFamily="34" charset="-34"/>
            </a:endParaRPr>
          </a:p>
        </p:txBody>
      </p:sp>
      <p:sp>
        <p:nvSpPr>
          <p:cNvPr id="10" name="Right Brace 8"/>
          <p:cNvSpPr>
            <a:spLocks/>
          </p:cNvSpPr>
          <p:nvPr/>
        </p:nvSpPr>
        <p:spPr bwMode="auto">
          <a:xfrm>
            <a:off x="4256479" y="3357562"/>
            <a:ext cx="861597" cy="50006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4817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997200"/>
            <a:ext cx="9906000" cy="3600450"/>
          </a:xfrm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333399"/>
                </a:solidFill>
                <a:latin typeface="FreesiaUPC" pitchFamily="34" charset="-34"/>
                <a:cs typeface="FreesiaUPC" pitchFamily="34" charset="-34"/>
              </a:rPr>
              <a:t>      </a:t>
            </a:r>
            <a:endParaRPr lang="en-US" sz="3600" b="1" smtClean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3040276" name="Group 20"/>
          <p:cNvGraphicFramePr>
            <a:graphicFrameLocks noGrp="1"/>
          </p:cNvGraphicFramePr>
          <p:nvPr/>
        </p:nvGraphicFramePr>
        <p:xfrm>
          <a:off x="0" y="71414"/>
          <a:ext cx="9906000" cy="6645594"/>
        </p:xfrm>
        <a:graphic>
          <a:graphicData uri="http://schemas.openxmlformats.org/drawingml/2006/table">
            <a:tbl>
              <a:tblPr/>
              <a:tblGrid>
                <a:gridCol w="9906000"/>
              </a:tblGrid>
              <a:tr h="664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                                     </a:t>
                      </a:r>
                      <a:r>
                        <a:rPr kumimoji="0" lang="en-US" sz="4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ขอแสดงความนับถือ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b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</a:b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</a:t>
                      </a: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(......................................)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ปลัดสำนักนายกรัฐมนตรี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สำนักกฎหมายและระเบียบกลาง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โทร. ๐ ๒๒๘๒๒๖๙๔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8FF"/>
                    </a:solidFill>
                  </a:tcPr>
                </a:tc>
              </a:tr>
            </a:tbl>
          </a:graphicData>
        </a:graphic>
      </p:graphicFrame>
      <p:sp>
        <p:nvSpPr>
          <p:cNvPr id="197644" name="TextBox 7"/>
          <p:cNvSpPr txBox="1">
            <a:spLocks noChangeArrowheads="1"/>
          </p:cNvSpPr>
          <p:nvPr/>
        </p:nvSpPr>
        <p:spPr bwMode="auto">
          <a:xfrm>
            <a:off x="7808405" y="2714621"/>
            <a:ext cx="11608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1 enter </a:t>
            </a:r>
          </a:p>
        </p:txBody>
      </p:sp>
      <p:sp>
        <p:nvSpPr>
          <p:cNvPr id="197645" name="Right Brace 8"/>
          <p:cNvSpPr>
            <a:spLocks/>
          </p:cNvSpPr>
          <p:nvPr/>
        </p:nvSpPr>
        <p:spPr bwMode="auto">
          <a:xfrm>
            <a:off x="7119953" y="2643182"/>
            <a:ext cx="541734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816473" y="1357298"/>
            <a:ext cx="177999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3</a:t>
            </a:r>
            <a:r>
              <a:rPr lang="en-US" sz="3200" dirty="0" smtClean="0">
                <a:cs typeface="FreesiaUPC" pitchFamily="34" charset="-34"/>
              </a:rPr>
              <a:t> enter</a:t>
            </a:r>
            <a:endParaRPr lang="th-TH" sz="3200" dirty="0">
              <a:cs typeface="FreesiaUPC" pitchFamily="34" charset="-34"/>
            </a:endParaRPr>
          </a:p>
        </p:txBody>
      </p:sp>
      <p:sp>
        <p:nvSpPr>
          <p:cNvPr id="10" name="Right Brace 8"/>
          <p:cNvSpPr>
            <a:spLocks/>
          </p:cNvSpPr>
          <p:nvPr/>
        </p:nvSpPr>
        <p:spPr bwMode="auto">
          <a:xfrm>
            <a:off x="4643435" y="3357562"/>
            <a:ext cx="861597" cy="192882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1" name="Right Brace 8"/>
          <p:cNvSpPr>
            <a:spLocks/>
          </p:cNvSpPr>
          <p:nvPr/>
        </p:nvSpPr>
        <p:spPr bwMode="auto">
          <a:xfrm>
            <a:off x="6965170" y="714356"/>
            <a:ext cx="861597" cy="192882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5649520" y="3857628"/>
            <a:ext cx="177999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3</a:t>
            </a:r>
            <a:r>
              <a:rPr lang="en-US" sz="3200" dirty="0" smtClean="0">
                <a:cs typeface="FreesiaUPC" pitchFamily="34" charset="-34"/>
              </a:rPr>
              <a:t> enter</a:t>
            </a:r>
            <a:endParaRPr lang="th-TH" sz="3200" dirty="0">
              <a:cs typeface="FreesiaUPC" pitchFamily="34" charset="-34"/>
            </a:endParaRPr>
          </a:p>
        </p:txBody>
      </p:sp>
      <p:sp>
        <p:nvSpPr>
          <p:cNvPr id="14" name="Right Arrow Callout 13"/>
          <p:cNvSpPr/>
          <p:nvPr/>
        </p:nvSpPr>
        <p:spPr bwMode="auto">
          <a:xfrm>
            <a:off x="0" y="1357298"/>
            <a:ext cx="3327786" cy="2428892"/>
          </a:xfrm>
          <a:prstGeom prst="rightArrowCallout">
            <a:avLst>
              <a:gd name="adj1" fmla="val 16130"/>
              <a:gd name="adj2" fmla="val 25000"/>
              <a:gd name="adj3" fmla="val 43551"/>
              <a:gd name="adj4" fmla="val 5950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cs typeface="FreesiaUPC" pitchFamily="34" charset="-34"/>
              </a:rPr>
              <a:t>พิมพ์ชื่อเต็ม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cs typeface="FreesiaUPC" pitchFamily="34" charset="-34"/>
              </a:rPr>
              <a:t>และนามสกุล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>
                <a:cs typeface="FreesiaUPC" pitchFamily="34" charset="-34"/>
              </a:rPr>
              <a:t>ในบรรทัดถัดไปอีกบรรทัด</a:t>
            </a:r>
          </a:p>
        </p:txBody>
      </p:sp>
      <p:sp>
        <p:nvSpPr>
          <p:cNvPr id="15" name="Right Brace 8"/>
          <p:cNvSpPr>
            <a:spLocks/>
          </p:cNvSpPr>
          <p:nvPr/>
        </p:nvSpPr>
        <p:spPr bwMode="auto">
          <a:xfrm>
            <a:off x="3327785" y="5500702"/>
            <a:ext cx="541734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093629" y="5643579"/>
            <a:ext cx="11608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1 enter </a:t>
            </a:r>
          </a:p>
        </p:txBody>
      </p:sp>
      <p:sp>
        <p:nvSpPr>
          <p:cNvPr id="18" name="Left Arrow Callout 17"/>
          <p:cNvSpPr/>
          <p:nvPr/>
        </p:nvSpPr>
        <p:spPr bwMode="auto">
          <a:xfrm>
            <a:off x="4953000" y="4714884"/>
            <a:ext cx="4953000" cy="142873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66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dirty="0" smtClean="0">
                <a:cs typeface="FreesiaUPC" pitchFamily="34" charset="-34"/>
              </a:rPr>
              <a:t>พิมพ์ส่วนราชการเจ้าของเรื่องในบรรทัดถัดไป อีกบรรทัด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6632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368300" y="76200"/>
            <a:ext cx="2908300" cy="762000"/>
          </a:xfrm>
        </p:spPr>
        <p:txBody>
          <a:bodyPr/>
          <a:lstStyle/>
          <a:p>
            <a:pPr marL="239713" indent="-239713" defTabSz="800100">
              <a:buFontTx/>
              <a:buNone/>
            </a:pPr>
            <a:r>
              <a:rPr lang="th-TH" sz="40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๑.๔ โครงสร้าง</a:t>
            </a:r>
          </a:p>
        </p:txBody>
      </p:sp>
      <p:sp>
        <p:nvSpPr>
          <p:cNvPr id="552964" name="TextBox 4"/>
          <p:cNvSpPr txBox="1">
            <a:spLocks noChangeArrowheads="1"/>
          </p:cNvSpPr>
          <p:nvPr/>
        </p:nvSpPr>
        <p:spPr bwMode="auto">
          <a:xfrm>
            <a:off x="1143000" y="500063"/>
            <a:ext cx="7604125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86" tIns="47893" rIns="95786" bIns="47893">
            <a:spAutoFit/>
          </a:bodyPr>
          <a:lstStyle/>
          <a:p>
            <a:pPr algn="l" defTabSz="957263" eaLnBrk="1" hangingPunct="1"/>
            <a:r>
              <a:rPr lang="th-TH" b="0" i="1" dirty="0">
                <a:solidFill>
                  <a:srgbClr val="000066"/>
                </a:solidFill>
                <a:latin typeface="JasmineUPC" pitchFamily="18" charset="-34"/>
                <a:cs typeface="FreesiaUPC" pitchFamily="34" charset="-34"/>
              </a:rPr>
              <a:t>หนังสือภายนอก มีโครงสร้าง ประกอบด้วยส่วนสำคัญ ๔ ส่วน  คือ </a:t>
            </a:r>
          </a:p>
        </p:txBody>
      </p:sp>
      <p:sp>
        <p:nvSpPr>
          <p:cNvPr id="552965" name="TextBox 5"/>
          <p:cNvSpPr txBox="1">
            <a:spLocks noChangeArrowheads="1"/>
          </p:cNvSpPr>
          <p:nvPr/>
        </p:nvSpPr>
        <p:spPr bwMode="auto">
          <a:xfrm>
            <a:off x="3509736" y="933132"/>
            <a:ext cx="6191250" cy="192722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ตราครุฑ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ที่................			                       (ส่วนราชการเจ้าของหนังสือ)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                    ( วัน เดือน ปี) 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เรื่อง....................................................................................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(คำขึ้นต้น).........................................................................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อ้างถึง.................................... </a:t>
            </a:r>
            <a:r>
              <a:rPr lang="th-TH" sz="1700" i="1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(ถ้ามี)</a:t>
            </a: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</a:t>
            </a:r>
            <a:b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สิ่งที่ส่งมาด้วย...................... </a:t>
            </a:r>
            <a:r>
              <a:rPr lang="th-TH" sz="1700" i="1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(ถ้ามี) </a:t>
            </a:r>
            <a:r>
              <a:rPr lang="th-TH" sz="170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</a:t>
            </a:r>
          </a:p>
        </p:txBody>
      </p:sp>
      <p:sp>
        <p:nvSpPr>
          <p:cNvPr id="552966" name="TextBox 6"/>
          <p:cNvSpPr txBox="1">
            <a:spLocks noChangeArrowheads="1"/>
          </p:cNvSpPr>
          <p:nvPr/>
        </p:nvSpPr>
        <p:spPr bwMode="auto">
          <a:xfrm>
            <a:off x="3522436" y="2860357"/>
            <a:ext cx="6178550" cy="1404772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  <p:txBody>
          <a:bodyPr wrap="square"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(</a:t>
            </a:r>
            <a:r>
              <a:rPr lang="th-TH" sz="17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ข้อความ) .................................................................................................................</a:t>
            </a: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52967" name="TextBox 9"/>
          <p:cNvSpPr txBox="1">
            <a:spLocks noChangeArrowheads="1"/>
          </p:cNvSpPr>
          <p:nvPr/>
        </p:nvSpPr>
        <p:spPr bwMode="auto">
          <a:xfrm>
            <a:off x="3505903" y="4265129"/>
            <a:ext cx="6213294" cy="62071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square"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จึง ..............................................................................................................................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52968" name="TextBox 10"/>
          <p:cNvSpPr txBox="1">
            <a:spLocks noChangeArrowheads="1"/>
          </p:cNvSpPr>
          <p:nvPr/>
        </p:nvSpPr>
        <p:spPr bwMode="auto">
          <a:xfrm>
            <a:off x="3517719" y="4930775"/>
            <a:ext cx="6189663" cy="1927225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(คำลงท้าย) 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(ลงชื่อ) 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          (พิมพ์ชื่อเต็ม)............................			                    (ตำแหน่ง)........................................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(ส่วนราชการเจ้าของเรื่อง)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โทร........................................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สำเนาส่ง ...... </a:t>
            </a:r>
            <a:r>
              <a:rPr lang="th-TH" sz="1700" b="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(ถ้ามี) </a:t>
            </a: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</a:t>
            </a:r>
          </a:p>
        </p:txBody>
      </p:sp>
      <p:sp>
        <p:nvSpPr>
          <p:cNvPr id="552969" name="TextBox 11"/>
          <p:cNvSpPr txBox="1">
            <a:spLocks noChangeArrowheads="1"/>
          </p:cNvSpPr>
          <p:nvPr/>
        </p:nvSpPr>
        <p:spPr bwMode="auto">
          <a:xfrm>
            <a:off x="463550" y="1514475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หัวหนังสือ </a:t>
            </a:r>
          </a:p>
        </p:txBody>
      </p:sp>
      <p:sp>
        <p:nvSpPr>
          <p:cNvPr id="552970" name="TextBox 12"/>
          <p:cNvSpPr txBox="1">
            <a:spLocks noChangeArrowheads="1"/>
          </p:cNvSpPr>
          <p:nvPr/>
        </p:nvSpPr>
        <p:spPr bwMode="auto">
          <a:xfrm>
            <a:off x="463550" y="3233738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663300"/>
                </a:solidFill>
                <a:latin typeface="JasmineUPC" pitchFamily="18" charset="-34"/>
                <a:cs typeface="FreesiaUPC" pitchFamily="34" charset="-34"/>
              </a:rPr>
              <a:t>เหตุที่มีหนังสือไป </a:t>
            </a:r>
          </a:p>
        </p:txBody>
      </p:sp>
      <p:sp>
        <p:nvSpPr>
          <p:cNvPr id="552971" name="TextBox 13"/>
          <p:cNvSpPr txBox="1">
            <a:spLocks noChangeArrowheads="1"/>
          </p:cNvSpPr>
          <p:nvPr/>
        </p:nvSpPr>
        <p:spPr bwMode="auto">
          <a:xfrm>
            <a:off x="165100" y="4191000"/>
            <a:ext cx="31734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จุดประสงค์ที่มีหนังสือไป </a:t>
            </a:r>
          </a:p>
        </p:txBody>
      </p:sp>
      <p:sp>
        <p:nvSpPr>
          <p:cNvPr id="552972" name="TextBox 14"/>
          <p:cNvSpPr txBox="1">
            <a:spLocks noChangeArrowheads="1"/>
          </p:cNvSpPr>
          <p:nvPr/>
        </p:nvSpPr>
        <p:spPr bwMode="auto">
          <a:xfrm>
            <a:off x="463550" y="5376863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CC00CC"/>
                </a:solidFill>
                <a:latin typeface="JasmineUPC" pitchFamily="18" charset="-34"/>
                <a:cs typeface="FreesiaUPC" pitchFamily="34" charset="-34"/>
              </a:rPr>
              <a:t>ท้ายหนังสือ </a:t>
            </a: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3" name="ชื่อเรื่องรอง 2"/>
          <p:cNvSpPr txBox="1">
            <a:spLocks/>
          </p:cNvSpPr>
          <p:nvPr/>
        </p:nvSpPr>
        <p:spPr bwMode="auto">
          <a:xfrm>
            <a:off x="914401" y="1677988"/>
            <a:ext cx="7772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/>
          <a:lstStyle/>
          <a:p>
            <a:pPr marL="571500" indent="-571500" algn="l" defTabSz="957263" eaLnBrk="1" hangingPunct="1">
              <a:lnSpc>
                <a:spcPct val="150000"/>
              </a:lnSpc>
              <a:spcBef>
                <a:spcPts val="625"/>
              </a:spcBef>
              <a:buClr>
                <a:schemeClr val="accent2"/>
              </a:buClr>
              <a:buSzPct val="85000"/>
              <a:buBlip>
                <a:blip r:embed="rId3"/>
              </a:buBlip>
            </a:pPr>
            <a:r>
              <a:rPr lang="th-TH" sz="40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ลักษณะ</a:t>
            </a:r>
            <a:r>
              <a:rPr lang="th-TH" sz="40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ของหนังสือติดต่อราชการ</a:t>
            </a:r>
          </a:p>
          <a:p>
            <a:pPr marL="571500" indent="-571500" algn="l" defTabSz="957263" eaLnBrk="1" hangingPunct="1">
              <a:lnSpc>
                <a:spcPct val="150000"/>
              </a:lnSpc>
              <a:spcBef>
                <a:spcPts val="625"/>
              </a:spcBef>
              <a:buClr>
                <a:schemeClr val="accent2"/>
              </a:buClr>
              <a:buSzPct val="85000"/>
              <a:buBlip>
                <a:blip r:embed="rId3"/>
              </a:buBlip>
              <a:tabLst>
                <a:tab pos="571500" algn="l"/>
              </a:tabLst>
            </a:pPr>
            <a:r>
              <a:rPr lang="th-TH" sz="40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การ</a:t>
            </a:r>
            <a:r>
              <a:rPr lang="th-TH" sz="40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เขียนข้อความในหนังสือติดต่อราชการ</a:t>
            </a:r>
          </a:p>
          <a:p>
            <a:pPr marL="571500" indent="-571500" algn="l" defTabSz="957263" eaLnBrk="1" hangingPunct="1">
              <a:lnSpc>
                <a:spcPct val="150000"/>
              </a:lnSpc>
              <a:spcBef>
                <a:spcPts val="625"/>
              </a:spcBef>
              <a:buClr>
                <a:schemeClr val="accent2"/>
              </a:buClr>
              <a:buSzPct val="85000"/>
              <a:buBlip>
                <a:blip r:embed="rId3"/>
              </a:buBlip>
            </a:pPr>
            <a:r>
              <a:rPr lang="th-TH" sz="40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การ</a:t>
            </a:r>
            <a:r>
              <a:rPr lang="th-TH" sz="40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  <a:sym typeface="Wingdings 2" pitchFamily="18" charset="2"/>
              </a:rPr>
              <a:t>เขียนหนังสือติดต่อราชการให้ดี </a:t>
            </a:r>
            <a:endParaRPr lang="th-TH" sz="4000" dirty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</p:txBody>
      </p:sp>
      <p:sp>
        <p:nvSpPr>
          <p:cNvPr id="5" name="Title 12"/>
          <p:cNvSpPr txBox="1">
            <a:spLocks/>
          </p:cNvSpPr>
          <p:nvPr/>
        </p:nvSpPr>
        <p:spPr>
          <a:xfrm>
            <a:off x="762000" y="427038"/>
            <a:ext cx="7485512" cy="10969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FreesiaUPC" pitchFamily="34" charset="-34"/>
                <a:ea typeface="Gulim" pitchFamily="34" charset="-127"/>
                <a:cs typeface="FreesiaUPC" pitchFamily="34" charset="-34"/>
              </a:rPr>
              <a:t>ประเด็นสำคัญ</a:t>
            </a: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Gulim" pitchFamily="34" charset="-127"/>
              <a:cs typeface="FreesiaUPC" pitchFamily="34" charset="-34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7467600" y="61737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7" name="TextBox 3"/>
          <p:cNvSpPr txBox="1">
            <a:spLocks noChangeArrowheads="1"/>
          </p:cNvSpPr>
          <p:nvPr/>
        </p:nvSpPr>
        <p:spPr bwMode="auto">
          <a:xfrm>
            <a:off x="238125" y="36513"/>
            <a:ext cx="9439275" cy="6821487"/>
          </a:xfrm>
          <a:prstGeom prst="rect">
            <a:avLst/>
          </a:prstGeom>
          <a:noFill/>
          <a:ln w="9525">
            <a:solidFill>
              <a:srgbClr val="F2F2F2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thaiDist" defTabSz="957263" eaLnBrk="1" hangingPunct="1"/>
            <a:r>
              <a:rPr lang="th-TH" sz="1900" b="0" dirty="0">
                <a:solidFill>
                  <a:srgbClr val="0000FF"/>
                </a:solidFill>
                <a:cs typeface="FreesiaUPC" pitchFamily="34" charset="-34"/>
              </a:rPr>
              <a:t>			            ตัวอย่างหนังสือภายนอก</a:t>
            </a:r>
          </a:p>
          <a:p>
            <a:pPr algn="thaiDist" defTabSz="957263" eaLnBrk="1" hangingPunct="1"/>
            <a:r>
              <a:rPr lang="th-TH" sz="1900" b="0" dirty="0">
                <a:solidFill>
                  <a:srgbClr val="0000FF"/>
                </a:solidFill>
                <a:cs typeface="FreesiaUPC" pitchFamily="34" charset="-34"/>
              </a:rPr>
              <a:t/>
            </a:r>
            <a:br>
              <a:rPr lang="th-TH" sz="1900" b="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1900" b="0" dirty="0">
                <a:solidFill>
                  <a:srgbClr val="0000FF"/>
                </a:solidFill>
                <a:cs typeface="FreesiaUPC" pitchFamily="34" charset="-34"/>
              </a:rPr>
              <a:t/>
            </a:r>
            <a:br>
              <a:rPr lang="th-TH" sz="1900" b="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ที่ </a:t>
            </a:r>
            <a:r>
              <a:rPr lang="th-TH" sz="1900" b="0" dirty="0" err="1">
                <a:solidFill>
                  <a:schemeClr val="tx2"/>
                </a:solidFill>
                <a:cs typeface="FreesiaUPC" pitchFamily="34" charset="-34"/>
              </a:rPr>
              <a:t>นร</a:t>
            </a: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 ๐๗๑๐</a:t>
            </a:r>
            <a:r>
              <a:rPr lang="en-US" sz="1900" b="0" dirty="0">
                <a:solidFill>
                  <a:schemeClr val="tx2"/>
                </a:solidFill>
                <a:cs typeface="FreesiaUPC" pitchFamily="34" charset="-34"/>
              </a:rPr>
              <a:t>/</a:t>
            </a: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๖๑					         	      สำนักงาน ก.พ.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				         	      ถนนพิษณุโลก </a:t>
            </a:r>
            <a:r>
              <a:rPr lang="th-TH" sz="1900" b="0" dirty="0" err="1">
                <a:solidFill>
                  <a:schemeClr val="tx2"/>
                </a:solidFill>
                <a:cs typeface="FreesiaUPC" pitchFamily="34" charset="-34"/>
              </a:rPr>
              <a:t>กท</a:t>
            </a: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 ๑๐๓๐๐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          				           ๒๑  กุมภาพันธ์  ๒๕๓๔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เรื่อง   โครงการค่ายกลางวันภาคฤดูร้อนสำหรับบุตรข้าราชการ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เรียน   ปลัดสำนักนายกรัฐมนตรี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สิ่งที่ส่งมาด้วย   รายละเอียดโครงการ ๑ ชุด</a:t>
            </a: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ด้วยศูนย์ประสานการจัดสวัสดิการข้าราชการ สำนักงาน ก.พ. ได้ร่วมกับกองนันทนาการ สำนักสวัสดิการสังคม กรุงเทพมหานคร จัดโครงการค่ายกลางวันภาคฤดูร้อนสำหรับบุตรข้าราชการขึ้นเพื่อเป็นสวัสดิการและแบ่งเบาภาระการดูแลบุตรข้าราชการ และลูกจ้างของส่วนราชการในช่วงปิดภาคเรียน ระหว่างวันที่ ๑๖ มีนาคม </a:t>
            </a:r>
            <a:r>
              <a:rPr lang="en-US" sz="1900" b="0" dirty="0">
                <a:solidFill>
                  <a:schemeClr val="tx2"/>
                </a:solidFill>
                <a:cs typeface="FreesiaUPC" pitchFamily="34" charset="-34"/>
              </a:rPr>
              <a:t>–</a:t>
            </a: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 ๓๐ เมษายน ๒๕๓๔ ตามรายละเอียดโครงการที่ส่งมาพร้อมนี้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จึงเรียนมาเพื่อโปรดทราบ และขอความอนุเคราะห์ได้โปรดเผยแพร่โครงการดังกล่าวให้ข้าราชการและลูกจ้างในส่วนราชการนี้ทราบโดยทั่วกันด้วย จะขอบคุณมาก</a:t>
            </a: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			ขอแสดงความนับถือ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				</a:t>
            </a:r>
            <a:b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		            ( นายสำราญ   </a:t>
            </a:r>
            <a:r>
              <a:rPr lang="th-TH" sz="1900" b="0" dirty="0" err="1">
                <a:solidFill>
                  <a:schemeClr val="tx2"/>
                </a:solidFill>
                <a:cs typeface="FreesiaUPC" pitchFamily="34" charset="-34"/>
              </a:rPr>
              <a:t>ถาวรายุศม์</a:t>
            </a:r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 )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					   เลขาธิการ ก.พ. </a:t>
            </a: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ศูนย์ประสานการจัดสวัสดิการข้าราชการ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cs typeface="FreesiaUPC" pitchFamily="34" charset="-34"/>
              </a:rPr>
              <a:t>โทร. ๒๘๒๖๖๗๖		</a:t>
            </a:r>
          </a:p>
        </p:txBody>
      </p:sp>
      <p:pic>
        <p:nvPicPr>
          <p:cNvPr id="5539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8163" y="369888"/>
            <a:ext cx="9144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1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914400" y="1600200"/>
            <a:ext cx="8229600" cy="4572000"/>
          </a:xfrm>
        </p:spPr>
        <p:txBody>
          <a:bodyPr/>
          <a:lstStyle/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๒.๑	ความหมาย และกรณีที่ใช้</a:t>
            </a:r>
          </a:p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หนังสือภายใน  คือหนังสือติดต่อราชการที่เป็นแบบพิธี</a:t>
            </a:r>
            <a:b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น้อยกว่าหนังสือภายนอก เป็นหนังสือติดต่อภายในกระทรวง ทบวง กรม หรือจังหวัดเดียวกัน  </a:t>
            </a:r>
          </a:p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๒.๒	รูปแบบ</a:t>
            </a:r>
          </a:p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		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หนังสือภายใน ใช้เขียนในกระดาษบันทึกข้อความ </a:t>
            </a:r>
            <a:b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มีรูปแบบ  ดังนี้ </a:t>
            </a:r>
          </a:p>
        </p:txBody>
      </p:sp>
      <p:sp>
        <p:nvSpPr>
          <p:cNvPr id="555012" name="Text Box 4"/>
          <p:cNvSpPr txBox="1">
            <a:spLocks noChangeArrowheads="1"/>
          </p:cNvSpPr>
          <p:nvPr/>
        </p:nvSpPr>
        <p:spPr bwMode="auto">
          <a:xfrm>
            <a:off x="820738" y="609600"/>
            <a:ext cx="8399462" cy="70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algn="l" defTabSz="942975">
              <a:lnSpc>
                <a:spcPct val="90000"/>
              </a:lnSpc>
            </a:pPr>
            <a:r>
              <a:rPr lang="th-TH" sz="4400" i="1" dirty="0">
                <a:solidFill>
                  <a:srgbClr val="800000"/>
                </a:solidFill>
                <a:ea typeface="Gulim" pitchFamily="34" charset="-127"/>
                <a:cs typeface="FreesiaUPC" pitchFamily="34" charset="-34"/>
              </a:rPr>
              <a:t>๒. ลักษณะของหนังสือภายใน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5" name="TextBox 3"/>
          <p:cNvSpPr txBox="1">
            <a:spLocks noChangeArrowheads="1"/>
          </p:cNvSpPr>
          <p:nvPr/>
        </p:nvSpPr>
        <p:spPr bwMode="auto">
          <a:xfrm>
            <a:off x="390524" y="233159"/>
            <a:ext cx="9439275" cy="62992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</a:t>
            </a:r>
            <a:r>
              <a:rPr lang="th-TH" sz="1900" dirty="0">
                <a:solidFill>
                  <a:srgbClr val="C00000"/>
                </a:solidFill>
                <a:latin typeface="JasmineUPC" pitchFamily="18" charset="-34"/>
                <a:cs typeface="FreesiaUPC" pitchFamily="34" charset="-34"/>
              </a:rPr>
              <a:t>                  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</a:t>
            </a:r>
            <a:r>
              <a:rPr lang="th-TH" sz="1900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algn="l" defTabSz="957263" eaLnBrk="1" hangingPunct="1"/>
            <a:endParaRPr lang="th-TH" sz="1900" dirty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  <a:p>
            <a:pPr algn="l" defTabSz="957263" eaLnBrk="1" hangingPunct="1"/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     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ชั้นความเร็ว (ถ้ามี</a:t>
            </a:r>
            <a:r>
              <a:rPr lang="th-TH" sz="1900" i="1" dirty="0">
                <a:solidFill>
                  <a:srgbClr val="C00000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</a:t>
            </a:r>
            <a:r>
              <a:rPr lang="th-TH" sz="46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บันทึกข้อความ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ส่วนราชการ </a:t>
            </a: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 .......................................................  วันที่ </a:t>
            </a: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</a:t>
            </a: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(คำขึ้นต้น)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900" i="1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l" defTabSz="957263" eaLnBrk="1" hangingPunct="1"/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         (ข้อความ) </a:t>
            </a: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               (ลงชื่อ)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(พิมพ์ชื่อเต็ม)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   (ตำแหน่ง)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44512" y="857250"/>
            <a:ext cx="2101850" cy="896938"/>
            <a:chOff x="387350" y="857250"/>
            <a:chExt cx="2101850" cy="896938"/>
          </a:xfrm>
        </p:grpSpPr>
        <p:pic>
          <p:nvPicPr>
            <p:cNvPr id="55603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7350" y="857250"/>
              <a:ext cx="914400" cy="896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1447800" y="1128713"/>
              <a:ext cx="1041400" cy="357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80028" tIns="40014" rIns="80028" bIns="40014">
              <a:spAutoFit/>
            </a:bodyPr>
            <a:lstStyle/>
            <a:p>
              <a:pPr defTabSz="942975">
                <a:spcBef>
                  <a:spcPct val="50000"/>
                </a:spcBef>
                <a:defRPr/>
              </a:pPr>
              <a:r>
                <a:rPr lang="th-TH" sz="1800" dirty="0">
                  <a:solidFill>
                    <a:srgbClr val="CC00CC"/>
                  </a:solidFill>
                  <a:cs typeface="FreesiaUPC" pitchFamily="34" charset="-34"/>
                </a:rPr>
                <a:t>1.5 ซม.</a:t>
              </a:r>
            </a:p>
          </p:txBody>
        </p:sp>
        <p:sp>
          <p:nvSpPr>
            <p:cNvPr id="556040" name="Line 8"/>
            <p:cNvSpPr>
              <a:spLocks noChangeShapeType="1"/>
            </p:cNvSpPr>
            <p:nvPr/>
          </p:nvSpPr>
          <p:spPr bwMode="auto">
            <a:xfrm>
              <a:off x="838200" y="990600"/>
              <a:ext cx="1133203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</a:endParaRPr>
            </a:p>
          </p:txBody>
        </p:sp>
        <p:sp>
          <p:nvSpPr>
            <p:cNvPr id="556041" name="Line 8"/>
            <p:cNvSpPr>
              <a:spLocks noChangeShapeType="1"/>
            </p:cNvSpPr>
            <p:nvPr/>
          </p:nvSpPr>
          <p:spPr bwMode="auto">
            <a:xfrm>
              <a:off x="838200" y="1585913"/>
              <a:ext cx="1133203" cy="0"/>
            </a:xfrm>
            <a:prstGeom prst="line">
              <a:avLst/>
            </a:prstGeom>
            <a:noFill/>
            <a:ln w="6350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</a:endParaRPr>
            </a:p>
          </p:txBody>
        </p:sp>
        <p:cxnSp>
          <p:nvCxnSpPr>
            <p:cNvPr id="556038" name="Straight Arrow Connector 10"/>
            <p:cNvCxnSpPr>
              <a:cxnSpLocks noChangeShapeType="1"/>
              <a:stCxn id="556040" idx="1"/>
              <a:endCxn id="556041" idx="1"/>
            </p:cNvCxnSpPr>
            <p:nvPr/>
          </p:nvCxnSpPr>
          <p:spPr bwMode="auto">
            <a:xfrm>
              <a:off x="1971675" y="990600"/>
              <a:ext cx="0" cy="595313"/>
            </a:xfrm>
            <a:prstGeom prst="straightConnector1">
              <a:avLst/>
            </a:prstGeom>
            <a:noFill/>
            <a:ln w="9525">
              <a:solidFill>
                <a:srgbClr val="008000"/>
              </a:solidFill>
              <a:round/>
              <a:headEnd type="triangle" w="med" len="med"/>
              <a:tailEnd type="triangle" w="med" len="med"/>
            </a:ln>
            <a:effectLst>
              <a:prstShdw prst="shdw17" dist="17961" dir="2700000">
                <a:srgbClr val="999900"/>
              </a:prstShdw>
            </a:effectLst>
          </p:spPr>
        </p:cxnSp>
      </p:grpSp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cs typeface="FreesiaUPC" pitchFamily="34" charset="-34"/>
            </a:endParaRPr>
          </a:p>
        </p:txBody>
      </p:sp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1676797" y="1"/>
          <a:ext cx="935567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797" y="1"/>
                        <a:ext cx="935567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094825" y="183406"/>
            <a:ext cx="24180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ส่วนราชการ......................................................................................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676798" y="1196976"/>
            <a:ext cx="75670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ที่..........................................วันที่.......................................................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676797" y="1700213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เรื่อง...................................................................................................</a:t>
            </a: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754187" y="2349500"/>
            <a:ext cx="694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3522571" name="Text Box 11"/>
          <p:cNvSpPr txBox="1">
            <a:spLocks noChangeArrowheads="1"/>
          </p:cNvSpPr>
          <p:nvPr/>
        </p:nvSpPr>
        <p:spPr bwMode="auto">
          <a:xfrm>
            <a:off x="3159258" y="1557338"/>
            <a:ext cx="546894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>
              <a:cs typeface="FreesiaUPC" pitchFamily="34" charset="-34"/>
            </a:endParaRPr>
          </a:p>
        </p:txBody>
      </p:sp>
      <p:sp>
        <p:nvSpPr>
          <p:cNvPr id="3522572" name="Text Box 12"/>
          <p:cNvSpPr txBox="1">
            <a:spLocks noChangeArrowheads="1"/>
          </p:cNvSpPr>
          <p:nvPr/>
        </p:nvSpPr>
        <p:spPr bwMode="auto">
          <a:xfrm>
            <a:off x="4715669" y="1551782"/>
            <a:ext cx="546894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>
              <a:cs typeface="FreesiaUPC" pitchFamily="34" charset="-34"/>
            </a:endParaRPr>
          </a:p>
        </p:txBody>
      </p:sp>
      <p:sp>
        <p:nvSpPr>
          <p:cNvPr id="3522573" name="Text Box 13"/>
          <p:cNvSpPr txBox="1">
            <a:spLocks noChangeArrowheads="1"/>
          </p:cNvSpPr>
          <p:nvPr/>
        </p:nvSpPr>
        <p:spPr bwMode="auto">
          <a:xfrm>
            <a:off x="6356350" y="1557338"/>
            <a:ext cx="546894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  <a:cs typeface="FreesiaUPC" pitchFamily="34" charset="-34"/>
              </a:rPr>
              <a:t>×</a:t>
            </a:r>
            <a:endParaRPr lang="en-US" sz="9600" b="0">
              <a:cs typeface="FreesiaUPC" pitchFamily="34" charset="-34"/>
            </a:endParaRPr>
          </a:p>
        </p:txBody>
      </p:sp>
      <p:sp>
        <p:nvSpPr>
          <p:cNvPr id="25614" name="Up Arrow Callout 13"/>
          <p:cNvSpPr>
            <a:spLocks noChangeArrowheads="1"/>
          </p:cNvSpPr>
          <p:nvPr/>
        </p:nvSpPr>
        <p:spPr bwMode="auto">
          <a:xfrm>
            <a:off x="928688" y="2500313"/>
            <a:ext cx="8667750" cy="3714750"/>
          </a:xfrm>
          <a:prstGeom prst="upArrowCallout">
            <a:avLst>
              <a:gd name="adj1" fmla="val 14778"/>
              <a:gd name="adj2" fmla="val 24999"/>
              <a:gd name="adj3" fmla="val 25000"/>
              <a:gd name="adj4" fmla="val 64977"/>
            </a:avLst>
          </a:prstGeom>
          <a:solidFill>
            <a:srgbClr val="E5F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sz="3200" dirty="0">
                <a:cs typeface="FreesiaUPC" pitchFamily="34" charset="-34"/>
              </a:rPr>
              <a:t>ให้จัดทำให้ถูกต้องตามแบบของกระดาษบันทึกข้อความ (แบบที่ ๒๙) โดยเฉพาะส่วนหัวของแบบกระดาษบันทึกข้อความจะต้องใช้จุดไข่ปลาแสดงเส้นบรรทัดที่เป็นช่องว่างหลังคำ ดังต่อไปนี้ ส่วนราชการ ที่ วันที่ เรื่อง และไม่ต้องมีเส้นขีดทึบแบ่งระหว่างหัวกระดาษบันทึกข้อความกับส่วนที่ใช้สำหรับการจัดทำข้อความ</a:t>
            </a:r>
          </a:p>
        </p:txBody>
      </p:sp>
      <p:sp>
        <p:nvSpPr>
          <p:cNvPr id="25615" name="Rectangular Callout 14"/>
          <p:cNvSpPr>
            <a:spLocks noChangeArrowheads="1"/>
          </p:cNvSpPr>
          <p:nvPr/>
        </p:nvSpPr>
        <p:spPr bwMode="auto">
          <a:xfrm>
            <a:off x="309562" y="857250"/>
            <a:ext cx="1006079" cy="1785938"/>
          </a:xfrm>
          <a:prstGeom prst="wedgeRectCallout">
            <a:avLst>
              <a:gd name="adj1" fmla="val 97898"/>
              <a:gd name="adj2" fmla="val -34162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  <a:cs typeface="FreesiaUPC" pitchFamily="34" charset="-34"/>
              </a:rPr>
              <a:t>ตัว</a:t>
            </a:r>
          </a:p>
          <a:p>
            <a:r>
              <a:rPr lang="th-TH" sz="3600">
                <a:solidFill>
                  <a:srgbClr val="FF0000"/>
                </a:solidFill>
                <a:cs typeface="FreesiaUPC" pitchFamily="34" charset="-34"/>
              </a:rPr>
              <a:t>หนา </a:t>
            </a:r>
            <a:r>
              <a:rPr lang="en-US" sz="3600">
                <a:solidFill>
                  <a:srgbClr val="FF0000"/>
                </a:solidFill>
                <a:cs typeface="FreesiaUPC" pitchFamily="34" charset="-34"/>
              </a:rPr>
              <a:t>20 pt</a:t>
            </a:r>
            <a:endParaRPr lang="th-TH" sz="3600">
              <a:solidFill>
                <a:srgbClr val="FF0000"/>
              </a:solidFill>
              <a:cs typeface="FreesiaUPC" pitchFamily="34" charset="-34"/>
            </a:endParaRPr>
          </a:p>
        </p:txBody>
      </p:sp>
      <p:sp>
        <p:nvSpPr>
          <p:cNvPr id="25616" name="Rectangular Callout 15"/>
          <p:cNvSpPr>
            <a:spLocks noChangeArrowheads="1"/>
          </p:cNvSpPr>
          <p:nvPr/>
        </p:nvSpPr>
        <p:spPr bwMode="auto">
          <a:xfrm>
            <a:off x="309562" y="2786064"/>
            <a:ext cx="2166938" cy="642937"/>
          </a:xfrm>
          <a:prstGeom prst="wedgeRectCallout">
            <a:avLst>
              <a:gd name="adj1" fmla="val 127671"/>
              <a:gd name="adj2" fmla="val -375898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  <a:cs typeface="FreesiaUPC" pitchFamily="34" charset="-34"/>
              </a:rPr>
              <a:t>ตัวหนา </a:t>
            </a:r>
            <a:r>
              <a:rPr lang="en-US" sz="3600">
                <a:solidFill>
                  <a:srgbClr val="FF0000"/>
                </a:solidFill>
                <a:cs typeface="FreesiaUPC" pitchFamily="34" charset="-34"/>
              </a:rPr>
              <a:t>29 pt</a:t>
            </a:r>
            <a:endParaRPr lang="th-TH" sz="3600">
              <a:solidFill>
                <a:srgbClr val="FF0000"/>
              </a:solidFill>
              <a:cs typeface="FreesiaUPC" pitchFamily="34" charset="-34"/>
            </a:endParaRP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74580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2862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71" grpId="0"/>
      <p:bldP spid="3522572" grpId="0"/>
      <p:bldP spid="3522573" grpId="0"/>
      <p:bldP spid="256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5367973" y="3152001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cs typeface="FreesiaUPC" pitchFamily="34" charset="-34"/>
            </a:endParaRP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173935" y="92076"/>
            <a:ext cx="1559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 b="0">
              <a:cs typeface="FreesiaUPC" pitchFamily="34" charset="-34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21971" y="404813"/>
            <a:ext cx="171635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chemeClr val="tx2"/>
                </a:solidFill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676798" y="1125538"/>
            <a:ext cx="70201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676797" y="1484313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676798" y="2016125"/>
            <a:ext cx="358748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คำขึ้นต้น </a:t>
            </a:r>
            <a:endParaRPr lang="th-TH" sz="2800" b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4485217" y="6338888"/>
            <a:ext cx="155985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009754" y="777875"/>
            <a:ext cx="236127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>
              <a:cs typeface="FreesiaUPC" pitchFamily="34" charset="-34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2612364" y="3284538"/>
            <a:ext cx="6519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ข้อความ ...............................................................................</a:t>
            </a:r>
            <a:endParaRPr lang="th-TH" sz="3600">
              <a:cs typeface="FreesiaUPC" pitchFamily="34" charset="-34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442906" y="2420938"/>
            <a:ext cx="195024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อ้างถึง (ไม่มี)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1520296" y="2852738"/>
            <a:ext cx="265191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สิ่งที่ส่งมาด้วย (ไม่มี)</a:t>
            </a:r>
          </a:p>
        </p:txBody>
      </p:sp>
      <p:sp>
        <p:nvSpPr>
          <p:cNvPr id="3523602" name="Text Box 18"/>
          <p:cNvSpPr txBox="1">
            <a:spLocks noChangeArrowheads="1"/>
          </p:cNvSpPr>
          <p:nvPr/>
        </p:nvSpPr>
        <p:spPr bwMode="auto">
          <a:xfrm>
            <a:off x="0" y="2565400"/>
            <a:ext cx="1520296" cy="528638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ข้อควรระวัง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4566045" y="4857760"/>
            <a:ext cx="10490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>
                <a:cs typeface="FreesiaUPC" pitchFamily="34" charset="-34"/>
              </a:rPr>
              <a:t>(ลงชื่อ)</a:t>
            </a:r>
            <a:endParaRPr lang="en-US" sz="3200" dirty="0">
              <a:cs typeface="FreesiaUPC" pitchFamily="34" charset="-34"/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5030392" y="5286389"/>
            <a:ext cx="3064669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>
                <a:cs typeface="FreesiaUPC" pitchFamily="34" charset="-34"/>
              </a:rPr>
              <a:t>    </a:t>
            </a:r>
            <a:r>
              <a:rPr lang="th-TH" sz="2800" dirty="0">
                <a:cs typeface="FreesiaUPC" pitchFamily="34" charset="-34"/>
              </a:rPr>
              <a:t>(พิมพ์ชื่อเต็ม)</a:t>
            </a:r>
          </a:p>
          <a:p>
            <a:r>
              <a:rPr lang="th-TH" sz="2800" dirty="0">
                <a:cs typeface="FreesiaUPC" pitchFamily="34" charset="-34"/>
              </a:rPr>
              <a:t>       ตำแหน่ง</a:t>
            </a:r>
            <a:endParaRPr lang="en-US" sz="2800" dirty="0">
              <a:cs typeface="FreesiaUPC" pitchFamily="34" charset="-34"/>
            </a:endParaRP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562608" y="4221164"/>
            <a:ext cx="468815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FF3300"/>
                </a:solidFill>
                <a:cs typeface="FreesiaUPC" pitchFamily="34" charset="-34"/>
              </a:rPr>
              <a:t>ขอแสดงความนับถือ (ไม่มี)</a:t>
            </a:r>
            <a:endParaRPr lang="en-US" sz="3200">
              <a:solidFill>
                <a:srgbClr val="FF3300"/>
              </a:solidFill>
              <a:cs typeface="FreesiaUPC" pitchFamily="34" charset="-34"/>
            </a:endParaRPr>
          </a:p>
        </p:txBody>
      </p:sp>
      <p:sp>
        <p:nvSpPr>
          <p:cNvPr id="3523606" name="Text Box 22"/>
          <p:cNvSpPr txBox="1">
            <a:spLocks noChangeArrowheads="1"/>
          </p:cNvSpPr>
          <p:nvPr/>
        </p:nvSpPr>
        <p:spPr bwMode="auto">
          <a:xfrm>
            <a:off x="2612364" y="4221164"/>
            <a:ext cx="1778265" cy="528637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ข้อควรระวัง</a:t>
            </a:r>
          </a:p>
        </p:txBody>
      </p:sp>
      <p:sp>
        <p:nvSpPr>
          <p:cNvPr id="23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6504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3602" grpId="0" animBg="1"/>
      <p:bldP spid="35236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graphicFrame>
        <p:nvGraphicFramePr>
          <p:cNvPr id="26626" name="Object 5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Text Box 10"/>
          <p:cNvSpPr txBox="1">
            <a:spLocks noChangeArrowheads="1"/>
          </p:cNvSpPr>
          <p:nvPr/>
        </p:nvSpPr>
        <p:spPr bwMode="auto">
          <a:xfrm>
            <a:off x="4173935" y="92076"/>
            <a:ext cx="1559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 b="0">
              <a:cs typeface="FreesiaUPC" pitchFamily="34" charset="-34"/>
            </a:endParaRPr>
          </a:p>
        </p:txBody>
      </p:sp>
      <p:sp>
        <p:nvSpPr>
          <p:cNvPr id="26629" name="Text Box 11"/>
          <p:cNvSpPr txBox="1">
            <a:spLocks noChangeArrowheads="1"/>
          </p:cNvSpPr>
          <p:nvPr/>
        </p:nvSpPr>
        <p:spPr bwMode="auto">
          <a:xfrm>
            <a:off x="2221971" y="404813"/>
            <a:ext cx="1795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26630" name="Text Box 12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26631" name="Text Box 13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26632" name="Text Box 14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26633" name="Text Box 15"/>
          <p:cNvSpPr txBox="1">
            <a:spLocks noChangeArrowheads="1"/>
          </p:cNvSpPr>
          <p:nvPr/>
        </p:nvSpPr>
        <p:spPr bwMode="auto">
          <a:xfrm>
            <a:off x="1676798" y="1125538"/>
            <a:ext cx="70201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ที่.. ...................................วันที่.......................................................</a:t>
            </a:r>
          </a:p>
        </p:txBody>
      </p:sp>
      <p:sp>
        <p:nvSpPr>
          <p:cNvPr id="26634" name="Text Box 16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26635" name="Text Box 17"/>
          <p:cNvSpPr txBox="1">
            <a:spLocks noChangeArrowheads="1"/>
          </p:cNvSpPr>
          <p:nvPr/>
        </p:nvSpPr>
        <p:spPr bwMode="auto">
          <a:xfrm>
            <a:off x="1676797" y="1557338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26636" name="Text Box 18"/>
          <p:cNvSpPr txBox="1">
            <a:spLocks noChangeArrowheads="1"/>
          </p:cNvSpPr>
          <p:nvPr/>
        </p:nvSpPr>
        <p:spPr bwMode="auto">
          <a:xfrm>
            <a:off x="1676798" y="2016125"/>
            <a:ext cx="116945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คำขึ้นต้น</a:t>
            </a:r>
            <a:endParaRPr lang="th-TH" sz="2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6637" name="Rectangle 21"/>
          <p:cNvSpPr>
            <a:spLocks noGrp="1" noChangeArrowheads="1"/>
          </p:cNvSpPr>
          <p:nvPr>
            <p:ph type="subTitle" idx="4294967295"/>
          </p:nvPr>
        </p:nvSpPr>
        <p:spPr>
          <a:xfrm>
            <a:off x="3792141" y="4214813"/>
            <a:ext cx="5694230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  (</a:t>
            </a: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            (พิมพ์ชื่อเต็ม)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</a:t>
            </a:r>
          </a:p>
          <a:p>
            <a:pPr marL="0" indent="0" algn="ctr" eaLnBrk="1" hangingPunct="1">
              <a:buFontTx/>
              <a:buNone/>
            </a:pPr>
            <a:endParaRPr lang="th-TH" sz="2800" b="1" smtClean="0">
              <a:solidFill>
                <a:srgbClr val="000099"/>
              </a:solidFill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6638" name="Text Box 23"/>
          <p:cNvSpPr txBox="1">
            <a:spLocks noChangeArrowheads="1"/>
          </p:cNvSpPr>
          <p:nvPr/>
        </p:nvSpPr>
        <p:spPr bwMode="auto">
          <a:xfrm>
            <a:off x="4172215" y="6092826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26639" name="Text Box 26"/>
          <p:cNvSpPr txBox="1">
            <a:spLocks noChangeArrowheads="1"/>
          </p:cNvSpPr>
          <p:nvPr/>
        </p:nvSpPr>
        <p:spPr bwMode="auto">
          <a:xfrm>
            <a:off x="3080148" y="692150"/>
            <a:ext cx="1638961" cy="52322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กระทรวง......</a:t>
            </a:r>
            <a:r>
              <a:rPr lang="th-TH" sz="2800">
                <a:solidFill>
                  <a:srgbClr val="006600"/>
                </a:solidFill>
                <a:cs typeface="FreesiaUPC" pitchFamily="34" charset="-34"/>
              </a:rPr>
              <a:t> </a:t>
            </a:r>
          </a:p>
        </p:txBody>
      </p:sp>
      <p:sp>
        <p:nvSpPr>
          <p:cNvPr id="26640" name="Text Box 27"/>
          <p:cNvSpPr txBox="1">
            <a:spLocks noChangeArrowheads="1"/>
          </p:cNvSpPr>
          <p:nvPr/>
        </p:nvSpPr>
        <p:spPr bwMode="auto">
          <a:xfrm>
            <a:off x="5572125" y="5286375"/>
            <a:ext cx="2574529" cy="52322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ปลัดกระทรวง............</a:t>
            </a:r>
          </a:p>
        </p:txBody>
      </p:sp>
      <p:sp>
        <p:nvSpPr>
          <p:cNvPr id="26641" name="Text Box 28"/>
          <p:cNvSpPr txBox="1">
            <a:spLocks noChangeArrowheads="1"/>
          </p:cNvSpPr>
          <p:nvPr/>
        </p:nvSpPr>
        <p:spPr bwMode="auto">
          <a:xfrm>
            <a:off x="1755908" y="1052513"/>
            <a:ext cx="163724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มท ๐๒๐๑/</a:t>
            </a:r>
          </a:p>
        </p:txBody>
      </p:sp>
      <p:sp>
        <p:nvSpPr>
          <p:cNvPr id="26642" name="Text Box 35"/>
          <p:cNvSpPr txBox="1">
            <a:spLocks noChangeArrowheads="1"/>
          </p:cNvSpPr>
          <p:nvPr/>
        </p:nvSpPr>
        <p:spPr bwMode="auto">
          <a:xfrm>
            <a:off x="4719109" y="692150"/>
            <a:ext cx="3823097" cy="52322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กรม......................... โทร ........</a:t>
            </a:r>
            <a:endParaRPr lang="th-TH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6643" name="Text Box 37"/>
          <p:cNvSpPr txBox="1">
            <a:spLocks noChangeArrowheads="1"/>
          </p:cNvSpPr>
          <p:nvPr/>
        </p:nvSpPr>
        <p:spPr bwMode="auto">
          <a:xfrm>
            <a:off x="3080147" y="1052513"/>
            <a:ext cx="62428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๔๗</a:t>
            </a:r>
          </a:p>
        </p:txBody>
      </p:sp>
      <p:sp>
        <p:nvSpPr>
          <p:cNvPr id="26644" name="Line 23"/>
          <p:cNvSpPr>
            <a:spLocks noChangeShapeType="1"/>
          </p:cNvSpPr>
          <p:nvPr/>
        </p:nvSpPr>
        <p:spPr bwMode="auto">
          <a:xfrm>
            <a:off x="3869531" y="1214439"/>
            <a:ext cx="1941645" cy="41751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6645" name="Left Arrow Callout 13"/>
          <p:cNvSpPr>
            <a:spLocks noChangeArrowheads="1"/>
          </p:cNvSpPr>
          <p:nvPr/>
        </p:nvSpPr>
        <p:spPr bwMode="auto">
          <a:xfrm>
            <a:off x="4875610" y="3000376"/>
            <a:ext cx="2863453" cy="785813"/>
          </a:xfrm>
          <a:prstGeom prst="leftArrowCallout">
            <a:avLst>
              <a:gd name="adj1" fmla="val 25000"/>
              <a:gd name="adj2" fmla="val 25000"/>
              <a:gd name="adj3" fmla="val 24994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  <a:cs typeface="FreesiaUPC" pitchFamily="34" charset="-34"/>
              </a:rPr>
              <a:t>ระดับกระทรวง</a:t>
            </a:r>
          </a:p>
          <a:p>
            <a:endParaRPr lang="th-TH" dirty="0">
              <a:cs typeface="FreesiaUPC" pitchFamily="34" charset="-34"/>
            </a:endParaRPr>
          </a:p>
        </p:txBody>
      </p:sp>
      <p:sp>
        <p:nvSpPr>
          <p:cNvPr id="22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2599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graphicFrame>
        <p:nvGraphicFramePr>
          <p:cNvPr id="27650" name="Object 3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173935" y="92076"/>
            <a:ext cx="1559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>
              <a:cs typeface="FreesiaUPC" pitchFamily="34" charset="-34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221971" y="404813"/>
            <a:ext cx="1638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676798" y="1125538"/>
            <a:ext cx="70201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676797" y="1557338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เรื่อง................................................................................................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676798" y="2016125"/>
            <a:ext cx="358748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คำขึ้นต้น</a:t>
            </a:r>
            <a:endParaRPr lang="th-TH" sz="2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869532" y="4071938"/>
            <a:ext cx="5694231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</a:t>
            </a:r>
            <a:r>
              <a:rPr lang="th-TH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            </a:t>
            </a:r>
            <a:r>
              <a:rPr lang="th-TH" sz="2800" b="1" smtClean="0">
                <a:latin typeface="FreesiaUPC" pitchFamily="34" charset="-34"/>
                <a:cs typeface="FreesiaUPC" pitchFamily="34" charset="-34"/>
              </a:rPr>
              <a:t>(พิมพ์ชื่อเต็ม)</a:t>
            </a: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</a:t>
            </a:r>
            <a:endParaRPr lang="th-TH" sz="2800" b="1" smtClean="0"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z="2800" b="1" smtClean="0"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4017434" y="6165851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27663" name="Text Box 17"/>
          <p:cNvSpPr txBox="1">
            <a:spLocks noChangeArrowheads="1"/>
          </p:cNvSpPr>
          <p:nvPr/>
        </p:nvSpPr>
        <p:spPr bwMode="auto">
          <a:xfrm>
            <a:off x="3080148" y="692150"/>
            <a:ext cx="1248569" cy="52322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กรม........</a:t>
            </a:r>
          </a:p>
        </p:txBody>
      </p:sp>
      <p:sp>
        <p:nvSpPr>
          <p:cNvPr id="27664" name="Text Box 18"/>
          <p:cNvSpPr txBox="1">
            <a:spLocks noChangeArrowheads="1"/>
          </p:cNvSpPr>
          <p:nvPr/>
        </p:nvSpPr>
        <p:spPr bwMode="auto">
          <a:xfrm>
            <a:off x="5726907" y="5143500"/>
            <a:ext cx="2495418" cy="52322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อธิบดีกรม.................</a:t>
            </a:r>
          </a:p>
        </p:txBody>
      </p:sp>
      <p:sp>
        <p:nvSpPr>
          <p:cNvPr id="27665" name="Text Box 19"/>
          <p:cNvSpPr txBox="1">
            <a:spLocks noChangeArrowheads="1"/>
          </p:cNvSpPr>
          <p:nvPr/>
        </p:nvSpPr>
        <p:spPr bwMode="auto">
          <a:xfrm>
            <a:off x="1833298" y="1052513"/>
            <a:ext cx="195024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นร ๐๒๐๕/</a:t>
            </a:r>
          </a:p>
        </p:txBody>
      </p:sp>
      <p:sp>
        <p:nvSpPr>
          <p:cNvPr id="27666" name="Text Box 20"/>
          <p:cNvSpPr txBox="1">
            <a:spLocks noChangeArrowheads="1"/>
          </p:cNvSpPr>
          <p:nvPr/>
        </p:nvSpPr>
        <p:spPr bwMode="auto">
          <a:xfrm>
            <a:off x="5009754" y="777875"/>
            <a:ext cx="236127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>
              <a:cs typeface="FreesiaUPC" pitchFamily="34" charset="-34"/>
            </a:endParaRPr>
          </a:p>
        </p:txBody>
      </p:sp>
      <p:sp>
        <p:nvSpPr>
          <p:cNvPr id="27667" name="Text Box 23"/>
          <p:cNvSpPr txBox="1">
            <a:spLocks noChangeArrowheads="1"/>
          </p:cNvSpPr>
          <p:nvPr/>
        </p:nvSpPr>
        <p:spPr bwMode="auto">
          <a:xfrm>
            <a:off x="4328717" y="692150"/>
            <a:ext cx="4211769" cy="954107"/>
          </a:xfrm>
          <a:prstGeom prst="rect">
            <a:avLst/>
          </a:prstGeom>
          <a:solidFill>
            <a:srgbClr val="A3E7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สำนัก/กอง....................... โทร .............</a:t>
            </a:r>
            <a:endParaRPr lang="th-TH" sz="2800" b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27668" name="Text Box 24"/>
          <p:cNvSpPr txBox="1">
            <a:spLocks noChangeArrowheads="1"/>
          </p:cNvSpPr>
          <p:nvPr/>
        </p:nvSpPr>
        <p:spPr bwMode="auto">
          <a:xfrm>
            <a:off x="3314039" y="1052513"/>
            <a:ext cx="701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๔๗</a:t>
            </a:r>
          </a:p>
        </p:txBody>
      </p:sp>
      <p:sp>
        <p:nvSpPr>
          <p:cNvPr id="27669" name="Line 24"/>
          <p:cNvSpPr>
            <a:spLocks noChangeShapeType="1"/>
          </p:cNvSpPr>
          <p:nvPr/>
        </p:nvSpPr>
        <p:spPr bwMode="auto">
          <a:xfrm>
            <a:off x="3946922" y="1285876"/>
            <a:ext cx="1779984" cy="38576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7670" name="Left Arrow Callout 13"/>
          <p:cNvSpPr>
            <a:spLocks noChangeArrowheads="1"/>
          </p:cNvSpPr>
          <p:nvPr/>
        </p:nvSpPr>
        <p:spPr bwMode="auto">
          <a:xfrm>
            <a:off x="5030391" y="2786063"/>
            <a:ext cx="2166938" cy="785812"/>
          </a:xfrm>
          <a:prstGeom prst="leftArrowCallout">
            <a:avLst>
              <a:gd name="adj1" fmla="val 25000"/>
              <a:gd name="adj2" fmla="val 25000"/>
              <a:gd name="adj3" fmla="val 24995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  <a:cs typeface="FreesiaUPC" pitchFamily="34" charset="-34"/>
              </a:rPr>
              <a:t>ระดับกรม</a:t>
            </a:r>
          </a:p>
          <a:p>
            <a:endParaRPr lang="th-TH">
              <a:cs typeface="FreesiaUPC" pitchFamily="34" charset="-34"/>
            </a:endParaRPr>
          </a:p>
        </p:txBody>
      </p:sp>
      <p:sp>
        <p:nvSpPr>
          <p:cNvPr id="23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79909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graphicFrame>
        <p:nvGraphicFramePr>
          <p:cNvPr id="28674" name="Object 3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173935" y="92076"/>
            <a:ext cx="1559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>
              <a:cs typeface="FreesiaUPC" pitchFamily="34" charset="-34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21971" y="404813"/>
            <a:ext cx="1638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676798" y="1125538"/>
            <a:ext cx="70201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ที่.............................................วันที่...............................................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676797" y="1557338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เรื่อง................................................................................................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676798" y="2016125"/>
            <a:ext cx="358748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คำขึ้นต้น</a:t>
            </a:r>
            <a:endParaRPr lang="th-TH" sz="2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792141" y="4143375"/>
            <a:ext cx="5694230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</a:t>
            </a:r>
            <a:r>
              <a:rPr lang="th-TH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            </a:t>
            </a:r>
            <a:r>
              <a:rPr lang="th-TH" sz="2800" b="1" smtClean="0">
                <a:latin typeface="FreesiaUPC" pitchFamily="34" charset="-34"/>
                <a:cs typeface="FreesiaUPC" pitchFamily="34" charset="-34"/>
              </a:rPr>
              <a:t>(พิมพ์ชื่อเต็ม)</a:t>
            </a: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</a:t>
            </a:r>
            <a:endParaRPr lang="th-TH" sz="2800" b="1" smtClean="0"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z="2800" b="1" smtClean="0"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017434" y="6165851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28687" name="Text Box 17"/>
          <p:cNvSpPr txBox="1">
            <a:spLocks noChangeArrowheads="1"/>
          </p:cNvSpPr>
          <p:nvPr/>
        </p:nvSpPr>
        <p:spPr bwMode="auto">
          <a:xfrm>
            <a:off x="3002756" y="692150"/>
            <a:ext cx="1403350" cy="52322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จังหวัด......</a:t>
            </a:r>
          </a:p>
        </p:txBody>
      </p:sp>
      <p:sp>
        <p:nvSpPr>
          <p:cNvPr id="28688" name="Text Box 18"/>
          <p:cNvSpPr txBox="1">
            <a:spLocks noChangeArrowheads="1"/>
          </p:cNvSpPr>
          <p:nvPr/>
        </p:nvSpPr>
        <p:spPr bwMode="auto">
          <a:xfrm>
            <a:off x="5185172" y="5214939"/>
            <a:ext cx="3666596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ผู้ว่าราชการจังหวัด.................</a:t>
            </a:r>
          </a:p>
        </p:txBody>
      </p:sp>
      <p:sp>
        <p:nvSpPr>
          <p:cNvPr id="28689" name="Text Box 20"/>
          <p:cNvSpPr txBox="1">
            <a:spLocks noChangeArrowheads="1"/>
          </p:cNvSpPr>
          <p:nvPr/>
        </p:nvSpPr>
        <p:spPr bwMode="auto">
          <a:xfrm>
            <a:off x="5009754" y="777875"/>
            <a:ext cx="236127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>
              <a:cs typeface="FreesiaUPC" pitchFamily="34" charset="-34"/>
            </a:endParaRPr>
          </a:p>
        </p:txBody>
      </p:sp>
      <p:sp>
        <p:nvSpPr>
          <p:cNvPr id="28690" name="Text Box 23"/>
          <p:cNvSpPr txBox="1">
            <a:spLocks noChangeArrowheads="1"/>
          </p:cNvSpPr>
          <p:nvPr/>
        </p:nvSpPr>
        <p:spPr bwMode="auto">
          <a:xfrm>
            <a:off x="4406106" y="692150"/>
            <a:ext cx="4211770" cy="523220"/>
          </a:xfrm>
          <a:prstGeom prst="rect">
            <a:avLst/>
          </a:prstGeom>
          <a:solidFill>
            <a:srgbClr val="A3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สำนักงาน.................... โทร ...............</a:t>
            </a:r>
            <a:endParaRPr lang="th-TH" sz="2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8691" name="Text Box 22"/>
          <p:cNvSpPr txBox="1">
            <a:spLocks noChangeArrowheads="1"/>
          </p:cNvSpPr>
          <p:nvPr/>
        </p:nvSpPr>
        <p:spPr bwMode="auto">
          <a:xfrm>
            <a:off x="2034239" y="908051"/>
            <a:ext cx="172034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>
                <a:cs typeface="FreesiaUPC" pitchFamily="34" charset="-34"/>
              </a:rPr>
              <a:t>อย ๐๐๑๖</a:t>
            </a:r>
            <a:r>
              <a:rPr lang="th-TH">
                <a:cs typeface="FreesiaUPC" pitchFamily="34" charset="-34"/>
              </a:rPr>
              <a:t>/</a:t>
            </a:r>
            <a:r>
              <a:rPr lang="th-TH" sz="2800">
                <a:cs typeface="FreesiaUPC" pitchFamily="34" charset="-34"/>
              </a:rPr>
              <a:t>๔๗</a:t>
            </a:r>
          </a:p>
        </p:txBody>
      </p:sp>
      <p:sp>
        <p:nvSpPr>
          <p:cNvPr id="28692" name="Line 23"/>
          <p:cNvSpPr>
            <a:spLocks noChangeShapeType="1"/>
          </p:cNvSpPr>
          <p:nvPr/>
        </p:nvSpPr>
        <p:spPr bwMode="auto">
          <a:xfrm>
            <a:off x="3783542" y="1196976"/>
            <a:ext cx="1950244" cy="39608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8693" name="Left Arrow Callout 13"/>
          <p:cNvSpPr>
            <a:spLocks noChangeArrowheads="1"/>
          </p:cNvSpPr>
          <p:nvPr/>
        </p:nvSpPr>
        <p:spPr bwMode="auto">
          <a:xfrm>
            <a:off x="5030392" y="2786063"/>
            <a:ext cx="2553890" cy="78581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  <a:cs typeface="FreesiaUPC" pitchFamily="34" charset="-34"/>
              </a:rPr>
              <a:t>ระดับจังหวัด</a:t>
            </a:r>
          </a:p>
          <a:p>
            <a:endParaRPr lang="th-TH">
              <a:cs typeface="FreesiaUPC" pitchFamily="34" charset="-34"/>
            </a:endParaRPr>
          </a:p>
        </p:txBody>
      </p:sp>
      <p:sp>
        <p:nvSpPr>
          <p:cNvPr id="22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6037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graphicFrame>
        <p:nvGraphicFramePr>
          <p:cNvPr id="29698" name="Object 3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173935" y="92076"/>
            <a:ext cx="1559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>
              <a:cs typeface="FreesiaUPC" pitchFamily="34" charset="-34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221971" y="476251"/>
            <a:ext cx="1638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676798" y="1125538"/>
            <a:ext cx="70201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1676797" y="1484313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676798" y="2016125"/>
            <a:ext cx="358748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คำขึ้นต้น</a:t>
            </a:r>
            <a:endParaRPr lang="th-TH" sz="2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792141" y="4071938"/>
            <a:ext cx="5694230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(</a:t>
            </a: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    (พิมพ์ชื่อเต็ม)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</a:t>
            </a:r>
          </a:p>
          <a:p>
            <a:pPr marL="0" indent="0" algn="ctr" eaLnBrk="1" hangingPunct="1">
              <a:buFontTx/>
              <a:buNone/>
            </a:pPr>
            <a:endParaRPr lang="th-TH" sz="2800" b="1" smtClean="0">
              <a:solidFill>
                <a:srgbClr val="000099"/>
              </a:solidFill>
              <a:latin typeface="FreesiaUPC" pitchFamily="34" charset="-34"/>
              <a:cs typeface="FreesiaUPC" pitchFamily="34" charset="-34"/>
            </a:endParaRPr>
          </a:p>
          <a:p>
            <a:pPr marL="0" indent="0" algn="ctr" eaLnBrk="1" hangingPunct="1">
              <a:buFontTx/>
              <a:buNone/>
            </a:pPr>
            <a:endParaRPr lang="th-TH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4017434" y="6165851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29711" name="Text Box 18"/>
          <p:cNvSpPr txBox="1">
            <a:spLocks noChangeArrowheads="1"/>
          </p:cNvSpPr>
          <p:nvPr/>
        </p:nvSpPr>
        <p:spPr bwMode="auto">
          <a:xfrm>
            <a:off x="5264283" y="5157789"/>
            <a:ext cx="3353594" cy="95410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ผู้อำนวยการสำนัก/กอง............</a:t>
            </a:r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1754188" y="1052513"/>
            <a:ext cx="171635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นร ๐๑๐๕/</a:t>
            </a:r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5009754" y="777875"/>
            <a:ext cx="236127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>
              <a:cs typeface="FreesiaUPC" pitchFamily="34" charset="-34"/>
            </a:endParaRPr>
          </a:p>
        </p:txBody>
      </p:sp>
      <p:sp>
        <p:nvSpPr>
          <p:cNvPr id="29714" name="Text Box 25"/>
          <p:cNvSpPr txBox="1">
            <a:spLocks noChangeArrowheads="1"/>
          </p:cNvSpPr>
          <p:nvPr/>
        </p:nvSpPr>
        <p:spPr bwMode="auto">
          <a:xfrm>
            <a:off x="3159258" y="692150"/>
            <a:ext cx="1637242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สำนัก/กอง....</a:t>
            </a:r>
          </a:p>
        </p:txBody>
      </p:sp>
      <p:sp>
        <p:nvSpPr>
          <p:cNvPr id="29715" name="Text Box 27"/>
          <p:cNvSpPr txBox="1">
            <a:spLocks noChangeArrowheads="1"/>
          </p:cNvSpPr>
          <p:nvPr/>
        </p:nvSpPr>
        <p:spPr bwMode="auto">
          <a:xfrm>
            <a:off x="4796500" y="692150"/>
            <a:ext cx="4056988" cy="528638"/>
          </a:xfrm>
          <a:prstGeom prst="rect">
            <a:avLst/>
          </a:prstGeom>
          <a:solidFill>
            <a:srgbClr val="A3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  <a:cs typeface="FreesiaUPC" pitchFamily="34" charset="-34"/>
              </a:rPr>
              <a:t>ส่วน/ฝ่าย....โทร ๐ ๒๒๘๒ ๒๖๙๔</a:t>
            </a:r>
            <a:endParaRPr lang="th-TH" sz="2800" b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29716" name="Text Box 28"/>
          <p:cNvSpPr txBox="1">
            <a:spLocks noChangeArrowheads="1"/>
          </p:cNvSpPr>
          <p:nvPr/>
        </p:nvSpPr>
        <p:spPr bwMode="auto">
          <a:xfrm>
            <a:off x="6045069" y="1"/>
            <a:ext cx="3860932" cy="588963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ใช้ติดต่อภายในกรมเดียวกัน</a:t>
            </a:r>
          </a:p>
        </p:txBody>
      </p:sp>
      <p:sp>
        <p:nvSpPr>
          <p:cNvPr id="29717" name="Text Box 29"/>
          <p:cNvSpPr txBox="1">
            <a:spLocks noChangeArrowheads="1"/>
          </p:cNvSpPr>
          <p:nvPr/>
        </p:nvSpPr>
        <p:spPr bwMode="auto">
          <a:xfrm>
            <a:off x="3157538" y="1052513"/>
            <a:ext cx="70339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๔๗</a:t>
            </a:r>
          </a:p>
        </p:txBody>
      </p:sp>
      <p:sp>
        <p:nvSpPr>
          <p:cNvPr id="29718" name="Line 25"/>
          <p:cNvSpPr>
            <a:spLocks noChangeShapeType="1"/>
          </p:cNvSpPr>
          <p:nvPr/>
        </p:nvSpPr>
        <p:spPr bwMode="auto">
          <a:xfrm>
            <a:off x="4172215" y="1196976"/>
            <a:ext cx="1638962" cy="39608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9719" name="Left Arrow Callout 13"/>
          <p:cNvSpPr>
            <a:spLocks noChangeArrowheads="1"/>
          </p:cNvSpPr>
          <p:nvPr/>
        </p:nvSpPr>
        <p:spPr bwMode="auto">
          <a:xfrm>
            <a:off x="5030392" y="2786063"/>
            <a:ext cx="3173015" cy="785812"/>
          </a:xfrm>
          <a:prstGeom prst="leftArrowCallout">
            <a:avLst>
              <a:gd name="adj1" fmla="val 25000"/>
              <a:gd name="adj2" fmla="val 25000"/>
              <a:gd name="adj3" fmla="val 24987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  <a:cs typeface="FreesiaUPC" pitchFamily="34" charset="-34"/>
              </a:rPr>
              <a:t>ระดับสำนัก/กอง</a:t>
            </a:r>
          </a:p>
          <a:p>
            <a:endParaRPr lang="th-TH" dirty="0">
              <a:cs typeface="FreesiaUPC" pitchFamily="34" charset="-34"/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03956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4860634" y="2875776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graphicFrame>
        <p:nvGraphicFramePr>
          <p:cNvPr id="31746" name="Object 5"/>
          <p:cNvGraphicFramePr>
            <a:graphicFrameLocks noChangeAspect="1"/>
          </p:cNvGraphicFramePr>
          <p:nvPr/>
        </p:nvGraphicFramePr>
        <p:xfrm>
          <a:off x="1733551" y="333375"/>
          <a:ext cx="56753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1" y="333375"/>
                        <a:ext cx="56753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Text Box 10"/>
          <p:cNvSpPr txBox="1">
            <a:spLocks noChangeArrowheads="1"/>
          </p:cNvSpPr>
          <p:nvPr/>
        </p:nvSpPr>
        <p:spPr bwMode="auto">
          <a:xfrm>
            <a:off x="4719109" y="1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  <a:endParaRPr lang="th-TH" sz="2800" b="0">
              <a:cs typeface="FreesiaUPC" pitchFamily="34" charset="-34"/>
            </a:endParaRPr>
          </a:p>
        </p:txBody>
      </p:sp>
      <p:sp>
        <p:nvSpPr>
          <p:cNvPr id="31749" name="Text Box 11"/>
          <p:cNvSpPr txBox="1">
            <a:spLocks noChangeArrowheads="1"/>
          </p:cNvSpPr>
          <p:nvPr/>
        </p:nvSpPr>
        <p:spPr bwMode="auto">
          <a:xfrm>
            <a:off x="2221971" y="404813"/>
            <a:ext cx="1795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ชั้นความเร็ว</a:t>
            </a:r>
            <a:r>
              <a:rPr lang="th-TH" sz="2800" b="0">
                <a:cs typeface="FreesiaUPC" pitchFamily="34" charset="-34"/>
              </a:rPr>
              <a:t> </a:t>
            </a:r>
          </a:p>
        </p:txBody>
      </p:sp>
      <p:sp>
        <p:nvSpPr>
          <p:cNvPr id="31750" name="Text Box 12"/>
          <p:cNvSpPr txBox="1">
            <a:spLocks noChangeArrowheads="1"/>
          </p:cNvSpPr>
          <p:nvPr/>
        </p:nvSpPr>
        <p:spPr bwMode="auto">
          <a:xfrm>
            <a:off x="3938324" y="404814"/>
            <a:ext cx="241802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cs typeface="FreesiaUPC" pitchFamily="34" charset="-34"/>
              </a:rPr>
              <a:t>บันทึกข้อความ</a:t>
            </a:r>
          </a:p>
        </p:txBody>
      </p:sp>
      <p:sp>
        <p:nvSpPr>
          <p:cNvPr id="31751" name="Text Box 13"/>
          <p:cNvSpPr txBox="1">
            <a:spLocks noChangeArrowheads="1"/>
          </p:cNvSpPr>
          <p:nvPr/>
        </p:nvSpPr>
        <p:spPr bwMode="auto">
          <a:xfrm>
            <a:off x="1833299" y="1196976"/>
            <a:ext cx="288581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>
              <a:cs typeface="FreesiaUPC" pitchFamily="34" charset="-34"/>
            </a:endParaRPr>
          </a:p>
        </p:txBody>
      </p:sp>
      <p:sp>
        <p:nvSpPr>
          <p:cNvPr id="31752" name="Text Box 14"/>
          <p:cNvSpPr txBox="1">
            <a:spLocks noChangeArrowheads="1"/>
          </p:cNvSpPr>
          <p:nvPr/>
        </p:nvSpPr>
        <p:spPr bwMode="auto">
          <a:xfrm>
            <a:off x="1676798" y="765176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31753" name="Text Box 15"/>
          <p:cNvSpPr txBox="1">
            <a:spLocks noChangeArrowheads="1"/>
          </p:cNvSpPr>
          <p:nvPr/>
        </p:nvSpPr>
        <p:spPr bwMode="auto">
          <a:xfrm>
            <a:off x="1676798" y="1125538"/>
            <a:ext cx="7487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ที่  ..........................................วันที่.......................................................</a:t>
            </a:r>
          </a:p>
        </p:txBody>
      </p:sp>
      <p:sp>
        <p:nvSpPr>
          <p:cNvPr id="31754" name="Text Box 16"/>
          <p:cNvSpPr txBox="1">
            <a:spLocks noChangeArrowheads="1"/>
          </p:cNvSpPr>
          <p:nvPr/>
        </p:nvSpPr>
        <p:spPr bwMode="auto">
          <a:xfrm>
            <a:off x="1661823" y="1812926"/>
            <a:ext cx="184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>
              <a:cs typeface="FreesiaUPC" pitchFamily="34" charset="-34"/>
            </a:endParaRPr>
          </a:p>
        </p:txBody>
      </p:sp>
      <p:sp>
        <p:nvSpPr>
          <p:cNvPr id="31755" name="Text Box 17"/>
          <p:cNvSpPr txBox="1">
            <a:spLocks noChangeArrowheads="1"/>
          </p:cNvSpPr>
          <p:nvPr/>
        </p:nvSpPr>
        <p:spPr bwMode="auto">
          <a:xfrm>
            <a:off x="1676797" y="1557338"/>
            <a:ext cx="7255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31756" name="Text Box 18"/>
          <p:cNvSpPr txBox="1">
            <a:spLocks noChangeArrowheads="1"/>
          </p:cNvSpPr>
          <p:nvPr/>
        </p:nvSpPr>
        <p:spPr bwMode="auto">
          <a:xfrm>
            <a:off x="1676798" y="2016125"/>
            <a:ext cx="116945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th-TH" sz="2800">
                <a:solidFill>
                  <a:srgbClr val="000099"/>
                </a:solidFill>
                <a:cs typeface="FreesiaUPC" pitchFamily="34" charset="-34"/>
              </a:rPr>
              <a:t>คำขึ้นต้น</a:t>
            </a:r>
            <a:endParaRPr lang="th-TH" sz="2800" b="0">
              <a:cs typeface="FreesiaUPC" pitchFamily="34" charset="-34"/>
            </a:endParaRPr>
          </a:p>
        </p:txBody>
      </p:sp>
      <p:sp>
        <p:nvSpPr>
          <p:cNvPr id="31757" name="Rectangle 21"/>
          <p:cNvSpPr>
            <a:spLocks noGrp="1" noChangeArrowheads="1"/>
          </p:cNvSpPr>
          <p:nvPr>
            <p:ph type="subTitle" idx="4294967295"/>
          </p:nvPr>
        </p:nvSpPr>
        <p:spPr>
          <a:xfrm>
            <a:off x="2863439" y="3786191"/>
            <a:ext cx="5694231" cy="21367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th-TH" b="1" dirty="0" smtClean="0">
                <a:solidFill>
                  <a:srgbClr val="000099"/>
                </a:solidFill>
                <a:latin typeface="FreesiaUPC" pitchFamily="34" charset="-34"/>
                <a:cs typeface="FreesiaUPC" pitchFamily="34" charset="-34"/>
              </a:rPr>
              <a:t>                   </a:t>
            </a:r>
            <a:r>
              <a:rPr lang="th-TH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th-TH" sz="28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ลงชื่อ)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           (พิมพ์ชื่อเต็ม)  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                                   ตำแหน่ง</a:t>
            </a:r>
          </a:p>
          <a:p>
            <a:pPr marL="0" indent="0" algn="ctr">
              <a:buFont typeface="Wingdings" pitchFamily="2" charset="2"/>
              <a:buNone/>
            </a:pPr>
            <a:endParaRPr lang="th-TH" sz="2800" b="1" dirty="0" smtClean="0">
              <a:solidFill>
                <a:srgbClr val="000099"/>
              </a:solidFill>
              <a:latin typeface="FreesiaUPC" pitchFamily="34" charset="-34"/>
              <a:cs typeface="FreesiaUPC" pitchFamily="34" charset="-34"/>
            </a:endParaRPr>
          </a:p>
          <a:p>
            <a:pPr marL="0" indent="0" algn="ctr">
              <a:buFont typeface="Wingdings" pitchFamily="2" charset="2"/>
              <a:buNone/>
            </a:pPr>
            <a:endParaRPr lang="th-TH" dirty="0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1758" name="Text Box 23"/>
          <p:cNvSpPr txBox="1">
            <a:spLocks noChangeArrowheads="1"/>
          </p:cNvSpPr>
          <p:nvPr/>
        </p:nvSpPr>
        <p:spPr bwMode="auto">
          <a:xfrm>
            <a:off x="4172215" y="6092826"/>
            <a:ext cx="155985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31759" name="Text Box 27"/>
          <p:cNvSpPr txBox="1">
            <a:spLocks noChangeArrowheads="1"/>
          </p:cNvSpPr>
          <p:nvPr/>
        </p:nvSpPr>
        <p:spPr bwMode="auto">
          <a:xfrm>
            <a:off x="4796499" y="5300664"/>
            <a:ext cx="2964921" cy="52322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  <a:cs typeface="FreesiaUPC" pitchFamily="34" charset="-34"/>
              </a:rPr>
              <a:t>ประธานกรรมการ...........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        </a:t>
            </a:r>
          </a:p>
        </p:txBody>
      </p:sp>
      <p:sp>
        <p:nvSpPr>
          <p:cNvPr id="31760" name="Text Box 28"/>
          <p:cNvSpPr txBox="1">
            <a:spLocks noChangeArrowheads="1"/>
          </p:cNvSpPr>
          <p:nvPr/>
        </p:nvSpPr>
        <p:spPr bwMode="auto">
          <a:xfrm>
            <a:off x="1676797" y="1052513"/>
            <a:ext cx="202763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 </a:t>
            </a: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นร ๐๑๐๖/</a:t>
            </a:r>
          </a:p>
        </p:txBody>
      </p:sp>
      <p:sp>
        <p:nvSpPr>
          <p:cNvPr id="31761" name="Text Box 35"/>
          <p:cNvSpPr txBox="1">
            <a:spLocks noChangeArrowheads="1"/>
          </p:cNvSpPr>
          <p:nvPr/>
        </p:nvSpPr>
        <p:spPr bwMode="auto">
          <a:xfrm>
            <a:off x="3314039" y="476250"/>
            <a:ext cx="5462058" cy="52322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  <a:cs typeface="FreesiaUPC" pitchFamily="34" charset="-34"/>
              </a:rPr>
              <a:t>คณะกรรมการ................................. โทร ........</a:t>
            </a:r>
            <a:endParaRPr lang="th-TH" b="0" dirty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31762" name="Text Box 37"/>
          <p:cNvSpPr txBox="1">
            <a:spLocks noChangeArrowheads="1"/>
          </p:cNvSpPr>
          <p:nvPr/>
        </p:nvSpPr>
        <p:spPr bwMode="auto">
          <a:xfrm>
            <a:off x="3159258" y="1052513"/>
            <a:ext cx="93556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  <a:cs typeface="FreesiaUPC" pitchFamily="34" charset="-34"/>
              </a:rPr>
              <a:t>ว </a:t>
            </a:r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๔๗</a:t>
            </a: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1600200" y="2362200"/>
            <a:ext cx="3117983" cy="107721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dirty="0">
                <a:solidFill>
                  <a:srgbClr val="000000"/>
                </a:solidFill>
                <a:cs typeface="FreesiaUPC" pitchFamily="34" charset="-34"/>
              </a:rPr>
              <a:t>ทะเบียนกองเจ้าของเรื่อง</a:t>
            </a: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 rot="5400000">
            <a:off x="3184129" y="1424008"/>
            <a:ext cx="86518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cs typeface="FreesiaUPC" pitchFamily="34" charset="-34"/>
                <a:sym typeface="Wingdings 3" pitchFamily="18" charset="2"/>
              </a:rPr>
              <a:t></a:t>
            </a:r>
            <a:endParaRPr lang="en-US">
              <a:cs typeface="FreesiaUPC" pitchFamily="34" charset="-34"/>
            </a:endParaRPr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>
            <a:off x="4719109" y="981076"/>
            <a:ext cx="1325960" cy="43211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31766" name="Left Arrow Callout 14"/>
          <p:cNvSpPr>
            <a:spLocks noChangeArrowheads="1"/>
          </p:cNvSpPr>
          <p:nvPr/>
        </p:nvSpPr>
        <p:spPr bwMode="auto">
          <a:xfrm>
            <a:off x="5494736" y="2571751"/>
            <a:ext cx="2863476" cy="1285875"/>
          </a:xfrm>
          <a:prstGeom prst="leftArrowCallout">
            <a:avLst>
              <a:gd name="adj1" fmla="val 25000"/>
              <a:gd name="adj2" fmla="val 25000"/>
              <a:gd name="adj3" fmla="val 24997"/>
              <a:gd name="adj4" fmla="val 81604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  <a:cs typeface="FreesiaUPC" pitchFamily="34" charset="-34"/>
              </a:rPr>
              <a:t>หนังสือของคณะกรรมการ</a:t>
            </a:r>
            <a:endParaRPr lang="th-TH" dirty="0">
              <a:solidFill>
                <a:srgbClr val="000000"/>
              </a:solidFill>
              <a:cs typeface="FreesiaUPC" pitchFamily="34" charset="-34"/>
            </a:endParaRPr>
          </a:p>
          <a:p>
            <a:endParaRPr lang="th-TH" dirty="0">
              <a:cs typeface="FreesiaUPC" pitchFamily="34" charset="-34"/>
            </a:endParaRPr>
          </a:p>
        </p:txBody>
      </p:sp>
      <p:sp>
        <p:nvSpPr>
          <p:cNvPr id="23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7555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458075" y="6173788"/>
            <a:ext cx="2066925" cy="455612"/>
          </a:xfrm>
          <a:noFill/>
        </p:spPr>
        <p:txBody>
          <a:bodyPr/>
          <a:lstStyle/>
          <a:p>
            <a:pPr defTabSz="800100"/>
            <a:fld id="{67313702-8425-4CCA-AAB3-DE23F48B0C3F}" type="slidenum">
              <a:rPr lang="en-US" smtClean="0">
                <a:latin typeface="Gulim" pitchFamily="34" charset="-127"/>
                <a:ea typeface="Gulim" pitchFamily="34" charset="-127"/>
              </a:rPr>
              <a:pPr defTabSz="800100"/>
              <a:t>2</a:t>
            </a:fld>
            <a:endParaRPr lang="th-TH" dirty="0" smtClea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48867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762000" y="1229254"/>
            <a:ext cx="8686800" cy="5628746"/>
          </a:xfrm>
        </p:spPr>
        <p:txBody>
          <a:bodyPr/>
          <a:lstStyle/>
          <a:p>
            <a:pPr marL="0" indent="0" defTabSz="800100">
              <a:lnSpc>
                <a:spcPts val="3600"/>
              </a:lnSpc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	</a:t>
            </a:r>
            <a:r>
              <a:rPr lang="th-TH" sz="2800" b="1" dirty="0" smtClean="0">
                <a:solidFill>
                  <a:srgbClr val="663300"/>
                </a:solidFill>
                <a:latin typeface="JasmineUPC" pitchFamily="18" charset="-34"/>
                <a:cs typeface="FreesiaUPC" pitchFamily="34" charset="-34"/>
              </a:rPr>
              <a:t>หนังสือราชการตามระเบียบสำนักนายกรัฐมนตรีว่าด้วยงาน</a:t>
            </a:r>
            <a:r>
              <a:rPr lang="th-TH" sz="2800" b="1" smtClean="0">
                <a:solidFill>
                  <a:srgbClr val="663300"/>
                </a:solidFill>
                <a:latin typeface="JasmineUPC" pitchFamily="18" charset="-34"/>
                <a:cs typeface="FreesiaUPC" pitchFamily="34" charset="-34"/>
              </a:rPr>
              <a:t>สารบรรณ       </a:t>
            </a:r>
            <a:r>
              <a:rPr lang="th-TH" sz="2800" b="1" dirty="0" smtClean="0">
                <a:solidFill>
                  <a:srgbClr val="663300"/>
                </a:solidFill>
                <a:latin typeface="JasmineUPC" pitchFamily="18" charset="-34"/>
                <a:cs typeface="FreesiaUPC" pitchFamily="34" charset="-34"/>
              </a:rPr>
              <a:t>มี  ๖  ชนิด  คือ </a:t>
            </a:r>
          </a:p>
          <a:p>
            <a:pPr marL="239713" indent="-239713" defTabSz="800100">
              <a:lnSpc>
                <a:spcPts val="3600"/>
              </a:lnSpc>
              <a:spcBef>
                <a:spcPts val="0"/>
              </a:spcBef>
              <a:buFontTx/>
              <a:buNone/>
            </a:pPr>
            <a:r>
              <a:rPr lang="th-TH" sz="28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๑.  หนังสือภายนอก</a:t>
            </a:r>
            <a:r>
              <a:rPr lang="th-TH" sz="28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ใช้ในการติดต่อราชการทั่วไป</a:t>
            </a:r>
            <a:b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CC00CC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  <a:t>๒.  หนังสือภายใน		ใช้ในการติดต่อราชการภายในกระทรวง</a:t>
            </a:r>
            <a:b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  <a:t>     					ทบวง กรม หรือจังหวัดเดียวกัน</a:t>
            </a:r>
            <a:b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๓.  หนังสือประทับตรา</a:t>
            </a:r>
            <a:r>
              <a:rPr lang="th-TH" sz="28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ใช้ในการติดต่อราชการเฉพาะกรณี</a:t>
            </a:r>
            <a:b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	ที่ไม่ใช่เรื่องสำคัญ</a:t>
            </a:r>
            <a:b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  <a:t>๔.  หนังสือสั่งการ		ได้แก่ คำสั่ง ระเบียบ ข้อบังคับ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๕.  หนังสือประชาสัมพันธ์ 	ได้แก่ ประกาศ แถลงการณ์ และข่าว </a:t>
            </a:r>
            <a:b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  <a:t>๖.  หนังสือที่เจ้าหน้าที่ทำขึ้นหรือรับไว้เป็นหลักฐานในราชการ </a:t>
            </a:r>
            <a:b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JasmineUPC" pitchFamily="18" charset="-34"/>
                <a:cs typeface="FreesiaUPC" pitchFamily="34" charset="-34"/>
              </a:rPr>
              <a:t>	ได้แก่ หนังสือรับรอง รายงานการประชุม บันทึก และหนังสืออื่น </a:t>
            </a:r>
          </a:p>
        </p:txBody>
      </p:sp>
      <p:sp>
        <p:nvSpPr>
          <p:cNvPr id="548868" name="Text Box 4"/>
          <p:cNvSpPr txBox="1">
            <a:spLocks noChangeArrowheads="1"/>
          </p:cNvSpPr>
          <p:nvPr/>
        </p:nvSpPr>
        <p:spPr bwMode="auto">
          <a:xfrm>
            <a:off x="838200" y="522119"/>
            <a:ext cx="7983537" cy="70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algn="l">
              <a:lnSpc>
                <a:spcPct val="90000"/>
              </a:lnSpc>
            </a:pPr>
            <a:r>
              <a:rPr lang="th-TH" sz="4400" i="1" dirty="0">
                <a:solidFill>
                  <a:schemeClr val="tx2"/>
                </a:solidFill>
                <a:ea typeface="Gulim" pitchFamily="34" charset="-127"/>
                <a:cs typeface="FreesiaUPC" pitchFamily="34" charset="-34"/>
              </a:rPr>
              <a:t>ลักษณะของหนังสือติดต่อราชการ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9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292100" y="76200"/>
            <a:ext cx="2908300" cy="762000"/>
          </a:xfrm>
        </p:spPr>
        <p:txBody>
          <a:bodyPr/>
          <a:lstStyle/>
          <a:p>
            <a:pPr marL="239713" indent="-239713" defTabSz="800100">
              <a:buFontTx/>
              <a:buNone/>
            </a:pPr>
            <a:r>
              <a:rPr lang="th-TH" sz="36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๒.๓	โครงสร้าง</a:t>
            </a:r>
          </a:p>
        </p:txBody>
      </p:sp>
      <p:sp>
        <p:nvSpPr>
          <p:cNvPr id="557060" name="TextBox 4"/>
          <p:cNvSpPr txBox="1">
            <a:spLocks noChangeArrowheads="1"/>
          </p:cNvSpPr>
          <p:nvPr/>
        </p:nvSpPr>
        <p:spPr bwMode="auto">
          <a:xfrm>
            <a:off x="838200" y="609600"/>
            <a:ext cx="9596438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b="0" i="1" dirty="0">
                <a:solidFill>
                  <a:srgbClr val="000066"/>
                </a:solidFill>
                <a:latin typeface="JasmineUPC" pitchFamily="18" charset="-34"/>
                <a:cs typeface="FreesiaUPC" pitchFamily="34" charset="-34"/>
              </a:rPr>
              <a:t>หนังสือภายใน มีโครงสร้าง ประกอบด้วยส่วนสำคัญ ๔ ส่วน  คือ </a:t>
            </a:r>
          </a:p>
        </p:txBody>
      </p:sp>
      <p:sp>
        <p:nvSpPr>
          <p:cNvPr id="557061" name="TextBox 5"/>
          <p:cNvSpPr txBox="1">
            <a:spLocks noChangeArrowheads="1"/>
          </p:cNvSpPr>
          <p:nvPr/>
        </p:nvSpPr>
        <p:spPr bwMode="auto">
          <a:xfrm>
            <a:off x="3495675" y="1203325"/>
            <a:ext cx="6191250" cy="11430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ส่วนราชการ ........................................................................................................................................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ที่ ...........................................................  วันที่ 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เรื่อง ....................................................................................................................................................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(คำขึ้นต้น)..........................................................................................................................................</a:t>
            </a:r>
          </a:p>
        </p:txBody>
      </p:sp>
      <p:sp>
        <p:nvSpPr>
          <p:cNvPr id="557062" name="TextBox 6"/>
          <p:cNvSpPr txBox="1">
            <a:spLocks noChangeArrowheads="1"/>
          </p:cNvSpPr>
          <p:nvPr/>
        </p:nvSpPr>
        <p:spPr bwMode="auto">
          <a:xfrm>
            <a:off x="3505200" y="2803525"/>
            <a:ext cx="6191250" cy="1143000"/>
          </a:xfrm>
          <a:prstGeom prst="rect">
            <a:avLst/>
          </a:prstGeom>
          <a:noFill/>
          <a:ln w="28575">
            <a:solidFill>
              <a:srgbClr val="923B00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(ข้อความ) 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57063" name="TextBox 9"/>
          <p:cNvSpPr txBox="1">
            <a:spLocks noChangeArrowheads="1"/>
          </p:cNvSpPr>
          <p:nvPr/>
        </p:nvSpPr>
        <p:spPr bwMode="auto">
          <a:xfrm>
            <a:off x="3482975" y="4416425"/>
            <a:ext cx="6189663" cy="62071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จึง 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57064" name="TextBox 10"/>
          <p:cNvSpPr txBox="1">
            <a:spLocks noChangeArrowheads="1"/>
          </p:cNvSpPr>
          <p:nvPr/>
        </p:nvSpPr>
        <p:spPr bwMode="auto">
          <a:xfrm>
            <a:off x="3482975" y="5456238"/>
            <a:ext cx="6189663" cy="881062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(ลงชื่อ) 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(พิมพ์ชื่อเต็ม)				                    (ตำแหน่ง)...................................................</a:t>
            </a:r>
          </a:p>
        </p:txBody>
      </p:sp>
      <p:sp>
        <p:nvSpPr>
          <p:cNvPr id="557065" name="TextBox 11"/>
          <p:cNvSpPr txBox="1">
            <a:spLocks noChangeArrowheads="1"/>
          </p:cNvSpPr>
          <p:nvPr/>
        </p:nvSpPr>
        <p:spPr bwMode="auto">
          <a:xfrm>
            <a:off x="463550" y="1728788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หัวหนังสือ </a:t>
            </a:r>
          </a:p>
        </p:txBody>
      </p:sp>
      <p:sp>
        <p:nvSpPr>
          <p:cNvPr id="557066" name="TextBox 12"/>
          <p:cNvSpPr txBox="1">
            <a:spLocks noChangeArrowheads="1"/>
          </p:cNvSpPr>
          <p:nvPr/>
        </p:nvSpPr>
        <p:spPr bwMode="auto">
          <a:xfrm>
            <a:off x="463550" y="3063875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734207"/>
                </a:solidFill>
                <a:latin typeface="JasmineUPC" pitchFamily="18" charset="-34"/>
                <a:cs typeface="FreesiaUPC" pitchFamily="34" charset="-34"/>
              </a:rPr>
              <a:t>เหตุที่มีหนังสือไป </a:t>
            </a:r>
          </a:p>
        </p:txBody>
      </p:sp>
      <p:sp>
        <p:nvSpPr>
          <p:cNvPr id="557067" name="TextBox 13"/>
          <p:cNvSpPr txBox="1">
            <a:spLocks noChangeArrowheads="1"/>
          </p:cNvSpPr>
          <p:nvPr/>
        </p:nvSpPr>
        <p:spPr bwMode="auto">
          <a:xfrm>
            <a:off x="153988" y="4495800"/>
            <a:ext cx="31734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จุดประสงค์ที่มีหนังสือไป </a:t>
            </a:r>
          </a:p>
        </p:txBody>
      </p:sp>
      <p:sp>
        <p:nvSpPr>
          <p:cNvPr id="557068" name="TextBox 14"/>
          <p:cNvSpPr txBox="1">
            <a:spLocks noChangeArrowheads="1"/>
          </p:cNvSpPr>
          <p:nvPr/>
        </p:nvSpPr>
        <p:spPr bwMode="auto">
          <a:xfrm>
            <a:off x="463550" y="5599113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CC00CC"/>
                </a:solidFill>
                <a:latin typeface="JasmineUPC" pitchFamily="18" charset="-34"/>
                <a:cs typeface="FreesiaUPC" pitchFamily="34" charset="-34"/>
              </a:rPr>
              <a:t>ท้ายหนังสือ </a:t>
            </a: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>
          <a:xfrm>
            <a:off x="7381875" y="64023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3" name="TextBox 3"/>
          <p:cNvSpPr txBox="1">
            <a:spLocks noChangeArrowheads="1"/>
          </p:cNvSpPr>
          <p:nvPr/>
        </p:nvSpPr>
        <p:spPr bwMode="auto">
          <a:xfrm>
            <a:off x="284163" y="533400"/>
            <a:ext cx="9440862" cy="5898310"/>
          </a:xfrm>
          <a:prstGeom prst="rect">
            <a:avLst/>
          </a:prstGeom>
          <a:noFill/>
          <a:ln w="9525">
            <a:solidFill>
              <a:srgbClr val="F2F2F2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thaiDist" defTabSz="957263" eaLnBrk="1" hangingPunct="1"/>
            <a: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</a:t>
            </a:r>
            <a:r>
              <a:rPr lang="th-TH" sz="24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</a:t>
            </a:r>
            <a:r>
              <a:rPr lang="th-TH" sz="32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ตัวอย่างหนังสือภายใน</a:t>
            </a:r>
          </a:p>
          <a:p>
            <a:pPr algn="thaiDist" defTabSz="957263" eaLnBrk="1" hangingPunct="1"/>
            <a: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</a:t>
            </a:r>
            <a:r>
              <a:rPr lang="th-TH" sz="46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บันทึกข้อความ</a:t>
            </a:r>
          </a:p>
          <a:p>
            <a:pPr algn="thaiDist" defTabSz="957263" eaLnBrk="1" hangingPunct="1"/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ส่วนราชการ	      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สำนักนายกรัฐมนตรี  สำนักงานปลัดสำนักนายกรัฐมนตรี   โทร. ๒๘๑๔๐๔๐                                                                                             </a:t>
            </a:r>
          </a:p>
          <a:p>
            <a:pPr algn="thaiDist" defTabSz="957263" eaLnBrk="1" hangingPunct="1"/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   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นร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๑๐๐๑</a:t>
            </a:r>
            <a:r>
              <a:rPr lang="en-US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/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ว 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๒๙๑๗		วันที่  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๑๔  เมษายน  ๒๕๓๔                                                                             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  วันข้าราชการ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พลเรือน</a:t>
            </a:r>
            <a:r>
              <a:rPr lang="th-TH" sz="1900" b="0" u="sng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                                                         </a:t>
            </a:r>
          </a:p>
          <a:p>
            <a:pPr algn="thaiDist" defTabSz="957263" eaLnBrk="1" hangingPunct="1"/>
            <a:endParaRPr lang="th-TH" sz="7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เรียน   หัวหน้าส่วนราชการระดับกรมและรัฐวิสาหกิจในสังกัดสำนักนายกรัฐมนตรี และ กอ.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รมน.</a:t>
            </a:r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7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สำนักนายกรัฐมนตรี ขออัญเชิญพระบรมราโชวาทของพระบาทสมเด็จพระเจ้าอยู่หัว และส่ง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สติกเกอร์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คำขวัญของข้าราชการโดยพระเทพวิสุทธิเมธี (ปัญญา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นันท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ภิกขุ) จำนวนอย่างละ ๕ แผ่น มาเพื่อโปรดทราบ และกรุณาเผยแพร่</a:t>
            </a:r>
            <a:b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แก่ข้าราชการและลูกจ้างในหน่วยงานของท่านด้วย จะขอบคุณมาก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					</a:t>
            </a:r>
            <a:b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                        ( นายประสิทธิ์   ดำรงชัย )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                                                  ผู้ช่วยปลัดสำนักนายกรัฐมนตรี ปฏิบัติราชการแทน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                                               ปลัดสำนักนายกรัฐมนตรี </a:t>
            </a: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5808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350" y="968375"/>
            <a:ext cx="9144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4580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7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533400" y="979278"/>
            <a:ext cx="9372600" cy="5638800"/>
          </a:xfrm>
        </p:spPr>
        <p:txBody>
          <a:bodyPr>
            <a:noAutofit/>
          </a:bodyPr>
          <a:lstStyle/>
          <a:p>
            <a:pPr marL="571500" indent="-571500" algn="thaiDist" defTabSz="800100">
              <a:lnSpc>
                <a:spcPct val="100000"/>
              </a:lnSpc>
              <a:buFontTx/>
              <a:buNone/>
              <a:tabLst>
                <a:tab pos="171450" algn="l"/>
              </a:tabLst>
            </a:pPr>
            <a:r>
              <a:rPr lang="th-TH" sz="28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๓.๑	ความหมาย </a:t>
            </a:r>
          </a:p>
          <a:p>
            <a:pPr marL="571500" indent="-57150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</a:tabLst>
            </a:pPr>
            <a:r>
              <a:rPr lang="th-TH" sz="28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หนังสือประทับตรา  คือหนังสือติดต่อราชการที่ใช้ประทับตราแทนการลงชื่อของหัวหน้า</a:t>
            </a:r>
            <a:b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ส่วนราชการระดับกรมขึ้นไป โดยให้หัวหน้าส่วนราชการระดับกองหรือผู้ที่ได้รับมอบหมาย</a:t>
            </a:r>
            <a:b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จากหัวหน้าส่วนราชการระดับกรมขึ้นไปเป็นผู้รับผิดชอบและลงชื่อย่อกำกับตรา   </a:t>
            </a:r>
          </a:p>
          <a:p>
            <a:pPr marL="571500" indent="-571500" algn="thaiDist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</a:tabLst>
            </a:pPr>
            <a:r>
              <a:rPr lang="th-TH" sz="28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๓.๒	กรณีที่ใช้</a:t>
            </a:r>
          </a:p>
          <a:p>
            <a:pPr marL="571500" indent="-57150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</a:tabLst>
            </a:pPr>
            <a:r>
              <a:rPr lang="th-TH" sz="28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		</a:t>
            </a: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หนังสือประทับตราใช้ได้ทั้งระหว่างส่วนราชการกับส่วนราชการ หรือกับหน่วยงานที่ไม่ใช่ส่วนราชการ และกับบุคคลภายนอก แต่ใช้ได้เฉพาะกรณีที่ไม่ใช่เรื่องสำคัญ ซึ่งได้แก่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(๑)	การขอรายละเอียดเพิ่มเติม 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(๒)	การส่งสำเนาหนังสือ สิ่งของ เอกสาร หรือบรรณสาร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(๓)	การตอบรับทราบที่ไม่เกี่ยวกับราชการสำคัญ หรือการเงิน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(๔)	การแจ้งผลงานที่ได้ดำเนินการไปแล้วให้ส่วนราชการที่เกี่ยวข้องทราบ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(๕)	การเตือนเรื่องค้าง</a:t>
            </a:r>
          </a:p>
          <a:p>
            <a:pPr marL="971550" indent="-971550" defTabSz="80010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71450" algn="l"/>
                <a:tab pos="1485900" algn="l"/>
              </a:tabLst>
            </a:pPr>
            <a:r>
              <a:rPr lang="th-TH" sz="26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(๖)	เรื่องซึ่งหัวหน้าส่วนราชการระดับกรมขึ้นไป กำหนดโดยทำเป็นคำสั่งให้ใช้            	หนังสือประทับตรา </a:t>
            </a:r>
          </a:p>
        </p:txBody>
      </p:sp>
      <p:sp>
        <p:nvSpPr>
          <p:cNvPr id="559108" name="Text Box 4"/>
          <p:cNvSpPr txBox="1">
            <a:spLocks noChangeArrowheads="1"/>
          </p:cNvSpPr>
          <p:nvPr/>
        </p:nvSpPr>
        <p:spPr bwMode="auto">
          <a:xfrm>
            <a:off x="327025" y="304800"/>
            <a:ext cx="8816975" cy="70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algn="l" defTabSz="942975">
              <a:lnSpc>
                <a:spcPct val="90000"/>
              </a:lnSpc>
            </a:pPr>
            <a:r>
              <a:rPr lang="th-TH" sz="4400" i="1" dirty="0">
                <a:solidFill>
                  <a:srgbClr val="800000"/>
                </a:solidFill>
                <a:ea typeface="Gulim" pitchFamily="34" charset="-127"/>
                <a:cs typeface="FreesiaUPC" pitchFamily="34" charset="-34"/>
              </a:rPr>
              <a:t>๓. ลักษณะของหนังสือประทับตรา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381875" y="64023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2" name="TextBox 3"/>
          <p:cNvSpPr txBox="1">
            <a:spLocks noChangeArrowheads="1"/>
          </p:cNvSpPr>
          <p:nvPr/>
        </p:nvSpPr>
        <p:spPr bwMode="auto">
          <a:xfrm>
            <a:off x="390525" y="558800"/>
            <a:ext cx="9439275" cy="554513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31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</a:t>
            </a:r>
            <a:r>
              <a:rPr lang="th-TH" sz="1900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ชั้นความเร็ว (ถ้ามี) </a:t>
            </a:r>
            <a:b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ที่..........................................................................					             </a:t>
            </a:r>
          </a:p>
          <a:p>
            <a:pPr algn="l" defTabSz="957263" eaLnBrk="1" hangingPunct="1"/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ถึง........................................................................			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         (ข้อความ) </a:t>
            </a: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</a:t>
            </a:r>
            <a:b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</a:t>
            </a:r>
            <a:endParaRPr lang="th-TH" sz="190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l" defTabSz="957263" eaLnBrk="1" hangingPunct="1"/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     (ชื่อส่วนราชการที่ส่งหนังสือออก)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               	              (ตราชื่อส่วนราชการ)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               (ลงชื่อย่อกำกับตรา)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  (วัน เดือน ปี)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(ส่วนราชการเจ้าของเรื่อง)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 โทร. หรือที่ตั้ง )</a:t>
            </a: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 </a:t>
            </a:r>
          </a:p>
        </p:txBody>
      </p:sp>
      <p:pic>
        <p:nvPicPr>
          <p:cNvPr id="5601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0088" y="954088"/>
            <a:ext cx="9144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7391400" y="64023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60131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366712" y="76200"/>
            <a:ext cx="2909888" cy="762000"/>
          </a:xfrm>
        </p:spPr>
        <p:txBody>
          <a:bodyPr/>
          <a:lstStyle/>
          <a:p>
            <a:pPr marL="239713" indent="-239713" defTabSz="800100">
              <a:buFontTx/>
              <a:buNone/>
            </a:pPr>
            <a:r>
              <a:rPr lang="th-TH" sz="40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๓.๓	รูปแบบ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566044" y="285728"/>
          <a:ext cx="1238257" cy="120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6044" y="285728"/>
                        <a:ext cx="1238257" cy="1205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754188" y="1274763"/>
            <a:ext cx="46778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  <a:cs typeface="FreesiaUPC" pitchFamily="34" charset="-34"/>
              </a:rPr>
              <a:t>ถึง</a:t>
            </a:r>
            <a:r>
              <a:rPr lang="th-TH" sz="3600" b="0">
                <a:solidFill>
                  <a:srgbClr val="000000"/>
                </a:solidFill>
                <a:cs typeface="FreesiaUPC" pitchFamily="34" charset="-34"/>
              </a:rPr>
              <a:t>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089548" y="1357313"/>
            <a:ext cx="507166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 </a:t>
            </a: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กระทรวง </a:t>
            </a: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กรม และจังหวัด</a:t>
            </a:r>
            <a:endParaRPr lang="th-TH" sz="2600" b="0" dirty="0">
              <a:solidFill>
                <a:srgbClr val="000000"/>
              </a:solidFill>
              <a:cs typeface="FreesiaUPC" pitchFamily="34" charset="-34"/>
            </a:endParaRPr>
          </a:p>
        </p:txBody>
      </p:sp>
      <p:pic>
        <p:nvPicPr>
          <p:cNvPr id="33797" name="Picture 7" descr="log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9668">
            <a:off x="4770702" y="3198814"/>
            <a:ext cx="2675996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4256485" y="4214814"/>
            <a:ext cx="3871251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  <a:cs typeface="FreesiaUPC" pitchFamily="34" charset="-34"/>
              </a:rPr>
              <a:t>สำนักนายกรัฐมนตรี</a:t>
            </a:r>
          </a:p>
        </p:txBody>
      </p:sp>
      <p:sp>
        <p:nvSpPr>
          <p:cNvPr id="33799" name="Text Box 9"/>
          <p:cNvSpPr txBox="1">
            <a:spLocks noChangeArrowheads="1"/>
          </p:cNvSpPr>
          <p:nvPr/>
        </p:nvSpPr>
        <p:spPr bwMode="auto">
          <a:xfrm>
            <a:off x="4179094" y="0"/>
            <a:ext cx="1872854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  <a:cs typeface="FreesiaUPC" pitchFamily="34" charset="-34"/>
              </a:rPr>
              <a:t>ชั้นความลับ</a:t>
            </a:r>
          </a:p>
        </p:txBody>
      </p:sp>
      <p:sp>
        <p:nvSpPr>
          <p:cNvPr id="33800" name="Text Box 10"/>
          <p:cNvSpPr txBox="1">
            <a:spLocks noChangeArrowheads="1"/>
          </p:cNvSpPr>
          <p:nvPr/>
        </p:nvSpPr>
        <p:spPr bwMode="auto">
          <a:xfrm>
            <a:off x="464344" y="5072063"/>
            <a:ext cx="5860256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1254125" algn="l"/>
              </a:tabLst>
            </a:pP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สำนักงาน</a:t>
            </a: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ปลัดสำนักนายกรัฐมนตรี              </a:t>
            </a:r>
          </a:p>
          <a:p>
            <a:pPr algn="ctr">
              <a:tabLst>
                <a:tab pos="1254125" algn="l"/>
              </a:tabLst>
            </a:pP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สำนัก</a:t>
            </a: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กฎหมายและระเบียบ</a:t>
            </a: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กลาง</a:t>
            </a:r>
          </a:p>
          <a:p>
            <a:pPr algn="l">
              <a:tabLst>
                <a:tab pos="1254125" algn="l"/>
              </a:tabLst>
            </a:pP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	โทร. </a:t>
            </a: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๐ ๒๒๘๒ ๒๖๙๔</a:t>
            </a:r>
          </a:p>
          <a:p>
            <a:pPr algn="l">
              <a:tabLst>
                <a:tab pos="1254125" algn="l"/>
              </a:tabLst>
            </a:pPr>
            <a:r>
              <a:rPr lang="th-TH" sz="2600" dirty="0" smtClean="0">
                <a:solidFill>
                  <a:srgbClr val="000000"/>
                </a:solidFill>
                <a:cs typeface="FreesiaUPC" pitchFamily="34" charset="-34"/>
              </a:rPr>
              <a:t>	โทรสาร </a:t>
            </a:r>
            <a:r>
              <a:rPr lang="th-TH" sz="2600" dirty="0">
                <a:solidFill>
                  <a:srgbClr val="000000"/>
                </a:solidFill>
                <a:cs typeface="FreesiaUPC" pitchFamily="34" charset="-34"/>
              </a:rPr>
              <a:t>๐ ๒๒๘๒ ๗๘๙๖</a:t>
            </a:r>
          </a:p>
          <a:p>
            <a:pPr algn="ctr">
              <a:spcBef>
                <a:spcPct val="50000"/>
              </a:spcBef>
              <a:tabLst>
                <a:tab pos="1254125" algn="l"/>
              </a:tabLst>
            </a:pPr>
            <a:endParaRPr lang="th-TH" sz="2600" b="0" dirty="0">
              <a:solidFill>
                <a:srgbClr val="000066"/>
              </a:solidFill>
              <a:cs typeface="FreesiaUPC" pitchFamily="34" charset="-34"/>
            </a:endParaRPr>
          </a:p>
        </p:txBody>
      </p:sp>
      <p:sp>
        <p:nvSpPr>
          <p:cNvPr id="33801" name="Text Box 11"/>
          <p:cNvSpPr txBox="1">
            <a:spLocks noChangeArrowheads="1"/>
          </p:cNvSpPr>
          <p:nvPr/>
        </p:nvSpPr>
        <p:spPr bwMode="auto">
          <a:xfrm>
            <a:off x="1754187" y="981076"/>
            <a:ext cx="203795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600">
                <a:solidFill>
                  <a:srgbClr val="000000"/>
                </a:solidFill>
                <a:cs typeface="FreesiaUPC" pitchFamily="34" charset="-34"/>
              </a:rPr>
              <a:t>ที่</a:t>
            </a:r>
            <a:r>
              <a:rPr lang="th-TH" sz="2600">
                <a:solidFill>
                  <a:srgbClr val="000066"/>
                </a:solidFill>
                <a:cs typeface="FreesiaUPC" pitchFamily="34" charset="-34"/>
              </a:rPr>
              <a:t> </a:t>
            </a:r>
            <a:r>
              <a:rPr lang="th-TH" sz="2800" b="0">
                <a:cs typeface="FreesiaUPC" pitchFamily="34" charset="-34"/>
              </a:rPr>
              <a:t> นร ๐๑๐๖/ว ๑</a:t>
            </a:r>
          </a:p>
        </p:txBody>
      </p:sp>
      <p:sp>
        <p:nvSpPr>
          <p:cNvPr id="33802" name="Text Box 13"/>
          <p:cNvSpPr txBox="1">
            <a:spLocks noChangeArrowheads="1"/>
          </p:cNvSpPr>
          <p:nvPr/>
        </p:nvSpPr>
        <p:spPr bwMode="auto">
          <a:xfrm>
            <a:off x="1442906" y="620713"/>
            <a:ext cx="1950244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  <a:cs typeface="FreesiaUPC" pitchFamily="34" charset="-34"/>
              </a:rPr>
              <a:t>ชั้นความเร็ว</a:t>
            </a:r>
            <a:endParaRPr lang="th-TH" sz="2600" b="0">
              <a:cs typeface="FreesiaUPC" pitchFamily="34" charset="-34"/>
            </a:endParaRPr>
          </a:p>
        </p:txBody>
      </p:sp>
      <p:sp>
        <p:nvSpPr>
          <p:cNvPr id="33803" name="Text Box 14"/>
          <p:cNvSpPr txBox="1">
            <a:spLocks noChangeArrowheads="1"/>
          </p:cNvSpPr>
          <p:nvPr/>
        </p:nvSpPr>
        <p:spPr bwMode="auto">
          <a:xfrm>
            <a:off x="4411266" y="4572000"/>
            <a:ext cx="2964921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  <a:cs typeface="FreesiaUPC" pitchFamily="34" charset="-34"/>
              </a:rPr>
              <a:t>           ๒ มกราคม ๒๕๕๕</a:t>
            </a:r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4024313" y="6369050"/>
            <a:ext cx="241974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  <a:cs typeface="FreesiaUPC" pitchFamily="34" charset="-34"/>
              </a:rPr>
              <a:t>ชั้นความลับ</a:t>
            </a:r>
            <a:endParaRPr lang="th-TH" sz="2600" b="0">
              <a:cs typeface="FreesiaUPC" pitchFamily="34" charset="-34"/>
            </a:endParaRPr>
          </a:p>
        </p:txBody>
      </p:sp>
      <p:sp>
        <p:nvSpPr>
          <p:cNvPr id="3172368" name="Text Box 16"/>
          <p:cNvSpPr txBox="1">
            <a:spLocks noChangeArrowheads="1"/>
          </p:cNvSpPr>
          <p:nvPr/>
        </p:nvSpPr>
        <p:spPr bwMode="auto">
          <a:xfrm>
            <a:off x="6309916" y="5110628"/>
            <a:ext cx="170259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0" i="1" smtClean="0">
                <a:solidFill>
                  <a:srgbClr val="3333FF"/>
                </a:solidFill>
                <a:cs typeface="FreesiaUPC" pitchFamily="34" charset="-34"/>
              </a:rPr>
              <a:t>บุญสิน</a:t>
            </a:r>
            <a:endParaRPr lang="th-TH" sz="3200" b="0" i="1">
              <a:solidFill>
                <a:srgbClr val="3333FF"/>
              </a:solidFill>
              <a:cs typeface="FreesiaUPC" pitchFamily="34" charset="-34"/>
            </a:endParaRPr>
          </a:p>
        </p:txBody>
      </p:sp>
      <p:cxnSp>
        <p:nvCxnSpPr>
          <p:cNvPr id="33808" name="Straight Arrow Connector 21"/>
          <p:cNvCxnSpPr>
            <a:cxnSpLocks noChangeShapeType="1"/>
            <a:stCxn id="33801" idx="3"/>
          </p:cNvCxnSpPr>
          <p:nvPr/>
        </p:nvCxnSpPr>
        <p:spPr bwMode="auto">
          <a:xfrm flipV="1">
            <a:off x="3792142" y="1216025"/>
            <a:ext cx="1083469" cy="2698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3809" name="Straight Arrow Connector 23"/>
          <p:cNvCxnSpPr>
            <a:cxnSpLocks noChangeShapeType="1"/>
          </p:cNvCxnSpPr>
          <p:nvPr/>
        </p:nvCxnSpPr>
        <p:spPr bwMode="auto">
          <a:xfrm rot="16200000" flipH="1">
            <a:off x="3366487" y="2533045"/>
            <a:ext cx="3714767" cy="77391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33810" name="Rounded Rectangular Callout 33"/>
          <p:cNvSpPr>
            <a:spLocks noChangeArrowheads="1"/>
          </p:cNvSpPr>
          <p:nvPr/>
        </p:nvSpPr>
        <p:spPr bwMode="auto">
          <a:xfrm>
            <a:off x="6965156" y="1571626"/>
            <a:ext cx="2553891" cy="1643063"/>
          </a:xfrm>
          <a:prstGeom prst="wedgeRoundRectCallout">
            <a:avLst>
              <a:gd name="adj1" fmla="val -46231"/>
              <a:gd name="adj2" fmla="val 73102"/>
              <a:gd name="adj3" fmla="val 16667"/>
            </a:avLst>
          </a:prstGeom>
          <a:noFill/>
          <a:ln w="9525" algn="ctr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  <a:cs typeface="FreesiaUPC" pitchFamily="34" charset="-34"/>
              </a:rPr>
              <a:t>ประทับตรา</a:t>
            </a:r>
          </a:p>
          <a:p>
            <a:r>
              <a:rPr lang="th-TH" sz="3600">
                <a:solidFill>
                  <a:srgbClr val="FF0000"/>
                </a:solidFill>
                <a:cs typeface="FreesiaUPC" pitchFamily="34" charset="-34"/>
              </a:rPr>
              <a:t>ด้วยหมึกสีแดงเท่านั้น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9370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2368" grpId="0"/>
      <p:bldP spid="338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5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215900" y="228600"/>
            <a:ext cx="2908300" cy="762000"/>
          </a:xfrm>
        </p:spPr>
        <p:txBody>
          <a:bodyPr/>
          <a:lstStyle/>
          <a:p>
            <a:pPr marL="239713" indent="-239713" defTabSz="800100">
              <a:buFontTx/>
              <a:buNone/>
            </a:pPr>
            <a:r>
              <a:rPr lang="th-TH" sz="4000" b="1" dirty="0" smtClean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๓.๔	โครงสร้าง</a:t>
            </a:r>
          </a:p>
        </p:txBody>
      </p:sp>
      <p:sp>
        <p:nvSpPr>
          <p:cNvPr id="561156" name="TextBox 4"/>
          <p:cNvSpPr txBox="1">
            <a:spLocks noChangeArrowheads="1"/>
          </p:cNvSpPr>
          <p:nvPr/>
        </p:nvSpPr>
        <p:spPr bwMode="auto">
          <a:xfrm>
            <a:off x="304800" y="738187"/>
            <a:ext cx="10371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2500" b="0" dirty="0">
                <a:solidFill>
                  <a:srgbClr val="000066"/>
                </a:solidFill>
                <a:latin typeface="JasmineUPC" pitchFamily="18" charset="-34"/>
                <a:cs typeface="FreesiaUPC" pitchFamily="34" charset="-34"/>
              </a:rPr>
              <a:t>หนังสือประทับตรา มีโครงสร้างประกอบด้วยส่วนสำคัญ ๔ ส่วน หรือ ๓ ส่วน แล้วแต่เรื่อง  ดังนี้  </a:t>
            </a:r>
          </a:p>
        </p:txBody>
      </p:sp>
      <p:sp>
        <p:nvSpPr>
          <p:cNvPr id="561157" name="TextBox 5"/>
          <p:cNvSpPr txBox="1">
            <a:spLocks noChangeArrowheads="1"/>
          </p:cNvSpPr>
          <p:nvPr/>
        </p:nvSpPr>
        <p:spPr bwMode="auto">
          <a:xfrm>
            <a:off x="3495675" y="1357313"/>
            <a:ext cx="6191250" cy="900112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ที่...................................... 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ถึง ..................................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endParaRPr lang="th-TH" sz="1700" b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</p:txBody>
      </p:sp>
      <p:sp>
        <p:nvSpPr>
          <p:cNvPr id="561158" name="TextBox 6"/>
          <p:cNvSpPr txBox="1">
            <a:spLocks noChangeArrowheads="1"/>
          </p:cNvSpPr>
          <p:nvPr/>
        </p:nvSpPr>
        <p:spPr bwMode="auto">
          <a:xfrm>
            <a:off x="3505200" y="2500313"/>
            <a:ext cx="6191250" cy="1143000"/>
          </a:xfrm>
          <a:prstGeom prst="rect">
            <a:avLst/>
          </a:prstGeom>
          <a:noFill/>
          <a:ln w="28575">
            <a:solidFill>
              <a:srgbClr val="734207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(ข้อความ) .................................................................................................................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61159" name="TextBox 9"/>
          <p:cNvSpPr txBox="1">
            <a:spLocks noChangeArrowheads="1"/>
          </p:cNvSpPr>
          <p:nvPr/>
        </p:nvSpPr>
        <p:spPr bwMode="auto">
          <a:xfrm>
            <a:off x="3482975" y="3929063"/>
            <a:ext cx="6189663" cy="62071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70C0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จึง ..............................................................................................................................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61160" name="TextBox 10"/>
          <p:cNvSpPr txBox="1">
            <a:spLocks noChangeArrowheads="1"/>
          </p:cNvSpPr>
          <p:nvPr/>
        </p:nvSpPr>
        <p:spPr bwMode="auto">
          <a:xfrm>
            <a:off x="3482975" y="4929188"/>
            <a:ext cx="6189663" cy="1676400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     (ชื่อส่วนราชการที่ส่งหนังสือออก)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                (ตราชื่อส่วนราชการ)</a:t>
            </a:r>
          </a:p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              (ลงชื่อย่อกำกับตรา)</a:t>
            </a:r>
          </a:p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                      (วัน เดือน ปี)</a:t>
            </a:r>
          </a:p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(ส่วนราชการเจ้าของเรื่อง)</a:t>
            </a:r>
          </a:p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(โทร. หรือที่ตั้ง) </a:t>
            </a:r>
          </a:p>
        </p:txBody>
      </p:sp>
      <p:sp>
        <p:nvSpPr>
          <p:cNvPr id="561161" name="TextBox 11"/>
          <p:cNvSpPr txBox="1">
            <a:spLocks noChangeArrowheads="1"/>
          </p:cNvSpPr>
          <p:nvPr/>
        </p:nvSpPr>
        <p:spPr bwMode="auto">
          <a:xfrm>
            <a:off x="463550" y="1531938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หัวหนังสือ </a:t>
            </a:r>
          </a:p>
        </p:txBody>
      </p:sp>
      <p:sp>
        <p:nvSpPr>
          <p:cNvPr id="561162" name="TextBox 12"/>
          <p:cNvSpPr txBox="1">
            <a:spLocks noChangeArrowheads="1"/>
          </p:cNvSpPr>
          <p:nvPr/>
        </p:nvSpPr>
        <p:spPr bwMode="auto">
          <a:xfrm>
            <a:off x="463550" y="2760663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734207"/>
                </a:solidFill>
                <a:latin typeface="JasmineUPC" pitchFamily="18" charset="-34"/>
                <a:cs typeface="FreesiaUPC" pitchFamily="34" charset="-34"/>
              </a:rPr>
              <a:t>เหตุที่มีหนังสือไป </a:t>
            </a:r>
          </a:p>
        </p:txBody>
      </p:sp>
      <p:sp>
        <p:nvSpPr>
          <p:cNvPr id="561163" name="TextBox 13"/>
          <p:cNvSpPr txBox="1">
            <a:spLocks noChangeArrowheads="1"/>
          </p:cNvSpPr>
          <p:nvPr/>
        </p:nvSpPr>
        <p:spPr bwMode="auto">
          <a:xfrm>
            <a:off x="153988" y="3948113"/>
            <a:ext cx="31734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จุดประสงค์ที่มีหนังสือไป </a:t>
            </a:r>
          </a:p>
        </p:txBody>
      </p:sp>
      <p:sp>
        <p:nvSpPr>
          <p:cNvPr id="561164" name="TextBox 14"/>
          <p:cNvSpPr txBox="1">
            <a:spLocks noChangeArrowheads="1"/>
          </p:cNvSpPr>
          <p:nvPr/>
        </p:nvSpPr>
        <p:spPr bwMode="auto">
          <a:xfrm>
            <a:off x="463550" y="5072063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CC00CC"/>
                </a:solidFill>
                <a:latin typeface="JasmineUPC" pitchFamily="18" charset="-34"/>
                <a:cs typeface="FreesiaUPC" pitchFamily="34" charset="-34"/>
              </a:rPr>
              <a:t>ท้ายหนังสือ </a:t>
            </a: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>
          <a:xfrm>
            <a:off x="7458075" y="64785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9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533400" y="609600"/>
            <a:ext cx="3771900" cy="762000"/>
          </a:xfrm>
        </p:spPr>
        <p:txBody>
          <a:bodyPr/>
          <a:lstStyle/>
          <a:p>
            <a:pPr marL="239713" indent="-239713" defTabSz="800100">
              <a:lnSpc>
                <a:spcPct val="90000"/>
              </a:lnSpc>
              <a:buFontTx/>
              <a:buNone/>
            </a:pPr>
            <a:r>
              <a:rPr lang="th-TH" sz="4400" b="1" i="1" dirty="0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โครงสร้าง  ๓  ส่วน </a:t>
            </a:r>
          </a:p>
        </p:txBody>
      </p:sp>
      <p:sp>
        <p:nvSpPr>
          <p:cNvPr id="562180" name="TextBox 5"/>
          <p:cNvSpPr txBox="1">
            <a:spLocks noChangeArrowheads="1"/>
          </p:cNvSpPr>
          <p:nvPr/>
        </p:nvSpPr>
        <p:spPr bwMode="auto">
          <a:xfrm>
            <a:off x="3495675" y="1630363"/>
            <a:ext cx="6191250" cy="900112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ที่ ...................................................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ถึง ..................................................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endParaRPr lang="th-TH" sz="1700" b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</p:txBody>
      </p:sp>
      <p:sp>
        <p:nvSpPr>
          <p:cNvPr id="562181" name="TextBox 6"/>
          <p:cNvSpPr txBox="1">
            <a:spLocks noChangeArrowheads="1"/>
          </p:cNvSpPr>
          <p:nvPr/>
        </p:nvSpPr>
        <p:spPr bwMode="auto">
          <a:xfrm>
            <a:off x="3505200" y="3124200"/>
            <a:ext cx="6191250" cy="1143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(ข้อความ) .................................................................................................................</a:t>
            </a:r>
            <a:b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562182" name="TextBox 10"/>
          <p:cNvSpPr txBox="1">
            <a:spLocks noChangeArrowheads="1"/>
          </p:cNvSpPr>
          <p:nvPr/>
        </p:nvSpPr>
        <p:spPr bwMode="auto">
          <a:xfrm>
            <a:off x="3482975" y="4876800"/>
            <a:ext cx="6189663" cy="1666875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     (ชื่อส่วนราชการที่ส่งหนังสือออก)		                                                     (ตราชื่อส่วนราชการ)</a:t>
            </a:r>
          </a:p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700" b="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             (ลง</a:t>
            </a:r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ชื่อย่อกำกับตรา)</a:t>
            </a:r>
          </a:p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                                                                               (วัน เดือน ปี)</a:t>
            </a:r>
          </a:p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(ส่วนราชการเจ้าของเรื่อง)</a:t>
            </a:r>
          </a:p>
          <a:p>
            <a:pPr algn="l" defTabSz="957263" eaLnBrk="1" hangingPunct="1"/>
            <a:r>
              <a:rPr lang="th-TH" sz="17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(โทร. หรือที่ตั้ง) </a:t>
            </a:r>
          </a:p>
        </p:txBody>
      </p:sp>
      <p:sp>
        <p:nvSpPr>
          <p:cNvPr id="562183" name="TextBox 11"/>
          <p:cNvSpPr txBox="1">
            <a:spLocks noChangeArrowheads="1"/>
          </p:cNvSpPr>
          <p:nvPr/>
        </p:nvSpPr>
        <p:spPr bwMode="auto">
          <a:xfrm>
            <a:off x="463550" y="1804988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8000"/>
                </a:solidFill>
                <a:latin typeface="JasmineUPC" pitchFamily="18" charset="-34"/>
                <a:cs typeface="FreesiaUPC" pitchFamily="34" charset="-34"/>
              </a:rPr>
              <a:t>หัวหนังสือ </a:t>
            </a:r>
          </a:p>
        </p:txBody>
      </p:sp>
      <p:sp>
        <p:nvSpPr>
          <p:cNvPr id="562184" name="TextBox 12"/>
          <p:cNvSpPr txBox="1">
            <a:spLocks noChangeArrowheads="1"/>
          </p:cNvSpPr>
          <p:nvPr/>
        </p:nvSpPr>
        <p:spPr bwMode="auto">
          <a:xfrm>
            <a:off x="463550" y="3195638"/>
            <a:ext cx="2709863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เหตุ และ</a:t>
            </a:r>
            <a:r>
              <a:rPr lang="th-TH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จุดประสงค์</a:t>
            </a:r>
            <a:br>
              <a:rPr lang="th-TH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ที่</a:t>
            </a:r>
            <a:r>
              <a:rPr lang="th-TH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มีหนังสือไป </a:t>
            </a:r>
          </a:p>
        </p:txBody>
      </p:sp>
      <p:sp>
        <p:nvSpPr>
          <p:cNvPr id="562185" name="TextBox 14"/>
          <p:cNvSpPr txBox="1">
            <a:spLocks noChangeArrowheads="1"/>
          </p:cNvSpPr>
          <p:nvPr/>
        </p:nvSpPr>
        <p:spPr bwMode="auto">
          <a:xfrm>
            <a:off x="463550" y="5019675"/>
            <a:ext cx="23225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dirty="0">
                <a:solidFill>
                  <a:srgbClr val="CC00CC"/>
                </a:solidFill>
                <a:latin typeface="JasmineUPC" pitchFamily="18" charset="-34"/>
                <a:cs typeface="FreesiaUPC" pitchFamily="34" charset="-34"/>
              </a:rPr>
              <a:t>ท้ายหนังสือ 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7381875" y="64023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3" name="TextBox 3"/>
          <p:cNvSpPr txBox="1">
            <a:spLocks noChangeArrowheads="1"/>
          </p:cNvSpPr>
          <p:nvPr/>
        </p:nvSpPr>
        <p:spPr bwMode="auto">
          <a:xfrm>
            <a:off x="233363" y="574675"/>
            <a:ext cx="9439275" cy="5359400"/>
          </a:xfrm>
          <a:prstGeom prst="rect">
            <a:avLst/>
          </a:prstGeom>
          <a:noFill/>
          <a:ln w="9525">
            <a:solidFill>
              <a:srgbClr val="F2F2F2"/>
            </a:solidFill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defTabSz="957263" eaLnBrk="1" hangingPunct="1"/>
            <a:r>
              <a:rPr lang="th-TH" sz="1900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ตัวอย่าง</a:t>
            </a:r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หนังสือประทับตรา </a:t>
            </a:r>
          </a:p>
          <a:p>
            <a:pPr algn="thaiDist" defTabSz="957263" eaLnBrk="1" hangingPunct="1"/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endParaRPr lang="th-TH" sz="1900" b="0" dirty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    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นร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๐๗๑๔</a:t>
            </a:r>
            <a:r>
              <a:rPr lang="en-US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/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๐๖๑๖					        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ถึง   สำนักงานปลัดกระทรวงอุตสาหกรรม 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  				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สถาบันพัฒนาข้าราชการ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พลเรือน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สำนักงาน ก.พ. ขอส่งหนังสือที่ระลึกครบรอบ ๑๐ ปี ของสถาบันพัฒนาข้าราชการ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พลเรือน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เรื่อง ย้อนอดีตเพื่อขีดเส้นอนาคต </a:t>
            </a:r>
            <a:r>
              <a:rPr lang="en-US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: 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การพัฒนาข้าราชการ มาให้จำนวน ๒ เล่ม 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เพือ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ไว้ใช้ประโยชน์ในราชการต่อไป</a:t>
            </a: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endParaRPr lang="th-TH" sz="1900" b="0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thaiDist" defTabSz="957263" eaLnBrk="1" hangingPunct="1"/>
            <a:r>
              <a:rPr lang="th-TH" sz="1900" b="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	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สถาบันพัฒนาข้าราชการ</a:t>
            </a:r>
            <a:r>
              <a:rPr lang="th-TH" sz="1900" b="0" dirty="0" err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พลเรือน</a:t>
            </a:r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</a:t>
            </a:r>
          </a:p>
          <a:p>
            <a:pPr algn="thaiDist" defTabSz="957263" eaLnBrk="1" hangingPunct="1"/>
            <a:r>
              <a:rPr lang="th-TH" sz="1900" b="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โทร. ๒๘๐๑๘๒๔</a:t>
            </a:r>
          </a:p>
        </p:txBody>
      </p:sp>
      <p:pic>
        <p:nvPicPr>
          <p:cNvPr id="5632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000125"/>
            <a:ext cx="9921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05" name="วงรี 6"/>
          <p:cNvSpPr>
            <a:spLocks noChangeArrowheads="1"/>
          </p:cNvSpPr>
          <p:nvPr/>
        </p:nvSpPr>
        <p:spPr bwMode="auto">
          <a:xfrm>
            <a:off x="4953000" y="3571875"/>
            <a:ext cx="1625600" cy="1214438"/>
          </a:xfrm>
          <a:prstGeom prst="ellipse">
            <a:avLst/>
          </a:prstGeom>
          <a:noFill/>
          <a:ln w="38100" algn="ctr">
            <a:solidFill>
              <a:srgbClr val="78846A"/>
            </a:solidFill>
            <a:round/>
            <a:headEnd/>
            <a:tailEnd/>
          </a:ln>
        </p:spPr>
        <p:txBody>
          <a:bodyPr lIns="95786" tIns="47893" rIns="95786" bIns="47893" anchor="ctr"/>
          <a:lstStyle/>
          <a:p>
            <a:pPr defTabSz="957263" eaLnBrk="1" hangingPunct="1"/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ประทับตรา</a:t>
            </a:r>
            <a:br>
              <a:rPr lang="th-TH" sz="1700" b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</a:br>
            <a:r>
              <a:rPr lang="th-TH" sz="1700" b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สำนักงาน ก.พ. </a:t>
            </a: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Title 1"/>
          <p:cNvSpPr>
            <a:spLocks noGrp="1"/>
          </p:cNvSpPr>
          <p:nvPr>
            <p:ph type="title"/>
          </p:nvPr>
        </p:nvSpPr>
        <p:spPr>
          <a:xfrm>
            <a:off x="897731" y="122237"/>
            <a:ext cx="8110537" cy="1096963"/>
          </a:xfrm>
        </p:spPr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หนังสือสั่งการ</a:t>
            </a:r>
          </a:p>
        </p:txBody>
      </p:sp>
      <p:sp>
        <p:nvSpPr>
          <p:cNvPr id="28" name="AutoShape 14"/>
          <p:cNvSpPr>
            <a:spLocks noChangeArrowheads="1"/>
          </p:cNvSpPr>
          <p:nvPr/>
        </p:nvSpPr>
        <p:spPr bwMode="gray">
          <a:xfrm>
            <a:off x="3590925" y="4875213"/>
            <a:ext cx="2505075" cy="1160462"/>
          </a:xfrm>
          <a:prstGeom prst="can">
            <a:avLst>
              <a:gd name="adj" fmla="val 20315"/>
            </a:avLst>
          </a:prstGeom>
          <a:solidFill>
            <a:srgbClr val="660066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 sz="4400">
              <a:solidFill>
                <a:srgbClr val="FFFF00"/>
              </a:solidFill>
              <a:latin typeface="Cordia New" pitchFamily="34" charset="-34"/>
              <a:cs typeface="FreesiaUPC" pitchFamily="34" charset="-34"/>
            </a:endParaRPr>
          </a:p>
        </p:txBody>
      </p:sp>
      <p:sp>
        <p:nvSpPr>
          <p:cNvPr id="29" name="AutoShape 15"/>
          <p:cNvSpPr>
            <a:spLocks noChangeArrowheads="1"/>
          </p:cNvSpPr>
          <p:nvPr/>
        </p:nvSpPr>
        <p:spPr bwMode="gray">
          <a:xfrm>
            <a:off x="666750" y="2320925"/>
            <a:ext cx="2441575" cy="1173163"/>
          </a:xfrm>
          <a:prstGeom prst="can">
            <a:avLst>
              <a:gd name="adj" fmla="val 20745"/>
            </a:avLst>
          </a:prstGeom>
          <a:solidFill>
            <a:srgbClr val="00004C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0" name="AutoShape 18"/>
          <p:cNvSpPr>
            <a:spLocks noChangeArrowheads="1"/>
          </p:cNvSpPr>
          <p:nvPr/>
        </p:nvSpPr>
        <p:spPr bwMode="gray">
          <a:xfrm>
            <a:off x="6740525" y="2416175"/>
            <a:ext cx="2565400" cy="1195388"/>
          </a:xfrm>
          <a:prstGeom prst="can">
            <a:avLst>
              <a:gd name="adj" fmla="val 18722"/>
            </a:avLst>
          </a:prstGeom>
          <a:solidFill>
            <a:srgbClr val="003300"/>
          </a:solidFill>
          <a:ln w="9525">
            <a:solidFill>
              <a:srgbClr val="00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 dirty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865563" y="2243138"/>
            <a:ext cx="2055812" cy="1912937"/>
            <a:chOff x="3567813" y="2242866"/>
            <a:chExt cx="1898650" cy="1912857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3567813" y="2326999"/>
              <a:ext cx="1898650" cy="1828724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 b="0" kern="0">
                <a:solidFill>
                  <a:sysClr val="windowText" lastClr="000000"/>
                </a:solidFill>
                <a:latin typeface="Euphemia"/>
              </a:endParaRPr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gray">
            <a:xfrm>
              <a:off x="3692434" y="2431770"/>
              <a:ext cx="1680196" cy="1619182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 b="0" kern="0">
                <a:solidFill>
                  <a:sysClr val="windowText" lastClr="000000"/>
                </a:solidFill>
                <a:latin typeface="Euphemia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gray">
            <a:xfrm>
              <a:off x="4161599" y="2242866"/>
              <a:ext cx="240447" cy="519090"/>
            </a:xfrm>
            <a:prstGeom prst="ellipse">
              <a:avLst/>
            </a:prstGeom>
            <a:noFill/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 b="0" kern="0">
                <a:solidFill>
                  <a:sysClr val="windowText" lastClr="000000"/>
                </a:solidFill>
                <a:latin typeface="Euphemia"/>
              </a:endParaRPr>
            </a:p>
          </p:txBody>
        </p:sp>
        <p:sp>
          <p:nvSpPr>
            <p:cNvPr id="31" name="Text Box 19"/>
            <p:cNvSpPr txBox="1">
              <a:spLocks noChangeArrowheads="1"/>
            </p:cNvSpPr>
            <p:nvPr/>
          </p:nvSpPr>
          <p:spPr bwMode="gray">
            <a:xfrm>
              <a:off x="3846379" y="3019121"/>
              <a:ext cx="1345916" cy="53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dirty="0">
                  <a:solidFill>
                    <a:srgbClr val="514843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uphemia"/>
                  <a:cs typeface="FreesiaUPC" pitchFamily="34" charset="-34"/>
                </a:rPr>
                <a:t>มี 3 ชนิด</a:t>
              </a:r>
            </a:p>
          </p:txBody>
        </p:sp>
      </p:grpSp>
      <p:sp>
        <p:nvSpPr>
          <p:cNvPr id="32" name="Text Box 21"/>
          <p:cNvSpPr txBox="1">
            <a:spLocks noChangeArrowheads="1"/>
          </p:cNvSpPr>
          <p:nvPr/>
        </p:nvSpPr>
        <p:spPr bwMode="gray">
          <a:xfrm>
            <a:off x="638175" y="2792413"/>
            <a:ext cx="24225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kern="0" dirty="0">
                <a:solidFill>
                  <a:srgbClr val="FFFFFF"/>
                </a:solidFill>
                <a:latin typeface="Browallia New" pitchFamily="34" charset="-34"/>
                <a:cs typeface="FreesiaUPC" pitchFamily="34" charset="-34"/>
              </a:rPr>
              <a:t>คำสั่ง</a:t>
            </a:r>
          </a:p>
        </p:txBody>
      </p:sp>
      <p:sp>
        <p:nvSpPr>
          <p:cNvPr id="33" name="Freeform 28"/>
          <p:cNvSpPr>
            <a:spLocks/>
          </p:cNvSpPr>
          <p:nvPr/>
        </p:nvSpPr>
        <p:spPr bwMode="gray">
          <a:xfrm rot="1318258" flipH="1" flipV="1">
            <a:off x="5829300" y="2655888"/>
            <a:ext cx="735013" cy="860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E3663F"/>
              </a:gs>
              <a:gs pos="100000">
                <a:srgbClr val="E3663F">
                  <a:gamma/>
                  <a:tint val="31765"/>
                  <a:invGamma/>
                </a:srgb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4" name="Freeform 31"/>
          <p:cNvSpPr>
            <a:spLocks/>
          </p:cNvSpPr>
          <p:nvPr/>
        </p:nvSpPr>
        <p:spPr bwMode="gray">
          <a:xfrm rot="20998639" flipV="1">
            <a:off x="3182938" y="2744788"/>
            <a:ext cx="736600" cy="860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E3663F"/>
              </a:gs>
              <a:gs pos="100000">
                <a:srgbClr val="E3663F">
                  <a:gamma/>
                  <a:tint val="31765"/>
                  <a:invGamma/>
                </a:srgb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gray">
          <a:xfrm rot="2366572" flipH="1">
            <a:off x="4397375" y="3983038"/>
            <a:ext cx="754063" cy="87947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E3663F"/>
              </a:gs>
              <a:gs pos="100000">
                <a:srgbClr val="E3663F">
                  <a:gamma/>
                  <a:tint val="31765"/>
                  <a:invGamma/>
                </a:srgb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gray">
          <a:xfrm>
            <a:off x="3521075" y="5348288"/>
            <a:ext cx="25796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kern="0" dirty="0">
                <a:solidFill>
                  <a:srgbClr val="FFFFFF"/>
                </a:solidFill>
                <a:latin typeface="Browallia New" pitchFamily="34" charset="-34"/>
                <a:cs typeface="FreesiaUPC" pitchFamily="34" charset="-34"/>
              </a:rPr>
              <a:t>ข้อบังคับ</a:t>
            </a: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gray">
          <a:xfrm>
            <a:off x="6911975" y="2898775"/>
            <a:ext cx="22288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kern="0" dirty="0">
                <a:solidFill>
                  <a:srgbClr val="FFFFFF"/>
                </a:solidFill>
                <a:latin typeface="Browallia New" pitchFamily="34" charset="-34"/>
                <a:cs typeface="FreesiaUPC" pitchFamily="34" charset="-34"/>
              </a:rPr>
              <a:t>ระเบียบ</a:t>
            </a:r>
          </a:p>
        </p:txBody>
      </p:sp>
      <p:sp>
        <p:nvSpPr>
          <p:cNvPr id="564237" name="Slide Number Placeholder 25"/>
          <p:cNvSpPr txBox="1">
            <a:spLocks/>
          </p:cNvSpPr>
          <p:nvPr/>
        </p:nvSpPr>
        <p:spPr bwMode="auto">
          <a:xfrm>
            <a:off x="718185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A2DE09B5-87F8-4071-B481-80911B869A8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37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คำสั่ง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026755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65252" name="Slide Number Placeholder 25"/>
          <p:cNvSpPr txBox="1">
            <a:spLocks/>
          </p:cNvSpPr>
          <p:nvPr/>
        </p:nvSpPr>
        <p:spPr bwMode="auto">
          <a:xfrm>
            <a:off x="7162800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9A8E2858-4D90-4463-8FC5-E92C9B5BCA6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38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1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920750" y="1371600"/>
            <a:ext cx="8147050" cy="4572000"/>
          </a:xfrm>
        </p:spPr>
        <p:txBody>
          <a:bodyPr>
            <a:noAutofit/>
          </a:bodyPr>
          <a:lstStyle/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latin typeface="JasmineUPC" pitchFamily="18" charset="-34"/>
                <a:cs typeface="FreesiaUPC" pitchFamily="34" charset="-34"/>
              </a:rPr>
              <a:t>๑.๑	ความหมาย</a:t>
            </a:r>
          </a:p>
          <a:p>
            <a:pPr marL="239713" indent="-239713" algn="thaiDist" defTabSz="800100">
              <a:buFontTx/>
              <a:buNone/>
            </a:pPr>
            <a:r>
              <a:rPr lang="th-TH" sz="3200" dirty="0" smtClean="0"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หนังสือภายนอก  คือหนังสือติดต่อราชการที่เป็นแบบพิธี ใช้กระดาษตราครุฑเขียนเป็นหนังสือติดต่อระหว่างส่วนราชการ หรือส่วนราชการมีถึงหน่วยงานอื่นใดที่มิใช่ส่วนราชการ หรือมีถึงบุคคลภายนอก </a:t>
            </a:r>
          </a:p>
          <a:p>
            <a:pPr marL="239713" indent="-239713" algn="thaiDist" defTabSz="800100">
              <a:buFontTx/>
              <a:buNone/>
            </a:pPr>
            <a:r>
              <a:rPr lang="th-TH" sz="3600" b="1" dirty="0" smtClean="0">
                <a:latin typeface="JasmineUPC" pitchFamily="18" charset="-34"/>
                <a:cs typeface="FreesiaUPC" pitchFamily="34" charset="-34"/>
              </a:rPr>
              <a:t>๑.๒	กรณีที่ใช้</a:t>
            </a:r>
          </a:p>
          <a:p>
            <a:pPr marL="239713" indent="-239713" algn="thaiDist" defTabSz="800100">
              <a:buFontTx/>
              <a:buNone/>
            </a:pPr>
            <a:r>
              <a:rPr lang="th-TH" sz="3200" dirty="0" smtClean="0">
                <a:latin typeface="JasmineUPC" pitchFamily="18" charset="-34"/>
                <a:cs typeface="FreesiaUPC" pitchFamily="34" charset="-34"/>
              </a:rPr>
              <a:t> 	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หนังสือภายนอก  ใช้ติดต่อราชการระหว่างกระทรวงหนึ่ง หรือกรมหนึ่ง หรือจังหวัดหนึ่ง หรือส่วนราชการแห่งใดแห่งหนึ่ง กับกระทรวงอื่น หรือกรมอื่น หรือจังหวัดอื่น หรือหน่วยงานอื่น หรือกับบุคคลภายนอก </a:t>
            </a:r>
          </a:p>
        </p:txBody>
      </p:sp>
      <p:sp>
        <p:nvSpPr>
          <p:cNvPr id="549892" name="Text Box 4"/>
          <p:cNvSpPr txBox="1">
            <a:spLocks noChangeArrowheads="1"/>
          </p:cNvSpPr>
          <p:nvPr/>
        </p:nvSpPr>
        <p:spPr bwMode="auto">
          <a:xfrm>
            <a:off x="730250" y="533400"/>
            <a:ext cx="8261350" cy="70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2F4D71"/>
            </a:prstShdw>
          </a:effectLst>
        </p:spPr>
        <p:txBody>
          <a:bodyPr lIns="80028" tIns="40014" rIns="80028" bIns="40014">
            <a:spAutoFit/>
          </a:bodyPr>
          <a:lstStyle/>
          <a:p>
            <a:pPr algn="l" defTabSz="942975">
              <a:lnSpc>
                <a:spcPct val="90000"/>
              </a:lnSpc>
            </a:pPr>
            <a:r>
              <a:rPr lang="th-TH" sz="4400" i="1" dirty="0">
                <a:solidFill>
                  <a:srgbClr val="800000"/>
                </a:solidFill>
                <a:ea typeface="Gulim" pitchFamily="34" charset="-127"/>
                <a:cs typeface="FreesiaUPC" pitchFamily="34" charset="-34"/>
              </a:rPr>
              <a:t>๑.  ลักษณะของหนังสือภายนอก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458075" y="61737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577850" y="693738"/>
            <a:ext cx="8737600" cy="6202362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คำสั่ง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(ชื่อส่วนราชการหรือตำแหน่งของผู้มีอำนาจที่ออกคำสั่ง)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 .........../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(เลขปีพุทธศักราชที่ออกคำสั่ง)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 ...........................................................................................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ข้อความ</a:t>
            </a:r>
            <a:r>
              <a:rPr lang="th-TH" sz="1600" b="1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ให้อ้างเหตุผลโดยย่อเพื่อแสดงถึงความมุ่งหมายที่ต้องมีคำสั่งและอ้างถึงกฏหมายที่ให้อำนาจออกคำสั่ง (ถ้ามี) ..................................................................................................................................................................................................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ทั้งนี้  ตั้งแต่ .............................................................................................................................................................</a:t>
            </a:r>
          </a:p>
          <a:p>
            <a:pPr marL="0" indent="0" algn="ctr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สั่ง ณ วันที่ ........................................................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(ลง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ชื่อ)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(พิมพ์ชื่อ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เต็ม)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(ตำแหน่ง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b="1" i="1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662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785813"/>
            <a:ext cx="12382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6276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66277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ตัวอย่างคำสั่ง</a:t>
            </a:r>
          </a:p>
        </p:txBody>
      </p:sp>
      <p:sp>
        <p:nvSpPr>
          <p:cNvPr id="566278" name="Slide Number Placeholder 25"/>
          <p:cNvSpPr txBox="1">
            <a:spLocks/>
          </p:cNvSpPr>
          <p:nvPr/>
        </p:nvSpPr>
        <p:spPr bwMode="auto">
          <a:xfrm>
            <a:off x="70866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9C1E1A4E-C4A6-4E65-858E-1EB7E6B37D62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39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75125" y="3209925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ระเบียบ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109305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67300" name="Slide Number Placeholder 25"/>
          <p:cNvSpPr txBox="1">
            <a:spLocks/>
          </p:cNvSpPr>
          <p:nvPr/>
        </p:nvSpPr>
        <p:spPr bwMode="auto">
          <a:xfrm>
            <a:off x="7162800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8DF32455-121E-4B87-9955-7203CBA25BEF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165100" y="693738"/>
            <a:ext cx="9575800" cy="6318250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ระเบียบ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(ชื่อส่วนราชการหรือตำแหน่งของผู้มีอำนาจที่ออกคำสั่ง)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ว่าด้วย....................................................................................</a:t>
            </a:r>
            <a:endParaRPr lang="th-TH" sz="1600" b="1" i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(ฉบับที่...........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ถ้ามีเรื่องเดียวกันเกินกว่า 1 ฉบับ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(ข้อความ</a:t>
            </a:r>
            <a:r>
              <a:rPr lang="th-TH" sz="1600" b="1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ให้อ้างเหตุผลโดยย่อเพื่อแสดงถึงความมุ่งหมายที่ต้องออกระเบียบ และอ้างถึงกฎหมายที่ให้อำนาจออกระเบียบ (ถ้ามี)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ข้อ 1  ระเบียบนี้เรียกว่า   </a:t>
            </a:r>
            <a:r>
              <a:rPr lang="en-US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“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ระเบียบ.................................................................... พ.ศ. .....</a:t>
            </a:r>
            <a:r>
              <a:rPr lang="en-US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”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ข้อ 2  ระเบียบนี้ให้ใช้บังคับตั้งแต่วันที่ ........................................................ เป็นต้นไป</a:t>
            </a:r>
            <a:r>
              <a:rPr lang="th-TH" sz="10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0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 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ข้อ 3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(สุดท้าย)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ผู้รักษาการตามระเบียบ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(ถ้ามีการแบ่งเป็นหมวดให้นำข้อผู้รักษาตามระเบียบไปกำหนดเป็นข้อสุดท้ายก่อนที่จะขึ้นหมวด 1)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2112963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          ประกาศ ณ วันที่ ......................................... 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24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(ลง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ชื่อ)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24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426075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(พิมพ์ชื่อ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เต็ม)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426075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(ตำแหน่ง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b="1" i="1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683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685800"/>
            <a:ext cx="1238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8324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68325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ตัวอย่างระเบียบ</a:t>
            </a:r>
          </a:p>
        </p:txBody>
      </p:sp>
      <p:sp>
        <p:nvSpPr>
          <p:cNvPr id="56832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DF151131-F8A5-48BF-A6A3-405C5E406E15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75125" y="3124200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ข้อบังคับ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3158" y="1777044"/>
          <a:ext cx="7933886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6934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1439FDD-32D1-43F7-8B85-0741582C013C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685800"/>
            <a:ext cx="1238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165100" y="693738"/>
            <a:ext cx="9575800" cy="6616700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ข้อบังคับ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(ชื่อส่วนราชการที่ออกข้อบังคับ)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ว่าด้วย..........................................................................</a:t>
            </a:r>
            <a:endParaRPr lang="th-TH" sz="1600" b="1" i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(ฉบับที่...........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ถ้ามีเรื่องเดียวกันเกินกว่า 1 ฉบับ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(ข้อความ</a:t>
            </a:r>
            <a:r>
              <a:rPr lang="th-TH" sz="1600" b="1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ให้อ้างเหตุผลโดยย่อเพื่อแสดงถึงความมุ่งหมายที่ต้องออกข้อบังคับ และอ้างถึงกฎหมายที่ให้อำนาจออกข้อบังคับ (ถ้ามี)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ข้อ 1  ข้อบังคับนี้เรียกว่า   </a:t>
            </a:r>
            <a:r>
              <a:rPr lang="en-US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“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ข้อบังคับ....................................................................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.....</a:t>
            </a:r>
            <a:r>
              <a:rPr lang="en-US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”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marL="236538" indent="-236538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ข้อ 2  ข้อบังคับนี้ให้ใช้บังคับตั้งแต่วันที่ ........................................................ เป็นต้นไป</a:t>
            </a:r>
            <a:r>
              <a:rPr lang="th-TH" sz="10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0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 </a:t>
            </a:r>
          </a:p>
          <a:p>
            <a:pPr marL="236538" indent="-236538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ข้อ 3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(สุดท้าย)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ผู้รักษาการตามข้อบังคับ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(ถ้ามีการแบ่งเป็นหมวด ให้นำข้อผู้รักษาไปกำหนดเป็นข้อสุดท้ายก่อนที่จะขึ้นหมวด 1)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690563" algn="l"/>
                <a:tab pos="2112963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     ประกาศ ณ วันที่ ......................................... 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(ลง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ชื่อ)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426075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(พิมพ์ชื่อ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เต็ม)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426075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(ตำแหน่ง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b="1" i="1" dirty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</p:txBody>
      </p:sp>
      <p:sp>
        <p:nvSpPr>
          <p:cNvPr id="570372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70373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ตัวอย่างข้อบังคับ</a:t>
            </a:r>
          </a:p>
        </p:txBody>
      </p:sp>
      <p:sp>
        <p:nvSpPr>
          <p:cNvPr id="570374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FBC4E879-D260-40A5-8456-51F6D1EB48D1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75125" y="3124200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หนังสือประชาสัมพันธ์</a:t>
            </a:r>
          </a:p>
        </p:txBody>
      </p:sp>
      <p:pic>
        <p:nvPicPr>
          <p:cNvPr id="11" name="Picture 10" descr="dbcc165036203c63d797c28402a9272f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50" y="4065588"/>
            <a:ext cx="242570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136900" y="1600200"/>
            <a:ext cx="7429500" cy="5121275"/>
            <a:chOff x="2895600" y="1600200"/>
            <a:chExt cx="6858000" cy="5121695"/>
          </a:xfrm>
        </p:grpSpPr>
        <p:graphicFrame>
          <p:nvGraphicFramePr>
            <p:cNvPr id="6" name="Diagram 5"/>
            <p:cNvGraphicFramePr/>
            <p:nvPr/>
          </p:nvGraphicFramePr>
          <p:xfrm>
            <a:off x="2895600" y="1600200"/>
            <a:ext cx="6858000" cy="4622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71398" name="TextBox 6"/>
            <p:cNvSpPr txBox="1">
              <a:spLocks noChangeArrowheads="1"/>
            </p:cNvSpPr>
            <p:nvPr/>
          </p:nvSpPr>
          <p:spPr bwMode="auto">
            <a:xfrm>
              <a:off x="3526447" y="3429000"/>
              <a:ext cx="1605765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th-TH" sz="2800">
                  <a:solidFill>
                    <a:srgbClr val="FFFF00"/>
                  </a:solidFill>
                  <a:cs typeface="FreesiaUPC" pitchFamily="34" charset="-34"/>
                </a:rPr>
                <a:t>หนังสือ</a:t>
              </a:r>
              <a:br>
                <a:rPr lang="th-TH" sz="2800">
                  <a:solidFill>
                    <a:srgbClr val="FFFF00"/>
                  </a:solidFill>
                  <a:cs typeface="FreesiaUPC" pitchFamily="34" charset="-34"/>
                </a:rPr>
              </a:br>
              <a:r>
                <a:rPr lang="th-TH" sz="2800">
                  <a:solidFill>
                    <a:srgbClr val="FFFF00"/>
                  </a:solidFill>
                  <a:cs typeface="FreesiaUPC" pitchFamily="34" charset="-34"/>
                </a:rPr>
                <a:t>ประชาสัมพันธ์</a:t>
              </a: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4907341" y="2366942"/>
              <a:ext cx="566691" cy="833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A8A39E"/>
                </a:buClr>
                <a:buSzPct val="90000"/>
                <a:buFont typeface="Wingdings" pitchFamily="2" charset="2"/>
                <a:buNone/>
                <a:defRPr/>
              </a:pPr>
              <a:r>
                <a:rPr lang="th-TH" altLang="ko-KR" sz="5400" i="1" kern="0" dirty="0">
                  <a:ln w="10541" cmpd="sng">
                    <a:solidFill>
                      <a:srgbClr val="514843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14843">
                          <a:tint val="40000"/>
                          <a:satMod val="250000"/>
                        </a:srgbClr>
                      </a:gs>
                      <a:gs pos="9000">
                        <a:srgbClr val="514843">
                          <a:tint val="52000"/>
                          <a:satMod val="300000"/>
                        </a:srgbClr>
                      </a:gs>
                      <a:gs pos="50000">
                        <a:srgbClr val="514843">
                          <a:shade val="20000"/>
                          <a:satMod val="300000"/>
                        </a:srgbClr>
                      </a:gs>
                      <a:gs pos="79000">
                        <a:srgbClr val="514843">
                          <a:tint val="52000"/>
                          <a:satMod val="300000"/>
                        </a:srgbClr>
                      </a:gs>
                      <a:gs pos="100000">
                        <a:srgbClr val="514843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a typeface="Gulim" pitchFamily="34" charset="-127"/>
                  <a:cs typeface="FreesiaUPC" pitchFamily="34" charset="-34"/>
                </a:rPr>
                <a:t>1</a:t>
              </a:r>
              <a:endParaRPr lang="en-US" altLang="ko-KR" sz="5400" i="1" kern="0" dirty="0">
                <a:ln w="10541" cmpd="sng">
                  <a:solidFill>
                    <a:srgbClr val="514843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14843">
                        <a:tint val="40000"/>
                        <a:satMod val="250000"/>
                      </a:srgbClr>
                    </a:gs>
                    <a:gs pos="9000">
                      <a:srgbClr val="514843">
                        <a:tint val="52000"/>
                        <a:satMod val="300000"/>
                      </a:srgbClr>
                    </a:gs>
                    <a:gs pos="50000">
                      <a:srgbClr val="514843">
                        <a:shade val="20000"/>
                        <a:satMod val="300000"/>
                      </a:srgbClr>
                    </a:gs>
                    <a:gs pos="79000">
                      <a:srgbClr val="514843">
                        <a:tint val="52000"/>
                        <a:satMod val="300000"/>
                      </a:srgbClr>
                    </a:gs>
                    <a:gs pos="100000">
                      <a:srgbClr val="514843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a typeface="Gulim" pitchFamily="34" charset="-127"/>
                <a:cs typeface="FreesiaUPC" pitchFamily="34" charset="-34"/>
              </a:endParaRPr>
            </a:p>
          </p:txBody>
        </p:sp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5340097" y="3168365"/>
              <a:ext cx="603503" cy="89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A8A39E"/>
                </a:buClr>
                <a:buSzPct val="90000"/>
                <a:buFont typeface="Wingdings" pitchFamily="2" charset="2"/>
                <a:buNone/>
                <a:defRPr/>
              </a:pPr>
              <a:r>
                <a:rPr lang="th-TH" altLang="ko-KR" sz="5400" i="1" kern="0" dirty="0">
                  <a:ln w="10541" cmpd="sng">
                    <a:solidFill>
                      <a:srgbClr val="514843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14843">
                          <a:tint val="40000"/>
                          <a:satMod val="250000"/>
                        </a:srgbClr>
                      </a:gs>
                      <a:gs pos="9000">
                        <a:srgbClr val="514843">
                          <a:tint val="52000"/>
                          <a:satMod val="300000"/>
                        </a:srgbClr>
                      </a:gs>
                      <a:gs pos="50000">
                        <a:srgbClr val="514843">
                          <a:shade val="20000"/>
                          <a:satMod val="300000"/>
                        </a:srgbClr>
                      </a:gs>
                      <a:gs pos="79000">
                        <a:srgbClr val="514843">
                          <a:tint val="52000"/>
                          <a:satMod val="300000"/>
                        </a:srgbClr>
                      </a:gs>
                      <a:gs pos="100000">
                        <a:srgbClr val="514843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a typeface="Gulim" pitchFamily="34" charset="-127"/>
                  <a:cs typeface="FreesiaUPC" pitchFamily="34" charset="-34"/>
                </a:rPr>
                <a:t>2</a:t>
              </a:r>
              <a:endParaRPr lang="en-US" altLang="ko-KR" sz="5400" i="1" kern="0" dirty="0">
                <a:ln w="10541" cmpd="sng">
                  <a:solidFill>
                    <a:srgbClr val="514843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14843">
                        <a:tint val="40000"/>
                        <a:satMod val="250000"/>
                      </a:srgbClr>
                    </a:gs>
                    <a:gs pos="9000">
                      <a:srgbClr val="514843">
                        <a:tint val="52000"/>
                        <a:satMod val="300000"/>
                      </a:srgbClr>
                    </a:gs>
                    <a:gs pos="50000">
                      <a:srgbClr val="514843">
                        <a:shade val="20000"/>
                        <a:satMod val="300000"/>
                      </a:srgbClr>
                    </a:gs>
                    <a:gs pos="79000">
                      <a:srgbClr val="514843">
                        <a:tint val="52000"/>
                        <a:satMod val="300000"/>
                      </a:srgbClr>
                    </a:gs>
                    <a:gs pos="100000">
                      <a:srgbClr val="514843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a typeface="Gulim" pitchFamily="34" charset="-127"/>
                <a:cs typeface="FreesiaUPC" pitchFamily="34" charset="-34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 rot="10800000" flipV="1">
              <a:off x="5212142" y="4227211"/>
              <a:ext cx="550425" cy="1106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A8A39E"/>
                </a:buClr>
                <a:buSzPct val="90000"/>
                <a:buFont typeface="Wingdings" pitchFamily="2" charset="2"/>
                <a:buNone/>
                <a:defRPr/>
              </a:pPr>
              <a:r>
                <a:rPr lang="th-TH" altLang="ko-KR" sz="5400" i="1" kern="0" dirty="0">
                  <a:ln w="10541" cmpd="sng">
                    <a:solidFill>
                      <a:srgbClr val="514843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14843">
                          <a:tint val="40000"/>
                          <a:satMod val="250000"/>
                        </a:srgbClr>
                      </a:gs>
                      <a:gs pos="9000">
                        <a:srgbClr val="514843">
                          <a:tint val="52000"/>
                          <a:satMod val="300000"/>
                        </a:srgbClr>
                      </a:gs>
                      <a:gs pos="50000">
                        <a:srgbClr val="514843">
                          <a:shade val="20000"/>
                          <a:satMod val="300000"/>
                        </a:srgbClr>
                      </a:gs>
                      <a:gs pos="79000">
                        <a:srgbClr val="514843">
                          <a:tint val="52000"/>
                          <a:satMod val="300000"/>
                        </a:srgbClr>
                      </a:gs>
                      <a:gs pos="100000">
                        <a:srgbClr val="514843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a typeface="Gulim" pitchFamily="34" charset="-127"/>
                  <a:cs typeface="FreesiaUPC" pitchFamily="34" charset="-34"/>
                </a:rPr>
                <a:t>3</a:t>
              </a:r>
              <a:endParaRPr lang="en-US" altLang="ko-KR" sz="5400" i="1" kern="0" dirty="0">
                <a:ln w="10541" cmpd="sng">
                  <a:solidFill>
                    <a:srgbClr val="514843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14843">
                        <a:tint val="40000"/>
                        <a:satMod val="250000"/>
                      </a:srgbClr>
                    </a:gs>
                    <a:gs pos="9000">
                      <a:srgbClr val="514843">
                        <a:tint val="52000"/>
                        <a:satMod val="300000"/>
                      </a:srgbClr>
                    </a:gs>
                    <a:gs pos="50000">
                      <a:srgbClr val="514843">
                        <a:shade val="20000"/>
                        <a:satMod val="300000"/>
                      </a:srgbClr>
                    </a:gs>
                    <a:gs pos="79000">
                      <a:srgbClr val="514843">
                        <a:tint val="52000"/>
                        <a:satMod val="300000"/>
                      </a:srgbClr>
                    </a:gs>
                    <a:gs pos="100000">
                      <a:srgbClr val="514843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a typeface="Gulim" pitchFamily="34" charset="-127"/>
                <a:cs typeface="FreesiaUPC" pitchFamily="34" charset="-34"/>
              </a:endParaRPr>
            </a:p>
          </p:txBody>
        </p:sp>
        <p:sp>
          <p:nvSpPr>
            <p:cNvPr id="571402" name="Slide Number Placeholder 25"/>
            <p:cNvSpPr txBox="1">
              <a:spLocks/>
            </p:cNvSpPr>
            <p:nvPr/>
          </p:nvSpPr>
          <p:spPr bwMode="auto">
            <a:xfrm>
              <a:off x="6732677" y="6417095"/>
              <a:ext cx="2133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 anchor="ctr"/>
            <a:lstStyle/>
            <a:p>
              <a:pPr algn="r" eaLnBrk="1" hangingPunct="1"/>
              <a:fld id="{B1625863-2EB0-404D-AC40-A30D5435EF3D}" type="slidenum">
                <a:rPr lang="ko-KR" altLang="en-US" sz="1200" b="0">
                  <a:solidFill>
                    <a:srgbClr val="9D8F88"/>
                  </a:solidFill>
                  <a:latin typeface="Euphemia" pitchFamily="34" charset="0"/>
                  <a:ea typeface="Gulim" pitchFamily="34" charset="-127"/>
                </a:rPr>
                <a:pPr algn="r" eaLnBrk="1" hangingPunct="1"/>
                <a:t>44</a:t>
              </a:fld>
              <a:endParaRPr lang="en-US" altLang="ko-KR" sz="1200" b="0" dirty="0">
                <a:solidFill>
                  <a:srgbClr val="9D8F88"/>
                </a:solidFill>
                <a:latin typeface="Euphemia" pitchFamily="34" charset="0"/>
                <a:ea typeface="Gulim" pitchFamily="34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ประกาศ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109305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2420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F6A9D1F-24CF-4048-948F-E4999EFC1D83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pic>
        <p:nvPicPr>
          <p:cNvPr id="572421" name="Picture 45" descr="pakad1[14][2]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47938" y="4876800"/>
            <a:ext cx="165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2422" name="Picture 46" descr="original_special_report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95950" y="4700588"/>
            <a:ext cx="2311400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577850" y="693738"/>
            <a:ext cx="8737600" cy="5711825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ประกาศ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(ชื่อส่วนราชการที่ออกประกาศ)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 ...........................................................................................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ข้อความ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marL="0" indent="0"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2682875" algn="l"/>
                <a:tab pos="2916238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	 ประกาศ  ณ วันที่ ........................................................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(ลง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ชื่อ)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(พิมพ์ชื่อ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เต็ม)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(ตำแหน่ง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i="1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734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785813"/>
            <a:ext cx="12382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44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73445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ตัวอย่างประกาศ</a:t>
            </a:r>
          </a:p>
        </p:txBody>
      </p:sp>
      <p:sp>
        <p:nvSpPr>
          <p:cNvPr id="573446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4E8E192D-FD96-44C5-965D-AC9D8075CF67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75125" y="2860675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แถลงการณ์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109305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446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4CE5A475-9274-406F-9A25-BCC0466529D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577850" y="693738"/>
            <a:ext cx="8737600" cy="5953125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แถลงการณ์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(ชื่อส่วนราชการที่ออกแถลงการณ์)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 ...........................................................................................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ฉบับที่ .........  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(ถ้ามี)</a:t>
            </a:r>
          </a:p>
          <a:p>
            <a:pPr algn="ctr" defTabSz="957263" eaLnBrk="1" fontAlgn="auto" hangingPunct="1">
              <a:spcBef>
                <a:spcPts val="900"/>
              </a:spcBef>
              <a:spcAft>
                <a:spcPts val="0"/>
              </a:spcAft>
              <a:buFont typeface="Wingdings" pitchFamily="2" charset="2"/>
              <a:buNone/>
              <a:tabLst>
                <a:tab pos="4054475" algn="l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ข้อความ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914400" algn="l"/>
                <a:tab pos="4054475" algn="l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830638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(ส่วนราชการที่ออกแถลงการณ์) </a:t>
            </a: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(วัน  เดือน  ปี) 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i="1" dirty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754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785813"/>
            <a:ext cx="12382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5492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75493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ตัวอย่างแถลงการณ์</a:t>
            </a:r>
          </a:p>
        </p:txBody>
      </p:sp>
      <p:sp>
        <p:nvSpPr>
          <p:cNvPr id="575494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F3BA83B9-1CA2-47A0-B727-F7681EDD4F93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75125" y="3124200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5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595312" y="152400"/>
            <a:ext cx="2909888" cy="762000"/>
          </a:xfrm>
        </p:spPr>
        <p:txBody>
          <a:bodyPr/>
          <a:lstStyle/>
          <a:p>
            <a:pPr marL="239713" indent="-239713" defTabSz="800100">
              <a:buFontTx/>
              <a:buNone/>
            </a:pPr>
            <a:r>
              <a:rPr lang="th-TH" sz="36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๑.๓	รูปแบบ </a:t>
            </a:r>
          </a:p>
        </p:txBody>
      </p:sp>
      <p:sp>
        <p:nvSpPr>
          <p:cNvPr id="550916" name="TextBox 3"/>
          <p:cNvSpPr txBox="1">
            <a:spLocks noChangeArrowheads="1"/>
          </p:cNvSpPr>
          <p:nvPr/>
        </p:nvSpPr>
        <p:spPr bwMode="auto">
          <a:xfrm>
            <a:off x="466725" y="6395"/>
            <a:ext cx="9439275" cy="6529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</a:t>
            </a:r>
            <a:r>
              <a:rPr lang="th-TH" sz="190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</a:t>
            </a:r>
          </a:p>
          <a:p>
            <a:pPr algn="l" defTabSz="957263" eaLnBrk="1" hangingPunct="1"/>
            <a:endParaRPr lang="th-TH" sz="1900" dirty="0">
              <a:solidFill>
                <a:srgbClr val="0000FF"/>
              </a:solidFill>
              <a:latin typeface="JasmineUPC" pitchFamily="18" charset="-34"/>
              <a:cs typeface="FreesiaUPC" pitchFamily="34" charset="-34"/>
            </a:endParaRPr>
          </a:p>
          <a:p>
            <a:pPr algn="l" defTabSz="957263" eaLnBrk="1" hangingPunct="1"/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ชั้นความเร็ว (ถ้ามี) </a:t>
            </a:r>
            <a:b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ที่..........................</a:t>
            </a:r>
            <a:r>
              <a:rPr lang="th-TH" sz="1900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	            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(ส่วนราชการเจ้าของหนังสือ)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           (วัน เดือน ปี)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เรื่อง...........................................................................................................................................................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(คำขึ้นต้น)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อ้างถึง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(ถ้ามี) 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สิ่งที่ส่งมาด้วย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         (ข้อความ) </a:t>
            </a: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                                     (คำลงท้าย)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                (ลงชื่อ)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(พิมพ์ชื่อเต็ม)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		   (ตำแหน่ง)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(ส่วนราชการเจ้าของเรื่อง)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โทร...................................</a:t>
            </a:r>
            <a:b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สำเนาส่ง </a:t>
            </a:r>
            <a: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(ถ้ามี) </a:t>
            </a:r>
            <a:br>
              <a:rPr lang="th-TH" sz="1900" i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900" i="1" dirty="0">
                <a:solidFill>
                  <a:srgbClr val="0000FF"/>
                </a:solidFill>
                <a:latin typeface="JasmineUPC" pitchFamily="18" charset="-34"/>
                <a:cs typeface="FreesiaUPC" pitchFamily="34" charset="-34"/>
              </a:rPr>
              <a:t>				</a:t>
            </a:r>
            <a:r>
              <a:rPr lang="th-TH" sz="1900" i="1" dirty="0">
                <a:solidFill>
                  <a:srgbClr val="FF0000"/>
                </a:solidFill>
                <a:latin typeface="JasmineUPC" pitchFamily="18" charset="-34"/>
                <a:cs typeface="FreesiaUPC" pitchFamily="34" charset="-34"/>
              </a:rPr>
              <a:t>ชั้นความลับ (ถ้ามี) </a:t>
            </a:r>
          </a:p>
        </p:txBody>
      </p:sp>
      <p:pic>
        <p:nvPicPr>
          <p:cNvPr id="5509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762000"/>
            <a:ext cx="914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ข่าว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109305" cy="1651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6516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88AA8222-B02B-40CE-9300-9BCF2950E99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49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pic>
        <p:nvPicPr>
          <p:cNvPr id="576517" name="Picture 7" descr="pr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7100" y="4113213"/>
            <a:ext cx="297973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Content Placeholder 3"/>
          <p:cNvSpPr>
            <a:spLocks noGrp="1" noChangeArrowheads="1"/>
          </p:cNvSpPr>
          <p:nvPr>
            <p:ph idx="1"/>
          </p:nvPr>
        </p:nvSpPr>
        <p:spPr>
          <a:xfrm>
            <a:off x="381000" y="990600"/>
            <a:ext cx="8864600" cy="6116638"/>
          </a:xfrm>
          <a:ln w="12700">
            <a:solidFill>
              <a:schemeClr val="bg1"/>
            </a:solidFill>
          </a:ln>
        </p:spPr>
        <p:txBody>
          <a:bodyPr lIns="95786" tIns="47893" rIns="95786" bIns="47893">
            <a:spAutoFit/>
          </a:bodyPr>
          <a:lstStyle/>
          <a:p>
            <a:pPr defTabSz="957263" eaLnBrk="1" hangingPunct="1">
              <a:spcBef>
                <a:spcPts val="30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</a:p>
          <a:p>
            <a:pPr algn="ctr"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ข่าว  </a:t>
            </a:r>
            <a:r>
              <a:rPr lang="th-TH" sz="1600" b="1" i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(ชื่อส่วนราชการที่ออกข่าว)</a:t>
            </a:r>
          </a:p>
          <a:p>
            <a:pPr algn="ctr" defTabSz="957263" eaLnBrk="1" hangingPunct="1">
              <a:spcBef>
                <a:spcPts val="9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เรื่อง  .....................................................................</a:t>
            </a:r>
          </a:p>
          <a:p>
            <a:pPr algn="ctr" defTabSz="957263" eaLnBrk="1" hangingPunct="1">
              <a:spcBef>
                <a:spcPts val="9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ฉบับที่ .........  </a:t>
            </a:r>
            <a:r>
              <a:rPr lang="th-TH" sz="1600" b="1" i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(ถ้ามี)</a:t>
            </a:r>
          </a:p>
          <a:p>
            <a:pPr algn="ctr" defTabSz="957263" eaLnBrk="1" hangingPunct="1">
              <a:spcBef>
                <a:spcPts val="900"/>
              </a:spcBef>
              <a:buFont typeface="Wingdings" pitchFamily="2" charset="2"/>
              <a:buNone/>
              <a:tabLst>
                <a:tab pos="5770563" algn="l"/>
              </a:tabLst>
            </a:pPr>
            <a:endParaRPr lang="th-TH" sz="1600" b="1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hangingPunct="1">
              <a:spcBef>
                <a:spcPts val="12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i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(ข้อความ).............................................................................................................................................................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...................................................................................................................................................................................................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</a:p>
          <a:p>
            <a:pPr defTabSz="957263" eaLnBrk="1" hangingPunct="1">
              <a:spcBef>
                <a:spcPct val="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</a:t>
            </a:r>
          </a:p>
          <a:p>
            <a:pPr defTabSz="957263" eaLnBrk="1" hangingPunct="1">
              <a:spcBef>
                <a:spcPts val="30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4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(ส่วนราชการที่ออกแถลงการณ์) </a:t>
            </a:r>
          </a:p>
          <a:p>
            <a:pPr defTabSz="957263" eaLnBrk="1" hangingPunct="1">
              <a:spcBef>
                <a:spcPts val="300"/>
              </a:spcBef>
              <a:buFont typeface="Wingdings" pitchFamily="2" charset="2"/>
              <a:buNone/>
              <a:tabLst>
                <a:tab pos="5770563" algn="l"/>
              </a:tabLst>
            </a:pP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(วัน  เดือน  ปี) </a:t>
            </a:r>
            <a:b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i="1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</p:txBody>
      </p:sp>
      <p:sp>
        <p:nvSpPr>
          <p:cNvPr id="577539" name="Rectangle 6"/>
          <p:cNvSpPr>
            <a:spLocks noChangeArrowheads="1"/>
          </p:cNvSpPr>
          <p:nvPr/>
        </p:nvSpPr>
        <p:spPr bwMode="auto">
          <a:xfrm>
            <a:off x="0" y="2159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77540" name="Text Box 7"/>
          <p:cNvSpPr txBox="1">
            <a:spLocks noChangeArrowheads="1"/>
          </p:cNvSpPr>
          <p:nvPr/>
        </p:nvSpPr>
        <p:spPr bwMode="auto">
          <a:xfrm>
            <a:off x="15875" y="234950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>
                <a:solidFill>
                  <a:srgbClr val="FFFF00"/>
                </a:solidFill>
                <a:cs typeface="FreesiaUPC" pitchFamily="34" charset="-34"/>
              </a:rPr>
              <a:t>ตัวอย่างข่าว</a:t>
            </a:r>
          </a:p>
        </p:txBody>
      </p:sp>
      <p:sp>
        <p:nvSpPr>
          <p:cNvPr id="577541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7CDB53C3-D61E-448F-ACD8-EB96DA66FD4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189413" y="2438400"/>
            <a:ext cx="1527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197225" y="476250"/>
            <a:ext cx="6708775" cy="5905500"/>
          </a:xfrm>
        </p:spPr>
        <p:txBody>
          <a:bodyPr/>
          <a:lstStyle/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EucrosiaUPC" pitchFamily="18" charset="-34"/>
                <a:cs typeface="EucrosiaUPC" pitchFamily="18" charset="-34"/>
              </a:rPr>
              <a:t>   </a:t>
            </a:r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การจัดทำข่าว  </a:t>
            </a:r>
            <a:r>
              <a:rPr lang="th-TH" sz="4000" b="1" dirty="0" smtClean="0">
                <a:solidFill>
                  <a:srgbClr val="663300"/>
                </a:solidFill>
                <a:latin typeface="FreesiaUPC" pitchFamily="34" charset="-34"/>
                <a:cs typeface="FreesiaUPC" pitchFamily="34" charset="-34"/>
              </a:rPr>
              <a:t>ไม่ต้องทำตามแบบ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แต่ให้มีหัวข้อข่าวตามที่ระเบียบฯ กำหนด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๏ ข่าวของส่วนราชการใด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๏ เรื่อง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๏ ฉบับที่ (ถ้ามี)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๏ ข้อความ</a:t>
            </a:r>
          </a:p>
          <a:p>
            <a:pPr marL="609600" indent="-609600" algn="l" eaLnBrk="1" hangingPunct="1"/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๏ ส่วนราชการที่ออกข่าว</a:t>
            </a:r>
          </a:p>
          <a:p>
            <a:pPr marL="609600" indent="-609600" algn="l" eaLnBrk="1" hangingPunct="1"/>
            <a:r>
              <a:rPr lang="th-TH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    </a:t>
            </a:r>
            <a:r>
              <a:rPr lang="th-TH" sz="4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๏ วัน เดือน ปี ที่ออกข่าว</a:t>
            </a:r>
          </a:p>
        </p:txBody>
      </p:sp>
      <p:pic>
        <p:nvPicPr>
          <p:cNvPr id="578563" name="Picture 3" descr="0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200" y="2349500"/>
            <a:ext cx="3197225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3152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7CDB53C3-D61E-448F-ACD8-EB96DA66FD4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4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หนังสือที่เจ้าหน้าที่ทำขึ้นหรือรับไว้เป็นหลักฐานในราชการ</a:t>
            </a:r>
          </a:p>
        </p:txBody>
      </p:sp>
      <p:sp>
        <p:nvSpPr>
          <p:cNvPr id="57958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8E4F5BA1-3E44-4471-8D90-6FDA51B38661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82550" y="1447800"/>
            <a:ext cx="9521825" cy="4841875"/>
            <a:chOff x="76201" y="1447800"/>
            <a:chExt cx="8790076" cy="4842295"/>
          </a:xfrm>
        </p:grpSpPr>
        <p:graphicFrame>
          <p:nvGraphicFramePr>
            <p:cNvPr id="16" name="Diagram 15"/>
            <p:cNvGraphicFramePr/>
            <p:nvPr/>
          </p:nvGraphicFramePr>
          <p:xfrm>
            <a:off x="76201" y="1447800"/>
            <a:ext cx="8790076" cy="48422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79590" name="TextBox 37"/>
            <p:cNvSpPr txBox="1">
              <a:spLocks noChangeArrowheads="1"/>
            </p:cNvSpPr>
            <p:nvPr/>
          </p:nvSpPr>
          <p:spPr bwMode="auto">
            <a:xfrm>
              <a:off x="844124" y="2844189"/>
              <a:ext cx="4267200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th-TH" sz="2400">
                  <a:solidFill>
                    <a:srgbClr val="FFFF00"/>
                  </a:solidFill>
                  <a:cs typeface="FreesiaUPC" pitchFamily="34" charset="-34"/>
                </a:rPr>
                <a:t>หนังสือที่ทางราชการทำขึ้น </a:t>
              </a:r>
              <a:br>
                <a:rPr lang="th-TH" sz="2400">
                  <a:solidFill>
                    <a:srgbClr val="FFFF00"/>
                  </a:solidFill>
                  <a:cs typeface="FreesiaUPC" pitchFamily="34" charset="-34"/>
                </a:rPr>
              </a:br>
              <a:r>
                <a:rPr lang="th-TH" sz="2400">
                  <a:solidFill>
                    <a:srgbClr val="FFFF00"/>
                  </a:solidFill>
                  <a:cs typeface="FreesiaUPC" pitchFamily="34" charset="-34"/>
                </a:rPr>
                <a:t>หรือหนังสือที่หน่วยงานอื่นใด</a:t>
              </a:r>
              <a:br>
                <a:rPr lang="th-TH" sz="2400">
                  <a:solidFill>
                    <a:srgbClr val="FFFF00"/>
                  </a:solidFill>
                  <a:cs typeface="FreesiaUPC" pitchFamily="34" charset="-34"/>
                </a:rPr>
              </a:br>
              <a:r>
                <a:rPr lang="th-TH" sz="2400">
                  <a:solidFill>
                    <a:srgbClr val="FFFF00"/>
                  </a:solidFill>
                  <a:cs typeface="FreesiaUPC" pitchFamily="34" charset="-34"/>
                </a:rPr>
                <a:t>     ซึ่งมิใช่ส่วนราชการหรือบุคคลภายนอก</a:t>
              </a:r>
            </a:p>
            <a:p>
              <a:pPr eaLnBrk="1" hangingPunct="1"/>
              <a:r>
                <a:rPr lang="th-TH" sz="2400">
                  <a:solidFill>
                    <a:srgbClr val="FFFF00"/>
                  </a:solidFill>
                  <a:cs typeface="FreesiaUPC" pitchFamily="34" charset="-34"/>
                </a:rPr>
                <a:t>มีมาถึงส่วนราชการ และส่วนราชการ</a:t>
              </a:r>
              <a:br>
                <a:rPr lang="th-TH" sz="2400">
                  <a:solidFill>
                    <a:srgbClr val="FFFF00"/>
                  </a:solidFill>
                  <a:cs typeface="FreesiaUPC" pitchFamily="34" charset="-34"/>
                </a:rPr>
              </a:br>
              <a:r>
                <a:rPr lang="th-TH" sz="2400">
                  <a:solidFill>
                    <a:srgbClr val="FFFF00"/>
                  </a:solidFill>
                  <a:cs typeface="FreesiaUPC" pitchFamily="34" charset="-34"/>
                </a:rPr>
                <a:t>รับไว้เป็นหลักฐานของทางราชการ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dirty="0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หนังสือรับรอง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732" y="1777044"/>
          <a:ext cx="8109305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80612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65A4DFF6-78AA-420F-8119-61833207D416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 noChangeArrowheads="1"/>
          </p:cNvSpPr>
          <p:nvPr>
            <p:ph idx="1"/>
          </p:nvPr>
        </p:nvSpPr>
        <p:spPr>
          <a:xfrm>
            <a:off x="508000" y="693738"/>
            <a:ext cx="8737600" cy="6443662"/>
          </a:xfrm>
          <a:ln w="12700">
            <a:solidFill>
              <a:schemeClr val="bg1"/>
            </a:solidFill>
          </a:ln>
        </p:spPr>
        <p:txBody>
          <a:bodyPr lIns="95786" tIns="47893" rIns="95786" bIns="47893" rtlCol="0">
            <a:spAutoFit/>
          </a:bodyPr>
          <a:lstStyle/>
          <a:p>
            <a:pPr marL="0" indent="0" algn="ctr" defTabSz="957263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1600" b="1" dirty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		</a:t>
            </a:r>
          </a:p>
          <a:p>
            <a:pPr defTabSz="957263" eaLnBrk="1" fontAlgn="auto" hangingPunct="1">
              <a:spcBef>
                <a:spcPts val="300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 smtClean="0">
                <a:solidFill>
                  <a:srgbClr val="000099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ที่  ..........................	   (ส่วนราชการเจ้าของหนังสือ)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5770563" algn="l"/>
              </a:tabLst>
              <a:defRPr/>
            </a:pP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089525" algn="ctr"/>
                <a:tab pos="5770563" algn="l"/>
              </a:tabLst>
              <a:defRPr/>
            </a:pP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                (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ข้อความ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 หนังสือฉบับนี้ให้ไว้เพื่อรับรองว่า (</a:t>
            </a: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ระบุชื่อบุคคล นิติบุคคลหรือหน่วยงานที่จะให้การรับรอง พร้อมทั้ง</a:t>
            </a:r>
            <a:b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ลงตำแหน่งและสังกัด หรือที่ตั้ง แล้วต่อด้วยข้อความที่รับรอง) 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 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/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.................................................................................................................................................................................................... </a:t>
            </a: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313113" algn="l"/>
                <a:tab pos="5089525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ให้ไว้ ณ วันที่ .......................................... </a:t>
            </a:r>
            <a:r>
              <a:rPr lang="th-TH" sz="1600" b="1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พ.ศ. .....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24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5972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(ลงชื่อ) </a:t>
            </a:r>
          </a:p>
          <a:p>
            <a:pPr defTabSz="957263" eaLnBrk="1" fontAlgn="auto" hangingPunct="1"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3597275" algn="l"/>
                <a:tab pos="5141913" algn="ctr"/>
                <a:tab pos="5770563" algn="l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		(พิมพ์ชื่อ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เต็ม) </a:t>
            </a: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(ส่วนนี้ใช้สำหรับเรื่องสำคัญ)</a:t>
            </a: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(ตำแหน่ง</a:t>
            </a:r>
            <a: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) </a:t>
            </a:r>
            <a:br>
              <a:rPr lang="th-TH" sz="1600" b="1" dirty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</a:b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endParaRPr lang="th-TH" sz="1600" b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endParaRPr lang="th-TH" sz="1600" i="1" dirty="0" smtClean="0">
              <a:solidFill>
                <a:schemeClr val="tx2"/>
              </a:solidFill>
              <a:latin typeface="JasmineUPC" pitchFamily="18" charset="-34"/>
              <a:cs typeface="FreesiaUPC" pitchFamily="34" charset="-34"/>
            </a:endParaRPr>
          </a:p>
          <a:p>
            <a:pPr defTabSz="957263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tabLst>
                <a:tab pos="1147763" algn="l"/>
                <a:tab pos="4054475" algn="l"/>
                <a:tab pos="5141913" algn="ctr"/>
                <a:tab pos="5770563" algn="l"/>
              </a:tabLst>
              <a:defRPr/>
            </a:pPr>
            <a:r>
              <a:rPr lang="th-TH" sz="1600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	(ประทับตราชื่อส่วนราชการ)</a:t>
            </a:r>
          </a:p>
          <a:p>
            <a:pPr marL="0" indent="0"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027113" algn="ctr"/>
              </a:tabLst>
              <a:defRPr/>
            </a:pPr>
            <a:r>
              <a:rPr lang="th-TH" sz="1600" b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</a:t>
            </a:r>
            <a:r>
              <a:rPr lang="th-TH" sz="1600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(ลงชื่อผู้ได้รับการรับรอง)</a:t>
            </a:r>
          </a:p>
          <a:p>
            <a:pPr marL="0" indent="0"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027113" algn="ctr"/>
              </a:tabLst>
              <a:defRPr/>
            </a:pPr>
            <a:r>
              <a:rPr lang="th-TH" sz="1600" i="1" dirty="0" smtClean="0">
                <a:solidFill>
                  <a:schemeClr val="tx2"/>
                </a:solidFill>
                <a:latin typeface="JasmineUPC" pitchFamily="18" charset="-34"/>
                <a:cs typeface="FreesiaUPC" pitchFamily="34" charset="-34"/>
              </a:rPr>
              <a:t>	(พิมพ์ชื่อเต็ม)</a:t>
            </a:r>
          </a:p>
          <a:p>
            <a:pPr defTabSz="957263" eaLnBrk="1" fontAlgn="auto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tabLst>
                <a:tab pos="1198563" algn="l"/>
                <a:tab pos="4054475" algn="l"/>
                <a:tab pos="5141913" algn="ctr"/>
                <a:tab pos="5770563" algn="l"/>
              </a:tabLst>
              <a:defRPr/>
            </a:pPr>
            <a:endParaRPr lang="th-TH" sz="1600" b="1" dirty="0" smtClean="0">
              <a:solidFill>
                <a:srgbClr val="000099"/>
              </a:solidFill>
              <a:latin typeface="JasmineUPC" pitchFamily="18" charset="-34"/>
              <a:cs typeface="FreesiaUPC" pitchFamily="34" charset="-34"/>
            </a:endParaRPr>
          </a:p>
        </p:txBody>
      </p:sp>
      <p:pic>
        <p:nvPicPr>
          <p:cNvPr id="5816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0700" y="633413"/>
            <a:ext cx="12382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1636" name="Rectangle 6"/>
          <p:cNvSpPr>
            <a:spLocks noChangeArrowheads="1"/>
          </p:cNvSpPr>
          <p:nvPr/>
        </p:nvSpPr>
        <p:spPr bwMode="auto">
          <a:xfrm>
            <a:off x="0" y="762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/>
            <a:endParaRPr lang="th-TH" sz="1800" b="0">
              <a:solidFill>
                <a:srgbClr val="8A7557"/>
              </a:solidFill>
              <a:latin typeface="Euphemia" pitchFamily="34" charset="0"/>
            </a:endParaRPr>
          </a:p>
        </p:txBody>
      </p:sp>
      <p:sp>
        <p:nvSpPr>
          <p:cNvPr id="581637" name="Text Box 7"/>
          <p:cNvSpPr txBox="1">
            <a:spLocks noChangeArrowheads="1"/>
          </p:cNvSpPr>
          <p:nvPr/>
        </p:nvSpPr>
        <p:spPr bwMode="auto">
          <a:xfrm>
            <a:off x="0" y="96838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200" dirty="0">
                <a:solidFill>
                  <a:srgbClr val="FFFF00"/>
                </a:solidFill>
                <a:cs typeface="FreesiaUPC" pitchFamily="34" charset="-34"/>
              </a:rPr>
              <a:t>ตัวอย่างหนังสือรับรอง</a:t>
            </a:r>
          </a:p>
        </p:txBody>
      </p:sp>
      <p:sp>
        <p:nvSpPr>
          <p:cNvPr id="58163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DD39F4E5-4013-4C32-BA6E-FE1D8DAE56C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38250" y="4648200"/>
            <a:ext cx="990600" cy="10668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0" i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รูปถ่าย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0" i="1" dirty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(ถ้ามี)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8" name="Text Box 2"/>
          <p:cNvSpPr txBox="1">
            <a:spLocks noChangeArrowheads="1"/>
          </p:cNvSpPr>
          <p:nvPr/>
        </p:nvSpPr>
        <p:spPr bwMode="auto">
          <a:xfrm>
            <a:off x="1285875" y="260350"/>
            <a:ext cx="76454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b="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582659" name="Text Box 3"/>
          <p:cNvSpPr txBox="1">
            <a:spLocks noChangeArrowheads="1"/>
          </p:cNvSpPr>
          <p:nvPr/>
        </p:nvSpPr>
        <p:spPr bwMode="auto">
          <a:xfrm>
            <a:off x="701886" y="450523"/>
            <a:ext cx="8763000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th-TH" sz="1600" dirty="0">
                <a:solidFill>
                  <a:srgbClr val="0000FF"/>
                </a:solidFill>
                <a:cs typeface="FreesiaUPC" pitchFamily="34" charset="-34"/>
              </a:rPr>
              <a:t>                                        </a:t>
            </a:r>
            <a:r>
              <a:rPr lang="th-TH" sz="2400" dirty="0">
                <a:solidFill>
                  <a:srgbClr val="0000FF"/>
                </a:solidFill>
                <a:cs typeface="FreesiaUPC" pitchFamily="34" charset="-34"/>
              </a:rPr>
              <a:t>    </a:t>
            </a:r>
            <a:r>
              <a:rPr lang="th-TH" sz="1600" dirty="0">
                <a:solidFill>
                  <a:srgbClr val="0000FF"/>
                </a:solidFill>
                <a:cs typeface="FreesiaUPC" pitchFamily="34" charset="-34"/>
              </a:rPr>
              <a:t>         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600" dirty="0">
                <a:solidFill>
                  <a:schemeClr val="tx2"/>
                </a:solidFill>
                <a:cs typeface="FreesiaUPC" pitchFamily="34" charset="-34"/>
              </a:rPr>
              <a:t>เลขที่.................................                                                                                                        (ส่วนราชการเจ้าของหนังสือ)</a:t>
            </a:r>
            <a:endParaRPr lang="th-TH" sz="1800" i="1" dirty="0">
              <a:solidFill>
                <a:schemeClr val="tx2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 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	 (ข้อความ) หนังสือฉบับนี้ให้ไว้เพื่อรับรองว่า....................</a:t>
            </a:r>
            <a:r>
              <a:rPr lang="th-TH" sz="1800" dirty="0" smtClean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.....................................................................</a:t>
            </a:r>
            <a:endParaRPr lang="th-TH" sz="1800" dirty="0">
              <a:solidFill>
                <a:schemeClr val="tx2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 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.....................................................................................................................................................................................                           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                             ให้ไว้  ณ  วันที่                                              พ.ศ. .....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(ส่วนนี้ใช้สำหรับเรื่องสำคัญ)                                          (ลงชื่อ)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                                                                                          (พิมพ์ชื่อเต็ม)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                                                                                              ตำแหน่ง</a:t>
            </a:r>
          </a:p>
          <a:p>
            <a:pPr algn="l" eaLnBrk="1" hangingPunct="1">
              <a:spcBef>
                <a:spcPct val="50000"/>
              </a:spcBef>
            </a:pPr>
            <a:endParaRPr lang="th-TH" sz="1800" dirty="0" smtClean="0">
              <a:solidFill>
                <a:schemeClr val="tx2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dirty="0">
              <a:solidFill>
                <a:schemeClr val="tx2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endParaRPr lang="th-TH" sz="1800" dirty="0">
              <a:solidFill>
                <a:schemeClr val="tx2"/>
              </a:solidFill>
              <a:cs typeface="FreesiaUPC" pitchFamily="34" charset="-34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               (ประทับตราชื่อส่วนราชการ)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(ลงชื่อผู้ได้รับการรับรอง)</a:t>
            </a:r>
          </a:p>
          <a:p>
            <a:pPr algn="l" eaLnBrk="1" hangingPunct="1">
              <a:spcBef>
                <a:spcPct val="50000"/>
              </a:spcBef>
            </a:pPr>
            <a:r>
              <a:rPr lang="th-TH" sz="1800" dirty="0">
                <a:solidFill>
                  <a:schemeClr val="tx2"/>
                </a:solidFill>
                <a:cs typeface="FreesiaUPC" pitchFamily="34" charset="-34"/>
              </a:rPr>
              <a:t>               (พิมพ์ชื่อเต็ม)</a:t>
            </a:r>
          </a:p>
        </p:txBody>
      </p:sp>
      <p:sp>
        <p:nvSpPr>
          <p:cNvPr id="582660" name="Rectangle 5"/>
          <p:cNvSpPr>
            <a:spLocks noChangeArrowheads="1"/>
          </p:cNvSpPr>
          <p:nvPr/>
        </p:nvSpPr>
        <p:spPr bwMode="auto">
          <a:xfrm>
            <a:off x="1160463" y="4071938"/>
            <a:ext cx="1625600" cy="1428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th-TH" sz="1800" b="0" dirty="0">
                <a:solidFill>
                  <a:srgbClr val="000000"/>
                </a:solidFill>
                <a:cs typeface="FreesiaUPC" pitchFamily="34" charset="-34"/>
              </a:rPr>
              <a:t>รูปถ่าย</a:t>
            </a:r>
          </a:p>
          <a:p>
            <a:pPr eaLnBrk="1" hangingPunct="1"/>
            <a:r>
              <a:rPr lang="th-TH" sz="1800" b="0" dirty="0">
                <a:solidFill>
                  <a:srgbClr val="000000"/>
                </a:solidFill>
                <a:cs typeface="FreesiaUPC" pitchFamily="34" charset="-34"/>
              </a:rPr>
              <a:t>(ถ้ามี)</a:t>
            </a:r>
          </a:p>
        </p:txBody>
      </p:sp>
      <p:sp>
        <p:nvSpPr>
          <p:cNvPr id="582661" name="Text Box 6"/>
          <p:cNvSpPr txBox="1">
            <a:spLocks noChangeArrowheads="1"/>
          </p:cNvSpPr>
          <p:nvPr/>
        </p:nvSpPr>
        <p:spPr bwMode="auto">
          <a:xfrm>
            <a:off x="4448146" y="34080"/>
            <a:ext cx="14686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th-TH" sz="2400">
                <a:solidFill>
                  <a:srgbClr val="FF3300"/>
                </a:solidFill>
                <a:cs typeface="FreesiaUPC" pitchFamily="34" charset="-34"/>
              </a:rPr>
              <a:t>หนังสือรับรอง</a:t>
            </a:r>
          </a:p>
        </p:txBody>
      </p:sp>
      <p:sp>
        <p:nvSpPr>
          <p:cNvPr id="3623943" name="Text Box 7"/>
          <p:cNvSpPr txBox="1">
            <a:spLocks noChangeArrowheads="1"/>
          </p:cNvSpPr>
          <p:nvPr/>
        </p:nvSpPr>
        <p:spPr bwMode="auto">
          <a:xfrm>
            <a:off x="4521643" y="3302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th-TH" sz="2000" b="0" dirty="0">
                <a:solidFill>
                  <a:srgbClr val="000000"/>
                </a:solidFill>
                <a:cs typeface="FreesiaUPC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FreesiaUPC" pitchFamily="34" charset="-34"/>
              </a:rPr>
              <a:t>X</a:t>
            </a:r>
          </a:p>
        </p:txBody>
      </p:sp>
      <p:sp>
        <p:nvSpPr>
          <p:cNvPr id="3623944" name="Text Box 8"/>
          <p:cNvSpPr txBox="1">
            <a:spLocks noChangeArrowheads="1"/>
          </p:cNvSpPr>
          <p:nvPr/>
        </p:nvSpPr>
        <p:spPr bwMode="auto">
          <a:xfrm>
            <a:off x="4890064" y="-1260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th-TH" sz="2000" b="0" dirty="0">
                <a:solidFill>
                  <a:srgbClr val="000000"/>
                </a:solidFill>
                <a:cs typeface="FreesiaUPC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FreesiaUPC" pitchFamily="34" charset="-34"/>
              </a:rPr>
              <a:t>X</a:t>
            </a:r>
          </a:p>
        </p:txBody>
      </p:sp>
      <p:sp>
        <p:nvSpPr>
          <p:cNvPr id="3623945" name="Text Box 9"/>
          <p:cNvSpPr txBox="1">
            <a:spLocks noChangeArrowheads="1"/>
          </p:cNvSpPr>
          <p:nvPr/>
        </p:nvSpPr>
        <p:spPr bwMode="auto">
          <a:xfrm>
            <a:off x="5349662" y="-27475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th-TH" sz="2000" b="0" dirty="0">
                <a:solidFill>
                  <a:srgbClr val="000000"/>
                </a:solidFill>
                <a:cs typeface="FreesiaUPC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FreesiaUPC" pitchFamily="34" charset="-34"/>
              </a:rPr>
              <a:t>X</a:t>
            </a:r>
          </a:p>
        </p:txBody>
      </p:sp>
      <p:pic>
        <p:nvPicPr>
          <p:cNvPr id="582665" name="Picture 11" descr="ครุ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7597" y="310632"/>
            <a:ext cx="1000125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5"/>
          <p:cNvSpPr>
            <a:spLocks noChangeShapeType="1"/>
          </p:cNvSpPr>
          <p:nvPr/>
        </p:nvSpPr>
        <p:spPr bwMode="auto">
          <a:xfrm flipV="1">
            <a:off x="0" y="1000125"/>
            <a:ext cx="8509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3" name="Down Arrow Callout 12"/>
          <p:cNvSpPr>
            <a:spLocks noChangeArrowheads="1"/>
          </p:cNvSpPr>
          <p:nvPr/>
        </p:nvSpPr>
        <p:spPr bwMode="auto">
          <a:xfrm>
            <a:off x="0" y="0"/>
            <a:ext cx="4419600" cy="1143000"/>
          </a:xfrm>
          <a:prstGeom prst="downArrowCallout">
            <a:avLst>
              <a:gd name="adj1" fmla="val 24989"/>
              <a:gd name="adj2" fmla="val 25006"/>
              <a:gd name="adj3" fmla="val 25000"/>
              <a:gd name="adj4" fmla="val 6497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l" eaLnBrk="1" hangingPunct="1"/>
            <a:r>
              <a:rPr lang="th-TH" sz="2800" dirty="0">
                <a:solidFill>
                  <a:srgbClr val="FF0000"/>
                </a:solidFill>
                <a:cs typeface="FreesiaUPC" pitchFamily="34" charset="-34"/>
              </a:rPr>
              <a:t>เลขที่ ๑/๒๕๕๕ หรือเลขที่ </a:t>
            </a:r>
            <a:r>
              <a:rPr lang="th-TH" sz="2800" dirty="0" err="1">
                <a:solidFill>
                  <a:srgbClr val="FF0000"/>
                </a:solidFill>
                <a:cs typeface="FreesiaUPC" pitchFamily="34" charset="-34"/>
              </a:rPr>
              <a:t>นร</a:t>
            </a:r>
            <a:r>
              <a:rPr lang="th-TH" sz="2800" dirty="0">
                <a:solidFill>
                  <a:srgbClr val="FF0000"/>
                </a:solidFill>
                <a:cs typeface="FreesiaUPC" pitchFamily="34" charset="-34"/>
              </a:rPr>
              <a:t> ๐๑๐๖/๑</a:t>
            </a:r>
          </a:p>
        </p:txBody>
      </p:sp>
      <p:sp>
        <p:nvSpPr>
          <p:cNvPr id="14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7CDB53C3-D61E-448F-ACD8-EB96DA66FD4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3943" grpId="0"/>
      <p:bldP spid="3623944" grpId="0"/>
      <p:bldP spid="3623945" grpId="0"/>
      <p:bldP spid="12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บันทึก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3150" y="1752600"/>
          <a:ext cx="751205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83684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43CAFCAE-BE61-4F84-BB7F-30ED350FDFC2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i="1" dirty="0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หนังสืออื่น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3151" y="1752600"/>
          <a:ext cx="75946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8470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pic>
        <p:nvPicPr>
          <p:cNvPr id="584709" name="Picture 6" descr="13629838691362983899l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2600" y="5029200"/>
            <a:ext cx="21748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2" name="Text Box 2"/>
          <p:cNvSpPr txBox="1">
            <a:spLocks noChangeArrowheads="1"/>
          </p:cNvSpPr>
          <p:nvPr/>
        </p:nvSpPr>
        <p:spPr bwMode="auto">
          <a:xfrm>
            <a:off x="838200" y="573799"/>
            <a:ext cx="6007845" cy="72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 eaLnBrk="1" hangingPunct="1">
              <a:lnSpc>
                <a:spcPct val="90000"/>
              </a:lnSpc>
            </a:pPr>
            <a:r>
              <a:rPr lang="th-TH" sz="4400" i="1" dirty="0" smtClean="0">
                <a:solidFill>
                  <a:srgbClr val="800000"/>
                </a:solidFill>
                <a:ea typeface="Gulim" pitchFamily="34" charset="-127"/>
                <a:cs typeface="FreesiaUPC" pitchFamily="34" charset="-34"/>
              </a:rPr>
              <a:t>การเขียนข้อความในส่วนหัวหนังสือ</a:t>
            </a:r>
          </a:p>
        </p:txBody>
      </p:sp>
      <p:sp>
        <p:nvSpPr>
          <p:cNvPr id="585733" name="Text Box 3"/>
          <p:cNvSpPr txBox="1">
            <a:spLocks noChangeArrowheads="1"/>
          </p:cNvSpPr>
          <p:nvPr/>
        </p:nvSpPr>
        <p:spPr bwMode="auto">
          <a:xfrm>
            <a:off x="1222375" y="1493838"/>
            <a:ext cx="67595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en-US" sz="3900" dirty="0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“</a:t>
            </a:r>
            <a:r>
              <a:rPr lang="en-US" sz="3900" dirty="0" err="1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เรื่อง</a:t>
            </a:r>
            <a:r>
              <a:rPr lang="en-US" sz="3900" dirty="0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”</a:t>
            </a:r>
            <a:r>
              <a:rPr lang="en-US" sz="39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คือ</a:t>
            </a:r>
            <a:r>
              <a:rPr lang="en-US" sz="39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ใจความที่ย่อสั้นที่สุดของหนังสือ</a:t>
            </a:r>
            <a:endParaRPr lang="en-US" sz="39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85734" name="Text Box 4"/>
          <p:cNvSpPr txBox="1">
            <a:spLocks noChangeArrowheads="1"/>
          </p:cNvSpPr>
          <p:nvPr/>
        </p:nvSpPr>
        <p:spPr bwMode="auto">
          <a:xfrm>
            <a:off x="1222375" y="2224088"/>
            <a:ext cx="26828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การเขียน</a:t>
            </a:r>
            <a:r>
              <a:rPr lang="en-US" sz="39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900" dirty="0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“</a:t>
            </a:r>
            <a:r>
              <a:rPr lang="en-US" sz="3900" dirty="0" err="1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เรื่อง</a:t>
            </a:r>
            <a:r>
              <a:rPr lang="en-US" sz="3900" dirty="0">
                <a:solidFill>
                  <a:schemeClr val="tx2"/>
                </a:solidFill>
                <a:latin typeface="Browallia New" pitchFamily="34" charset="-34"/>
                <a:cs typeface="FreesiaUPC" pitchFamily="34" charset="-34"/>
              </a:rPr>
              <a:t>”</a:t>
            </a:r>
            <a:endParaRPr lang="en-US" sz="3900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585735" name="Text Box 5"/>
          <p:cNvSpPr txBox="1">
            <a:spLocks noChangeArrowheads="1"/>
          </p:cNvSpPr>
          <p:nvPr/>
        </p:nvSpPr>
        <p:spPr bwMode="auto">
          <a:xfrm>
            <a:off x="2211388" y="2833688"/>
            <a:ext cx="5487987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120000"/>
              </a:lnSpc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๑. ย่อสั้นที่สุด</a:t>
            </a:r>
          </a:p>
          <a:p>
            <a:pPr algn="l" defTabSz="941388">
              <a:lnSpc>
                <a:spcPct val="120000"/>
              </a:lnSpc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๒. เป็นประโยคหรือวลี</a:t>
            </a:r>
          </a:p>
          <a:p>
            <a:pPr algn="l" defTabSz="941388">
              <a:lnSpc>
                <a:spcPct val="120000"/>
              </a:lnSpc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๓. พอรู้ใจความว่าเป็นเรื่องอะไร</a:t>
            </a:r>
          </a:p>
          <a:p>
            <a:pPr algn="l" defTabSz="941388">
              <a:lnSpc>
                <a:spcPct val="120000"/>
              </a:lnSpc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๔. เก็บค้นอ้างอิงได้ง่าย</a:t>
            </a:r>
          </a:p>
          <a:p>
            <a:pPr algn="l" defTabSz="941388">
              <a:lnSpc>
                <a:spcPct val="120000"/>
              </a:lnSpc>
            </a:pP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๕. แยกความแตกต่างจากเรื่องอื่นได้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4860634" y="-276999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cs typeface="FreesiaUPC" pitchFamily="34" charset="-34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4328716" y="404813"/>
          <a:ext cx="1092067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716" y="404813"/>
                        <a:ext cx="1092067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54187" y="908050"/>
            <a:ext cx="2497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66"/>
                </a:solidFill>
                <a:cs typeface="FreesiaUPC" pitchFamily="34" charset="-34"/>
              </a:rPr>
              <a:t>ที่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363796" y="549276"/>
            <a:ext cx="218413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ชั้นความเร็ว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015714" y="6165851"/>
            <a:ext cx="18728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ชั้นความลับ</a:t>
            </a:r>
            <a:r>
              <a:rPr lang="th-TH">
                <a:cs typeface="FreesiaUPC" pitchFamily="34" charset="-34"/>
              </a:rPr>
              <a:t>    </a:t>
            </a:r>
            <a:endParaRPr lang="th-TH" b="0">
              <a:cs typeface="FreesiaUPC" pitchFamily="34" charset="-34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60934" y="92075"/>
            <a:ext cx="2106744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th-TH" sz="2800">
                <a:solidFill>
                  <a:srgbClr val="FF0000"/>
                </a:solidFill>
                <a:cs typeface="FreesiaUPC" pitchFamily="34" charset="-34"/>
              </a:rPr>
              <a:t>ชั้นความลับ</a:t>
            </a:r>
            <a:endParaRPr lang="th-TH" sz="2800" b="0">
              <a:cs typeface="FreesiaUPC" pitchFamily="34" charset="-34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654675" y="908051"/>
            <a:ext cx="351009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ส่วนราชการเจ้าของหนังสือ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286404" y="1973263"/>
            <a:ext cx="163724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เรียน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520297" y="1628776"/>
            <a:ext cx="109206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เรื่อง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520296" y="2262189"/>
            <a:ext cx="180750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  อ้างถึง </a:t>
            </a:r>
            <a:r>
              <a:rPr lang="th-TH" sz="2800" i="1">
                <a:cs typeface="FreesiaUPC" pitchFamily="34" charset="-34"/>
              </a:rPr>
              <a:t>(ถ้ามี)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470423" y="2643189"/>
            <a:ext cx="270867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  สิ่งที่ส่งมาด้วย </a:t>
            </a:r>
            <a:r>
              <a:rPr lang="th-TH" sz="2800" i="1">
                <a:cs typeface="FreesiaUPC" pitchFamily="34" charset="-34"/>
              </a:rPr>
              <a:t>(ถ้ามี</a:t>
            </a:r>
            <a:r>
              <a:rPr lang="th-TH" sz="2800">
                <a:cs typeface="FreesiaUPC" pitchFamily="34" charset="-34"/>
              </a:rPr>
              <a:t>) 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1207294" y="5300663"/>
            <a:ext cx="397959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ส่วนราชการเจ้าของเรื่อง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485217" y="4149726"/>
            <a:ext cx="218413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คำลงท้าย</a:t>
            </a:r>
            <a:endParaRPr lang="th-TH">
              <a:cs typeface="FreesiaUPC" pitchFamily="34" charset="-34"/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51325" y="4508501"/>
            <a:ext cx="124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(ลงชื่อ)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328717" y="4868863"/>
            <a:ext cx="241802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(พิมพ์ชื่อเต็ม)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4328717" y="5157788"/>
            <a:ext cx="241802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ตำแหน่ง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7231724" y="6154739"/>
            <a:ext cx="19949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>
              <a:cs typeface="FreesiaUPC" pitchFamily="34" charset="-34"/>
            </a:endParaRPr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2786063"/>
            <a:ext cx="8034867" cy="20161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endParaRPr lang="th-TH" sz="2400" b="1" smtClean="0">
              <a:solidFill>
                <a:srgbClr val="0066FF"/>
              </a:solidFill>
              <a:latin typeface="FreesiaUPC" pitchFamily="34" charset="-34"/>
              <a:cs typeface="FreesiaUPC" pitchFamily="34" charset="-34"/>
            </a:endParaRPr>
          </a:p>
          <a:p>
            <a:pPr algn="l" eaLnBrk="1" hangingPunct="1">
              <a:lnSpc>
                <a:spcPct val="90000"/>
              </a:lnSpc>
            </a:pPr>
            <a:r>
              <a:rPr lang="th-TH" sz="2400" b="1" smtClean="0">
                <a:solidFill>
                  <a:srgbClr val="0066FF"/>
                </a:solidFill>
                <a:latin typeface="FreesiaUPC" pitchFamily="34" charset="-34"/>
                <a:cs typeface="FreesiaUPC" pitchFamily="34" charset="-34"/>
              </a:rPr>
              <a:t>               </a:t>
            </a:r>
            <a:r>
              <a:rPr lang="th-TH" sz="2800" b="1" smtClean="0">
                <a:latin typeface="FreesiaUPC" pitchFamily="34" charset="-34"/>
                <a:cs typeface="FreesiaUPC" pitchFamily="34" charset="-34"/>
              </a:rPr>
              <a:t>ข้อความ ................................................................................... 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1848136" y="5661026"/>
            <a:ext cx="7425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โทร. 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833298" y="6021388"/>
            <a:ext cx="358920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โทรสาร 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5888567" y="1268413"/>
            <a:ext cx="78078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ที่ตั้ง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4719109" y="1557338"/>
            <a:ext cx="249541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cs typeface="FreesiaUPC" pitchFamily="34" charset="-34"/>
              </a:rPr>
              <a:t>วัน เดือน ปี</a:t>
            </a:r>
          </a:p>
        </p:txBody>
      </p:sp>
      <p:sp>
        <p:nvSpPr>
          <p:cNvPr id="25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301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6" name="Text Box 2"/>
          <p:cNvSpPr txBox="1">
            <a:spLocks noChangeArrowheads="1"/>
          </p:cNvSpPr>
          <p:nvPr/>
        </p:nvSpPr>
        <p:spPr bwMode="auto">
          <a:xfrm>
            <a:off x="788988" y="381000"/>
            <a:ext cx="8191500" cy="695325"/>
          </a:xfrm>
          <a:prstGeom prst="rect">
            <a:avLst/>
          </a:prstGeom>
          <a:solidFill>
            <a:srgbClr val="C0C0C0"/>
          </a:solidFill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defTabSz="941388"/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ตัวอย่าง</a:t>
            </a:r>
            <a:r>
              <a:rPr lang="en-US" sz="39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9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9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เรื่อง</a:t>
            </a:r>
            <a:r>
              <a:rPr lang="en-US" sz="39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  <a:r>
              <a:rPr lang="en-US" sz="39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ที่ยาวเกิน</a:t>
            </a:r>
            <a:r>
              <a:rPr lang="th-TH" sz="3900" dirty="0">
                <a:solidFill>
                  <a:srgbClr val="0000FF"/>
                </a:solidFill>
                <a:cs typeface="FreesiaUPC" pitchFamily="34" charset="-34"/>
              </a:rPr>
              <a:t>ความ</a:t>
            </a:r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จำเป็น</a:t>
            </a:r>
            <a:endParaRPr lang="en-US" sz="39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86757" name="Text Box 3"/>
          <p:cNvSpPr txBox="1">
            <a:spLocks noChangeArrowheads="1"/>
          </p:cNvSpPr>
          <p:nvPr/>
        </p:nvSpPr>
        <p:spPr bwMode="auto">
          <a:xfrm>
            <a:off x="857250" y="1282700"/>
            <a:ext cx="8123238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buFont typeface="Wingdings" pitchFamily="2" charset="2"/>
              <a:buChar char="Ø"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การลงโทษข้าราชการ</a:t>
            </a:r>
            <a:r>
              <a:rPr lang="th-TH" sz="3200" dirty="0" err="1">
                <a:solidFill>
                  <a:srgbClr val="990000"/>
                </a:solidFill>
                <a:cs typeface="FreesiaUPC" pitchFamily="34" charset="-34"/>
              </a:rPr>
              <a:t>พลเรือน</a:t>
            </a:r>
            <a:r>
              <a:rPr lang="th-TH" sz="3200" dirty="0">
                <a:solidFill>
                  <a:srgbClr val="990000"/>
                </a:solidFill>
                <a:cs typeface="FreesiaUPC" pitchFamily="34" charset="-34"/>
              </a:rPr>
              <a:t>ที่กระทำผิดวินัยข้าราชการ</a:t>
            </a:r>
          </a:p>
          <a:p>
            <a:pPr algn="l" defTabSz="941388"/>
            <a:r>
              <a:rPr lang="th-TH" sz="3200" dirty="0">
                <a:solidFill>
                  <a:srgbClr val="CC00CC"/>
                </a:solidFill>
                <a:cs typeface="FreesiaUPC" pitchFamily="34" charset="-34"/>
              </a:rPr>
              <a:t>      </a:t>
            </a:r>
            <a:r>
              <a:rPr lang="th-TH" sz="3200" dirty="0" err="1">
                <a:solidFill>
                  <a:srgbClr val="990000"/>
                </a:solidFill>
                <a:cs typeface="FreesiaUPC" pitchFamily="34" charset="-34"/>
              </a:rPr>
              <a:t>พลเรือน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ฐานทุจริตในการสอบ</a:t>
            </a:r>
          </a:p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    ................................................................................</a:t>
            </a:r>
          </a:p>
          <a:p>
            <a:pPr algn="l" defTabSz="941388">
              <a:buFont typeface="Wingdings" pitchFamily="2" charset="2"/>
              <a:buChar char="Ø"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th-TH" sz="3200" u="sng" dirty="0">
                <a:solidFill>
                  <a:srgbClr val="0000FF"/>
                </a:solidFill>
                <a:cs typeface="FreesiaUPC" pitchFamily="34" charset="-34"/>
              </a:rPr>
              <a:t>การลงโทษข้าราชการฐานทุจริตในการสอบ</a:t>
            </a:r>
          </a:p>
        </p:txBody>
      </p:sp>
      <p:sp>
        <p:nvSpPr>
          <p:cNvPr id="586758" name="Text Box 4"/>
          <p:cNvSpPr txBox="1">
            <a:spLocks noChangeArrowheads="1"/>
          </p:cNvSpPr>
          <p:nvPr/>
        </p:nvSpPr>
        <p:spPr bwMode="auto">
          <a:xfrm>
            <a:off x="788988" y="3648075"/>
            <a:ext cx="8191500" cy="695325"/>
          </a:xfrm>
          <a:prstGeom prst="rect">
            <a:avLst/>
          </a:prstGeom>
          <a:solidFill>
            <a:srgbClr val="C0C0C0"/>
          </a:solidFill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defTabSz="941388"/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ตัวอย่าง</a:t>
            </a:r>
            <a:r>
              <a:rPr lang="en-US" sz="39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9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9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เรื่อง</a:t>
            </a:r>
            <a:r>
              <a:rPr lang="en-US" sz="39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  <a:r>
              <a:rPr lang="en-US" sz="39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900" dirty="0" err="1">
                <a:solidFill>
                  <a:srgbClr val="0000FF"/>
                </a:solidFill>
                <a:cs typeface="FreesiaUPC" pitchFamily="34" charset="-34"/>
              </a:rPr>
              <a:t>ที่ไม่เป็นประโยคหรือวลี</a:t>
            </a:r>
            <a:endParaRPr lang="en-US" sz="39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86759" name="Text Box 5"/>
          <p:cNvSpPr txBox="1">
            <a:spLocks noChangeArrowheads="1"/>
          </p:cNvSpPr>
          <p:nvPr/>
        </p:nvSpPr>
        <p:spPr bwMode="auto">
          <a:xfrm>
            <a:off x="788988" y="4502150"/>
            <a:ext cx="4095750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buFont typeface="Wingdings" pitchFamily="2" charset="2"/>
              <a:buChar char="Ø"/>
            </a:pP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   </a:t>
            </a:r>
            <a:r>
              <a:rPr lang="th-TH" sz="3200" dirty="0">
                <a:solidFill>
                  <a:srgbClr val="990000"/>
                </a:solidFill>
                <a:cs typeface="FreesiaUPC" pitchFamily="34" charset="-34"/>
              </a:rPr>
              <a:t>เครื่องโทรสาร</a:t>
            </a:r>
          </a:p>
          <a:p>
            <a:pPr algn="l" defTabSz="941388"/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    .............................</a:t>
            </a:r>
          </a:p>
          <a:p>
            <a:pPr algn="l" defTabSz="941388">
              <a:buFont typeface="Wingdings" pitchFamily="2" charset="2"/>
              <a:buChar char="Ø"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200" u="sng" dirty="0">
                <a:solidFill>
                  <a:srgbClr val="0000FF"/>
                </a:solidFill>
                <a:cs typeface="FreesiaUPC" pitchFamily="34" charset="-34"/>
              </a:rPr>
              <a:t>เครื่องโทรสารหาย</a:t>
            </a:r>
            <a:endParaRPr lang="en-US" sz="3200" u="sng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buFont typeface="Wingdings" pitchFamily="2" charset="2"/>
              <a:buChar char="Ø"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200" u="sng" dirty="0">
                <a:solidFill>
                  <a:srgbClr val="0000FF"/>
                </a:solidFill>
                <a:cs typeface="FreesiaUPC" pitchFamily="34" charset="-34"/>
              </a:rPr>
              <a:t>การซื้อเครื่องโทรสาร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59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80" name="Text Box 4"/>
          <p:cNvSpPr txBox="1">
            <a:spLocks noChangeArrowheads="1"/>
          </p:cNvSpPr>
          <p:nvPr/>
        </p:nvSpPr>
        <p:spPr bwMode="auto">
          <a:xfrm>
            <a:off x="844550" y="762000"/>
            <a:ext cx="88296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  <a:tabLst>
                <a:tab pos="685800" algn="l"/>
              </a:tabLst>
            </a:pP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  <a:sym typeface="Wingdings" pitchFamily="2" charset="2"/>
              </a:rPr>
              <a:t> </a:t>
            </a:r>
            <a:r>
              <a:rPr lang="th-TH" dirty="0" smtClean="0">
                <a:solidFill>
                  <a:srgbClr val="990000"/>
                </a:solidFill>
                <a:latin typeface="AngsanaUPC" pitchFamily="18" charset="-34"/>
                <a:cs typeface="FreesiaUPC" pitchFamily="34" charset="-34"/>
              </a:rPr>
              <a:t>แจ้ง</a:t>
            </a:r>
            <a:r>
              <a:rPr lang="th-TH" dirty="0">
                <a:solidFill>
                  <a:srgbClr val="990000"/>
                </a:solidFill>
                <a:latin typeface="AngsanaUPC" pitchFamily="18" charset="-34"/>
                <a:cs typeface="FreesiaUPC" pitchFamily="34" charset="-34"/>
              </a:rPr>
              <a:t>มติ ก.พ.</a:t>
            </a:r>
            <a:br>
              <a:rPr lang="th-TH" dirty="0">
                <a:solidFill>
                  <a:srgbClr val="990000"/>
                </a:solidFill>
                <a:latin typeface="AngsanaUPC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	..................................</a:t>
            </a: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/>
            </a:r>
            <a:b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การ</a:t>
            </a: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ลงโทษข้าราชการที่ทุจริตการสอบ                                                                                          </a:t>
            </a:r>
            <a:endParaRPr lang="th-TH" b="0" dirty="0">
              <a:solidFill>
                <a:srgbClr val="0000FF"/>
              </a:solidFill>
              <a:latin typeface="AngsanaUPC" pitchFamily="18" charset="-34"/>
              <a:cs typeface="FreesiaUPC" pitchFamily="34" charset="-34"/>
            </a:endParaRPr>
          </a:p>
        </p:txBody>
      </p:sp>
      <p:sp>
        <p:nvSpPr>
          <p:cNvPr id="587781" name="Text Box 5"/>
          <p:cNvSpPr txBox="1">
            <a:spLocks noChangeArrowheads="1"/>
          </p:cNvSpPr>
          <p:nvPr/>
        </p:nvSpPr>
        <p:spPr bwMode="auto">
          <a:xfrm>
            <a:off x="649288" y="76200"/>
            <a:ext cx="8816975" cy="649273"/>
          </a:xfrm>
          <a:prstGeom prst="rect">
            <a:avLst/>
          </a:prstGeom>
          <a:solidFill>
            <a:srgbClr val="C0C0C0"/>
          </a:solidFill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  <a:tabLst>
                <a:tab pos="914400" algn="l"/>
              </a:tabLst>
            </a:pPr>
            <a:r>
              <a:rPr lang="en-US" sz="3500" dirty="0" err="1" smtClean="0">
                <a:solidFill>
                  <a:srgbClr val="0000FF"/>
                </a:solidFill>
                <a:cs typeface="FreesiaUPC" pitchFamily="34" charset="-34"/>
              </a:rPr>
              <a:t>ตัวอย่าง</a:t>
            </a:r>
            <a:r>
              <a:rPr lang="en-US" sz="3500" dirty="0" smtClean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600" dirty="0" smtClean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600" dirty="0" err="1" smtClean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เรื่อง</a:t>
            </a:r>
            <a:r>
              <a:rPr lang="en-US" sz="3600" dirty="0" smtClean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  <a:r>
              <a:rPr lang="en-US" sz="3600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500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500" dirty="0" err="1">
                <a:solidFill>
                  <a:srgbClr val="0000FF"/>
                </a:solidFill>
                <a:cs typeface="FreesiaUPC" pitchFamily="34" charset="-34"/>
              </a:rPr>
              <a:t>ที่ไม่ได้ใจความว่าเป็นเรื่องเกี่ยวกับอะไร</a:t>
            </a:r>
            <a:r>
              <a:rPr lang="en-US" sz="3500" dirty="0">
                <a:solidFill>
                  <a:srgbClr val="0000FF"/>
                </a:solidFill>
                <a:cs typeface="FreesiaUPC" pitchFamily="34" charset="-34"/>
              </a:rPr>
              <a:t>     </a:t>
            </a:r>
            <a:endParaRPr lang="en-US" sz="3500" b="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87782" name="Text Box 2"/>
          <p:cNvSpPr txBox="1">
            <a:spLocks noChangeArrowheads="1"/>
          </p:cNvSpPr>
          <p:nvPr/>
        </p:nvSpPr>
        <p:spPr bwMode="auto">
          <a:xfrm>
            <a:off x="857250" y="2816225"/>
            <a:ext cx="8053388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  <a:tabLst>
                <a:tab pos="685800" algn="l"/>
              </a:tabLst>
            </a:pP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>
                <a:solidFill>
                  <a:srgbClr val="990000"/>
                </a:solidFill>
                <a:latin typeface="AngsanaUPC" pitchFamily="18" charset="-34"/>
                <a:cs typeface="FreesiaUPC" pitchFamily="34" charset="-34"/>
              </a:rPr>
              <a:t>ซ่อมถนน</a:t>
            </a:r>
            <a:br>
              <a:rPr lang="th-TH" dirty="0">
                <a:solidFill>
                  <a:srgbClr val="990000"/>
                </a:solidFill>
                <a:latin typeface="AngsanaUPC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	.............................</a:t>
            </a: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/>
            </a:r>
            <a:b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 smtClean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การ</a:t>
            </a:r>
            <a:r>
              <a:rPr lang="th-TH" dirty="0">
                <a:solidFill>
                  <a:srgbClr val="0000FF"/>
                </a:solidFill>
                <a:latin typeface="AngsanaUPC" pitchFamily="18" charset="-34"/>
                <a:cs typeface="FreesiaUPC" pitchFamily="34" charset="-34"/>
              </a:rPr>
              <a:t>ซ่อมถนนสุขุมวิท  ซอย 31                                                                          </a:t>
            </a:r>
            <a:endParaRPr lang="th-TH" b="0" dirty="0">
              <a:solidFill>
                <a:srgbClr val="0000FF"/>
              </a:solidFill>
              <a:latin typeface="AngsanaUPC" pitchFamily="18" charset="-34"/>
              <a:cs typeface="FreesiaUPC" pitchFamily="34" charset="-34"/>
            </a:endParaRPr>
          </a:p>
        </p:txBody>
      </p:sp>
      <p:sp>
        <p:nvSpPr>
          <p:cNvPr id="587783" name="Text Box 3"/>
          <p:cNvSpPr txBox="1">
            <a:spLocks noChangeArrowheads="1"/>
          </p:cNvSpPr>
          <p:nvPr/>
        </p:nvSpPr>
        <p:spPr bwMode="auto">
          <a:xfrm>
            <a:off x="649288" y="4264025"/>
            <a:ext cx="8747125" cy="633413"/>
          </a:xfrm>
          <a:prstGeom prst="rect">
            <a:avLst/>
          </a:prstGeom>
          <a:solidFill>
            <a:srgbClr val="C0C0C0"/>
          </a:solidFill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</a:pPr>
            <a:r>
              <a:rPr lang="th-TH" sz="3500">
                <a:solidFill>
                  <a:srgbClr val="0000FF"/>
                </a:solidFill>
                <a:cs typeface="FreesiaUPC" pitchFamily="34" charset="-34"/>
              </a:rPr>
              <a:t>ตัวอย่าง  </a:t>
            </a:r>
            <a:r>
              <a:rPr lang="th-TH" sz="3500" smtClean="0">
                <a:solidFill>
                  <a:schemeClr val="tx2"/>
                </a:solidFill>
                <a:cs typeface="FreesiaUPC" pitchFamily="34" charset="-34"/>
              </a:rPr>
              <a:t>เรื่อง </a:t>
            </a:r>
            <a:r>
              <a:rPr lang="th-TH" sz="3500" smtClean="0">
                <a:solidFill>
                  <a:srgbClr val="0000FF"/>
                </a:solidFill>
                <a:cs typeface="FreesiaUPC" pitchFamily="34" charset="-34"/>
              </a:rPr>
              <a:t>ที่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เก็บค้นอ้างอิงได้ยาก</a:t>
            </a:r>
          </a:p>
        </p:txBody>
      </p:sp>
      <p:sp>
        <p:nvSpPr>
          <p:cNvPr id="587784" name="Rectangle 2"/>
          <p:cNvSpPr>
            <a:spLocks noChangeArrowheads="1"/>
          </p:cNvSpPr>
          <p:nvPr/>
        </p:nvSpPr>
        <p:spPr bwMode="auto">
          <a:xfrm>
            <a:off x="511175" y="4927600"/>
            <a:ext cx="8399463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976" tIns="39983" rIns="79976" bIns="39983">
            <a:spAutoFit/>
          </a:bodyPr>
          <a:lstStyle/>
          <a:p>
            <a:pPr marL="398463" lvl="1" indent="0" algn="l" defTabSz="941388">
              <a:spcBef>
                <a:spcPct val="50000"/>
              </a:spcBef>
              <a:buFont typeface="Wingdings" pitchFamily="2" charset="2"/>
              <a:buNone/>
              <a:tabLst>
                <a:tab pos="971550" algn="l"/>
              </a:tabLst>
            </a:pP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 smtClean="0">
                <a:solidFill>
                  <a:srgbClr val="990000"/>
                </a:solidFill>
                <a:latin typeface="Angsana New" pitchFamily="18" charset="-34"/>
                <a:cs typeface="FreesiaUPC" pitchFamily="34" charset="-34"/>
              </a:rPr>
              <a:t>ขอ</a:t>
            </a:r>
            <a:r>
              <a:rPr lang="th-TH" dirty="0">
                <a:solidFill>
                  <a:srgbClr val="990000"/>
                </a:solidFill>
                <a:latin typeface="Angsana New" pitchFamily="18" charset="-34"/>
                <a:cs typeface="FreesiaUPC" pitchFamily="34" charset="-34"/>
              </a:rPr>
              <a:t>ความร่วมมือ</a:t>
            </a:r>
            <a:br>
              <a:rPr lang="th-TH" dirty="0">
                <a:solidFill>
                  <a:srgbClr val="990000"/>
                </a:solidFill>
                <a:latin typeface="Angsana New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	.............................................</a:t>
            </a:r>
            <a:r>
              <a:rPr lang="th-TH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/>
            </a:r>
            <a:br>
              <a:rPr lang="th-TH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ขอ</a:t>
            </a:r>
            <a:r>
              <a:rPr lang="th-TH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ความร่วมมือในการสำรวจสำมะโนประชากร</a:t>
            </a:r>
            <a:br>
              <a:rPr lang="th-TH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</a:b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  <a:sym typeface="Wingdings" pitchFamily="2" charset="2"/>
              </a:rPr>
              <a:t>	</a:t>
            </a:r>
            <a:r>
              <a:rPr lang="th-TH" dirty="0" smtClean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ขอ</a:t>
            </a:r>
            <a:r>
              <a:rPr lang="th-TH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ความร่วมมือในการจัดสัมมนานักบริหาร</a:t>
            </a:r>
            <a:endParaRPr lang="en-US" dirty="0">
              <a:solidFill>
                <a:srgbClr val="0000FF"/>
              </a:solidFill>
              <a:latin typeface="Angsana New" pitchFamily="18" charset="-34"/>
              <a:cs typeface="FreesiaUPC" pitchFamily="34" charset="-34"/>
            </a:endParaRPr>
          </a:p>
        </p:txBody>
      </p:sp>
      <p:sp>
        <p:nvSpPr>
          <p:cNvPr id="587785" name="Rectangle 3"/>
          <p:cNvSpPr>
            <a:spLocks noChangeArrowheads="1"/>
          </p:cNvSpPr>
          <p:nvPr/>
        </p:nvSpPr>
        <p:spPr bwMode="auto">
          <a:xfrm>
            <a:off x="649288" y="2212975"/>
            <a:ext cx="8747125" cy="568325"/>
          </a:xfrm>
          <a:prstGeom prst="rect">
            <a:avLst/>
          </a:prstGeom>
          <a:solidFill>
            <a:srgbClr val="C0C0C0"/>
          </a:solidFill>
          <a:ln w="76200" cmpd="tri" algn="ctr">
            <a:solidFill>
              <a:schemeClr val="bg1"/>
            </a:solidFill>
            <a:round/>
            <a:headEnd/>
            <a:tailEnd/>
          </a:ln>
        </p:spPr>
        <p:txBody>
          <a:bodyPr lIns="79976" tIns="39983" rIns="79976" bIns="39983"/>
          <a:lstStyle/>
          <a:p>
            <a:pPr algn="l" defTabSz="941388"/>
            <a:r>
              <a:rPr lang="th-TH" sz="3500">
                <a:solidFill>
                  <a:srgbClr val="0000FF"/>
                </a:solidFill>
                <a:cs typeface="FreesiaUPC" pitchFamily="34" charset="-34"/>
              </a:rPr>
              <a:t>ตัวอย่าง  </a:t>
            </a:r>
            <a:r>
              <a:rPr lang="th-TH" sz="3500" smtClean="0">
                <a:solidFill>
                  <a:schemeClr val="tx2"/>
                </a:solidFill>
                <a:cs typeface="FreesiaUPC" pitchFamily="34" charset="-34"/>
              </a:rPr>
              <a:t>เรื่อง </a:t>
            </a:r>
            <a:r>
              <a:rPr lang="th-TH" sz="3500" smtClean="0">
                <a:solidFill>
                  <a:srgbClr val="0000FF"/>
                </a:solidFill>
                <a:cs typeface="FreesiaUPC" pitchFamily="34" charset="-34"/>
              </a:rPr>
              <a:t>ที่</a:t>
            </a:r>
            <a:r>
              <a:rPr lang="th-TH" sz="3500" dirty="0">
                <a:solidFill>
                  <a:srgbClr val="0000FF"/>
                </a:solidFill>
                <a:cs typeface="FreesiaUPC" pitchFamily="34" charset="-34"/>
              </a:rPr>
              <a:t>แยกความแตกต่างจากเรื่องอื่นได้ยาก</a:t>
            </a:r>
            <a:endParaRPr lang="en-US" sz="35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10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420100" cy="1143000"/>
          </a:xfrm>
        </p:spPr>
        <p:txBody>
          <a:bodyPr/>
          <a:lstStyle/>
          <a:p>
            <a:r>
              <a:rPr lang="th-TH" sz="4800" b="1" i="1" dirty="0" smtClean="0">
                <a:solidFill>
                  <a:srgbClr val="800000"/>
                </a:solidFill>
                <a:latin typeface="FreesiaUPC" pitchFamily="34" charset="-34"/>
                <a:ea typeface="Gulim" pitchFamily="34" charset="-127"/>
                <a:cs typeface="FreesiaUPC" pitchFamily="34" charset="-34"/>
              </a:rPr>
              <a:t>ข้อบกพร่อง....ในการเขียนชื่อเรื่อง</a:t>
            </a:r>
          </a:p>
        </p:txBody>
      </p:sp>
      <p:sp>
        <p:nvSpPr>
          <p:cNvPr id="588805" name="Text Box 3"/>
          <p:cNvSpPr txBox="1">
            <a:spLocks noChangeArrowheads="1"/>
          </p:cNvSpPr>
          <p:nvPr/>
        </p:nvSpPr>
        <p:spPr bwMode="auto">
          <a:xfrm>
            <a:off x="1597025" y="1676400"/>
            <a:ext cx="7775575" cy="3616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95671" tIns="47835" rIns="95671" bIns="47835">
            <a:spAutoFit/>
          </a:bodyPr>
          <a:lstStyle/>
          <a:p>
            <a:pPr algn="l" defTabSz="955675">
              <a:spcBef>
                <a:spcPct val="50000"/>
              </a:spcBef>
            </a:pPr>
            <a:r>
              <a:rPr lang="th-TH" sz="4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๑.  ไม่ได้ใจความว่าเป็นเรื่องเกี่ยวกับอะไร</a:t>
            </a:r>
          </a:p>
          <a:p>
            <a:pPr algn="l" defTabSz="955675">
              <a:spcBef>
                <a:spcPct val="50000"/>
              </a:spcBef>
            </a:pPr>
            <a:r>
              <a:rPr lang="th-TH" sz="4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๒.  ไม่เป็นประโยค หรือวลี</a:t>
            </a:r>
          </a:p>
          <a:p>
            <a:pPr algn="l" defTabSz="955675">
              <a:spcBef>
                <a:spcPct val="50000"/>
              </a:spcBef>
            </a:pPr>
            <a:r>
              <a:rPr lang="th-TH" sz="4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๓.  ยาวเกินความจำเป็น</a:t>
            </a:r>
          </a:p>
          <a:p>
            <a:pPr algn="l" defTabSz="955675">
              <a:spcBef>
                <a:spcPct val="50000"/>
              </a:spcBef>
            </a:pPr>
            <a:r>
              <a:rPr lang="th-TH" sz="4200" dirty="0">
                <a:solidFill>
                  <a:srgbClr val="0000FF"/>
                </a:solidFill>
                <a:latin typeface="Angsana New" pitchFamily="18" charset="-34"/>
                <a:cs typeface="FreesiaUPC" pitchFamily="34" charset="-34"/>
              </a:rPr>
              <a:t>๔.  ไม่เป็นเอกภาพ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8" name="Text Box 2"/>
          <p:cNvSpPr txBox="1">
            <a:spLocks noChangeArrowheads="1"/>
          </p:cNvSpPr>
          <p:nvPr/>
        </p:nvSpPr>
        <p:spPr bwMode="auto">
          <a:xfrm>
            <a:off x="927100" y="493712"/>
            <a:ext cx="7983538" cy="725488"/>
          </a:xfrm>
          <a:prstGeom prst="rect">
            <a:avLst/>
          </a:prstGeom>
          <a:solidFill>
            <a:srgbClr val="C0C0C0"/>
          </a:solidFill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defTabSz="941388"/>
            <a:r>
              <a:rPr lang="th-TH" sz="4100" dirty="0">
                <a:solidFill>
                  <a:schemeClr val="tx2"/>
                </a:solidFill>
                <a:cs typeface="FreesiaUPC" pitchFamily="34" charset="-34"/>
              </a:rPr>
              <a:t>การเขียนข้อความในส่วนเหตุที่มีหนังสือไป</a:t>
            </a:r>
          </a:p>
        </p:txBody>
      </p:sp>
      <p:sp>
        <p:nvSpPr>
          <p:cNvPr id="589829" name="Text Box 3"/>
          <p:cNvSpPr txBox="1">
            <a:spLocks noChangeArrowheads="1"/>
          </p:cNvSpPr>
          <p:nvPr/>
        </p:nvSpPr>
        <p:spPr bwMode="auto">
          <a:xfrm>
            <a:off x="301625" y="1393825"/>
            <a:ext cx="6502400" cy="5873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en-US" sz="3200" i="1" dirty="0">
                <a:solidFill>
                  <a:srgbClr val="FF0000"/>
                </a:solidFill>
                <a:latin typeface="LilyUPC" pitchFamily="34" charset="-34"/>
                <a:cs typeface="FreesiaUPC" pitchFamily="34" charset="-34"/>
                <a:sym typeface="Wingdings" pitchFamily="2" charset="2"/>
              </a:rPr>
              <a:t></a:t>
            </a:r>
            <a:r>
              <a:rPr lang="en-US" sz="3200" i="1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  <a:sym typeface="Wingdings" pitchFamily="2" charset="2"/>
              </a:rPr>
              <a:t>   </a:t>
            </a:r>
            <a:r>
              <a:rPr lang="en-US" sz="3200" i="1" dirty="0" err="1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การเริ่มต้นโดยใช้คำว่า</a:t>
            </a:r>
            <a:r>
              <a:rPr lang="en-US" sz="3200" i="1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ด้วย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</a:t>
            </a:r>
            <a:r>
              <a:rPr lang="en-US" sz="3200" i="1" dirty="0" err="1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หรือ</a:t>
            </a:r>
            <a:r>
              <a:rPr lang="en-US" sz="3200" i="1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เนื่องจาก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</a:p>
        </p:txBody>
      </p:sp>
      <p:sp>
        <p:nvSpPr>
          <p:cNvPr id="589830" name="Text Box 4"/>
          <p:cNvSpPr txBox="1">
            <a:spLocks noChangeArrowheads="1"/>
          </p:cNvSpPr>
          <p:nvPr/>
        </p:nvSpPr>
        <p:spPr bwMode="auto">
          <a:xfrm>
            <a:off x="914400" y="2071364"/>
            <a:ext cx="8408988" cy="455803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8000"/>
                </a:solidFill>
                <a:cs typeface="FreesiaUPC" pitchFamily="34" charset="-34"/>
              </a:rPr>
              <a:t>ตัวอย่างที่ ๑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ด้วย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กรมสรรพากรจะจัดการฝึกอบรมหลักสูตรการเขียนหนังสือ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ราชการ ในระหว่างวันที่ ...........................................................................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....................... ณ........................................</a:t>
            </a:r>
          </a:p>
          <a:p>
            <a:pPr algn="l" defTabSz="941388">
              <a:lnSpc>
                <a:spcPct val="120000"/>
              </a:lnSpc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จึงขอให้จังหวัดจัดส่งเจ้าหน้าที่ธุรการของสำนักงานสรรพากร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จังหวัด </a:t>
            </a:r>
            <a:r>
              <a:rPr lang="th-TH" sz="2500" dirty="0">
                <a:solidFill>
                  <a:srgbClr val="0000FF"/>
                </a:solidFill>
                <a:cs typeface="FreesiaUPC" pitchFamily="34" charset="-34"/>
              </a:rPr>
              <a:t>1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 คน  ไปเข้าฝึกอบรมหลักสูตรนี้ด้วย โดย...................................</a:t>
            </a:r>
          </a:p>
          <a:p>
            <a:pPr algn="l" defTabSz="941388"/>
            <a:endParaRPr lang="th-TH" sz="14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rgbClr val="008000"/>
                </a:solidFill>
                <a:cs typeface="FreesiaUPC" pitchFamily="34" charset="-34"/>
              </a:rPr>
              <a:t>ตัวอย่างที่ ๒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เนื่องจาก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ท่านได้หยุดราชการไป 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๓ 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วัน  โดยไม่ได้ยื่นใบลาตาม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ระเบียบ  จึงขอให้ท่านชี้แจงเหตุผลที่หยุดราชการครั้งนี้โดยด่วน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2" name="Text Box 2"/>
          <p:cNvSpPr txBox="1">
            <a:spLocks noChangeArrowheads="1"/>
          </p:cNvSpPr>
          <p:nvPr/>
        </p:nvSpPr>
        <p:spPr bwMode="auto">
          <a:xfrm>
            <a:off x="527050" y="1589088"/>
            <a:ext cx="9226550" cy="397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en-US" sz="4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4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42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ด้วย</a:t>
            </a:r>
            <a:r>
              <a:rPr lang="en-US" sz="4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  <a:r>
              <a:rPr lang="en-US" sz="42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4200" dirty="0">
                <a:solidFill>
                  <a:srgbClr val="0000FF"/>
                </a:solidFill>
                <a:cs typeface="FreesiaUPC" pitchFamily="34" charset="-34"/>
              </a:rPr>
              <a:t>ควรใช้ในกรณีที่บอกกล่าวเล่าเหตุที่มีหนังสือไปโดยเกริ่นขึ้นมาลอยๆ  </a:t>
            </a:r>
            <a:r>
              <a:rPr lang="en-US" sz="4200" i="1" dirty="0" err="1">
                <a:solidFill>
                  <a:srgbClr val="0000FF"/>
                </a:solidFill>
                <a:cs typeface="FreesiaUPC" pitchFamily="34" charset="-34"/>
              </a:rPr>
              <a:t>ดังตัวอย่าง</a:t>
            </a:r>
            <a:r>
              <a:rPr lang="en-US" sz="4200" i="1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4200" i="1" dirty="0">
                <a:solidFill>
                  <a:srgbClr val="0000FF"/>
                </a:solidFill>
                <a:cs typeface="FreesiaUPC" pitchFamily="34" charset="-34"/>
              </a:rPr>
              <a:t>๑</a:t>
            </a:r>
            <a:endParaRPr lang="en-US" sz="4200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sz="4200" i="1" dirty="0">
                <a:solidFill>
                  <a:srgbClr val="0000FF"/>
                </a:solidFill>
                <a:cs typeface="FreesiaUPC" pitchFamily="34" charset="-34"/>
              </a:rPr>
              <a:t>                            </a:t>
            </a:r>
          </a:p>
          <a:p>
            <a:pPr algn="l" defTabSz="941388"/>
            <a:r>
              <a:rPr lang="en-US" sz="4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4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42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เนื่องจาก</a:t>
            </a:r>
            <a:r>
              <a:rPr lang="en-US" sz="4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</a:t>
            </a:r>
            <a:r>
              <a:rPr lang="en-US" sz="4200" dirty="0" err="1">
                <a:solidFill>
                  <a:srgbClr val="0000FF"/>
                </a:solidFill>
                <a:cs typeface="FreesiaUPC" pitchFamily="34" charset="-34"/>
              </a:rPr>
              <a:t>ควรใช้ในกรณีที่อ้างเป็นเหตุ</a:t>
            </a:r>
            <a:r>
              <a:rPr lang="en-US" sz="4200" dirty="0">
                <a:solidFill>
                  <a:srgbClr val="0000FF"/>
                </a:solidFill>
                <a:cs typeface="FreesiaUPC" pitchFamily="34" charset="-34"/>
              </a:rPr>
              <a:t/>
            </a:r>
            <a:br>
              <a:rPr lang="en-US" sz="420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en-US" sz="4200" dirty="0" err="1">
                <a:solidFill>
                  <a:srgbClr val="0000FF"/>
                </a:solidFill>
                <a:cs typeface="FreesiaUPC" pitchFamily="34" charset="-34"/>
              </a:rPr>
              <a:t>อันหนักแน่นที่จำเป็นต้องมีหนังสือไป</a:t>
            </a:r>
            <a:r>
              <a:rPr lang="en-US" sz="4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4200" dirty="0" err="1">
                <a:solidFill>
                  <a:srgbClr val="0000FF"/>
                </a:solidFill>
                <a:cs typeface="FreesiaUPC" pitchFamily="34" charset="-34"/>
              </a:rPr>
              <a:t>เพื่อให้ผู้รับหนังสือดำเนินการอย่างใดอย่างหนึ่ง</a:t>
            </a:r>
            <a:endParaRPr lang="en-US" sz="4200" dirty="0">
              <a:solidFill>
                <a:srgbClr val="0000FF"/>
              </a:solidFill>
              <a:latin typeface="LilyUPC" pitchFamily="34" charset="-34"/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7CDB53C3-D61E-448F-ACD8-EB96DA66FD48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6" name="Text Box 2" descr="เยื่อกระดาษสีชมพู"/>
          <p:cNvSpPr txBox="1">
            <a:spLocks noChangeArrowheads="1"/>
          </p:cNvSpPr>
          <p:nvPr/>
        </p:nvSpPr>
        <p:spPr bwMode="auto">
          <a:xfrm>
            <a:off x="368300" y="784225"/>
            <a:ext cx="8186738" cy="5873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en-US" sz="3200" i="1" dirty="0">
                <a:solidFill>
                  <a:srgbClr val="C00000"/>
                </a:solidFill>
                <a:latin typeface="LilyUPC" pitchFamily="34" charset="-34"/>
                <a:cs typeface="FreesiaUPC" pitchFamily="34" charset="-34"/>
                <a:sym typeface="Wingdings" pitchFamily="2" charset="2"/>
              </a:rPr>
              <a:t> </a:t>
            </a:r>
            <a:r>
              <a:rPr lang="en-US" sz="3200" i="1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  <a:sym typeface="Wingdings" pitchFamily="2" charset="2"/>
              </a:rPr>
              <a:t>  </a:t>
            </a:r>
            <a:r>
              <a:rPr lang="en-US" sz="3200" i="1" dirty="0" err="1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การเริ่มต้นโดยใช้คำว่า</a:t>
            </a:r>
            <a:r>
              <a:rPr lang="en-US" sz="3200" i="1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ตาม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 “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ตามที่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 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หรือ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  “</a:t>
            </a:r>
            <a:r>
              <a:rPr lang="en-US" sz="3200" i="1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อนุสนธิ</a:t>
            </a:r>
            <a:r>
              <a:rPr lang="en-US" sz="3200" i="1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</a:p>
        </p:txBody>
      </p:sp>
      <p:sp>
        <p:nvSpPr>
          <p:cNvPr id="591877" name="Text Box 3"/>
          <p:cNvSpPr txBox="1">
            <a:spLocks noChangeArrowheads="1"/>
          </p:cNvSpPr>
          <p:nvPr/>
        </p:nvSpPr>
        <p:spPr bwMode="auto">
          <a:xfrm>
            <a:off x="557212" y="1633538"/>
            <a:ext cx="88153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คำว่า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ตาม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ตามที่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อนุสนธิ</a:t>
            </a:r>
            <a:r>
              <a:rPr lang="en-US" sz="3200" dirty="0">
                <a:solidFill>
                  <a:schemeClr val="tx2"/>
                </a:solidFill>
                <a:latin typeface="LilyUPC" pitchFamily="34" charset="-34"/>
                <a:cs typeface="FreesiaUPC" pitchFamily="34" charset="-34"/>
              </a:rPr>
              <a:t>” 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ใช้ในกรณีที่เคยมีเรื่อง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ติดต่อหรือ</a:t>
            </a:r>
            <a:r>
              <a:rPr lang="en-US" sz="3200" u="sng" dirty="0" err="1">
                <a:solidFill>
                  <a:srgbClr val="0000FF"/>
                </a:solidFill>
                <a:cs typeface="FreesiaUPC" pitchFamily="34" charset="-34"/>
              </a:rPr>
              <a:t>รับรู้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กันมาก่อน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403460" name="Text Box 4"/>
          <p:cNvSpPr txBox="1">
            <a:spLocks noChangeArrowheads="1"/>
          </p:cNvSpPr>
          <p:nvPr/>
        </p:nvSpPr>
        <p:spPr bwMode="auto">
          <a:xfrm>
            <a:off x="1282700" y="3205163"/>
            <a:ext cx="1544638" cy="5572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8000"/>
                </a:solidFill>
                <a:cs typeface="FreesiaUPC" pitchFamily="34" charset="-34"/>
              </a:rPr>
              <a:t>ตัวอย่างที่ ๑</a:t>
            </a:r>
          </a:p>
        </p:txBody>
      </p:sp>
      <p:sp>
        <p:nvSpPr>
          <p:cNvPr id="591879" name="Text Box 5"/>
          <p:cNvSpPr txBox="1">
            <a:spLocks noChangeArrowheads="1"/>
          </p:cNvSpPr>
          <p:nvPr/>
        </p:nvSpPr>
        <p:spPr bwMode="auto">
          <a:xfrm>
            <a:off x="307975" y="3892550"/>
            <a:ext cx="93694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ตาม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หนังสือที่อ้างถึง  กรมสรรพากรขอใช้ห้องฝึกอบรมของสำนักงาน ก.พ.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เพื่อจัดการฝึกอบรมหลักสูตรการเขียนหนังสือราชการระหว่างวันที่..............นั้น</a:t>
            </a:r>
          </a:p>
          <a:p>
            <a:pPr algn="l" defTabSz="941388">
              <a:lnSpc>
                <a:spcPct val="150000"/>
              </a:lnSpc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สำนักงาน ก.พ. ยินดีให้กรมสรรพากรใช้ห้องฝึกอบรมตามที่ขอไป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Text Box 2"/>
          <p:cNvSpPr txBox="1">
            <a:spLocks noChangeArrowheads="1"/>
          </p:cNvSpPr>
          <p:nvPr/>
        </p:nvSpPr>
        <p:spPr bwMode="auto">
          <a:xfrm>
            <a:off x="1222375" y="588963"/>
            <a:ext cx="1570733" cy="55694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>
                <a:solidFill>
                  <a:srgbClr val="008000"/>
                </a:solidFill>
                <a:cs typeface="FreesiaUPC" pitchFamily="34" charset="-34"/>
              </a:rPr>
              <a:t>ตัวอย่างที่ ๒</a:t>
            </a:r>
          </a:p>
        </p:txBody>
      </p:sp>
      <p:sp>
        <p:nvSpPr>
          <p:cNvPr id="592901" name="Text Box 3"/>
          <p:cNvSpPr txBox="1">
            <a:spLocks noChangeArrowheads="1"/>
          </p:cNvSpPr>
          <p:nvPr/>
        </p:nvSpPr>
        <p:spPr bwMode="auto">
          <a:xfrm>
            <a:off x="762417" y="1220788"/>
            <a:ext cx="8686383" cy="194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ตามที่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มีข่าวในหนังสือพิมพ์ว่า.............................................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............................................................................. นั้น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กรม....................................ได้สอบสวนแล้ว   ปรากฏว่าไม่มีมูล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ความจริงตามที่หนังสือพิมพ์ลงข่าวแต่ประการใด</a:t>
            </a:r>
          </a:p>
        </p:txBody>
      </p:sp>
      <p:sp>
        <p:nvSpPr>
          <p:cNvPr id="404484" name="Text Box 4"/>
          <p:cNvSpPr txBox="1">
            <a:spLocks noChangeArrowheads="1"/>
          </p:cNvSpPr>
          <p:nvPr/>
        </p:nvSpPr>
        <p:spPr bwMode="auto">
          <a:xfrm>
            <a:off x="1222375" y="3492500"/>
            <a:ext cx="1548291" cy="55694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>
                <a:solidFill>
                  <a:srgbClr val="008000"/>
                </a:solidFill>
                <a:cs typeface="FreesiaUPC" pitchFamily="34" charset="-34"/>
              </a:rPr>
              <a:t>ตัวอย่างที่ ๓</a:t>
            </a:r>
          </a:p>
        </p:txBody>
      </p:sp>
      <p:sp>
        <p:nvSpPr>
          <p:cNvPr id="592903" name="Text Box 5"/>
          <p:cNvSpPr txBox="1">
            <a:spLocks noChangeArrowheads="1"/>
          </p:cNvSpPr>
          <p:nvPr/>
        </p:nvSpPr>
        <p:spPr bwMode="auto">
          <a:xfrm>
            <a:off x="728663" y="4246563"/>
            <a:ext cx="894873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อนุสนธิ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มติ ก.พ. ในการประชุมครั้งที่...............เมื่อวันที่.............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มอบให้ท่านรับเรื่อง.............................ไปตรวจพิจารณาเสนอความเห็นนั้น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บัดนี้  เวลาล่วงเลยมานานแล้ว   สำนักงาน ก.พ. ยังไม่ได้รับความเห็น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ของท่านในเรื่องดังกล่าว  จึง ......................................................</a:t>
            </a: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4" name="Text Box 2"/>
          <p:cNvSpPr txBox="1">
            <a:spLocks noChangeArrowheads="1"/>
          </p:cNvSpPr>
          <p:nvPr/>
        </p:nvSpPr>
        <p:spPr bwMode="auto">
          <a:xfrm>
            <a:off x="990600" y="381000"/>
            <a:ext cx="5181600" cy="83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sz="4800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Gulim" pitchFamily="34" charset="-127"/>
                <a:cs typeface="FreesiaUPC" pitchFamily="34" charset="-34"/>
              </a:rPr>
              <a:t>การเขียนเหตุที่มีหนังสือไป</a:t>
            </a:r>
          </a:p>
        </p:txBody>
      </p:sp>
      <p:sp>
        <p:nvSpPr>
          <p:cNvPr id="593925" name="Text Box 3"/>
          <p:cNvSpPr txBox="1">
            <a:spLocks noChangeArrowheads="1"/>
          </p:cNvSpPr>
          <p:nvPr/>
        </p:nvSpPr>
        <p:spPr bwMode="auto">
          <a:xfrm>
            <a:off x="2438400" y="1600200"/>
            <a:ext cx="54689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ct val="130000"/>
              </a:lnSpc>
            </a:pPr>
            <a:r>
              <a:rPr lang="th-TH" sz="4200" dirty="0">
                <a:solidFill>
                  <a:srgbClr val="0000FF"/>
                </a:solidFill>
                <a:cs typeface="FreesiaUPC" pitchFamily="34" charset="-34"/>
              </a:rPr>
              <a:t>๑. เหตุจากผู้มีหนังสือไป</a:t>
            </a:r>
          </a:p>
          <a:p>
            <a:pPr algn="l" defTabSz="941388">
              <a:lnSpc>
                <a:spcPct val="130000"/>
              </a:lnSpc>
            </a:pPr>
            <a:r>
              <a:rPr lang="th-TH" sz="4200" dirty="0">
                <a:solidFill>
                  <a:srgbClr val="0000FF"/>
                </a:solidFill>
                <a:cs typeface="FreesiaUPC" pitchFamily="34" charset="-34"/>
              </a:rPr>
              <a:t>๒. เหตุจากบุคคลภายนอก</a:t>
            </a:r>
          </a:p>
          <a:p>
            <a:pPr algn="l" defTabSz="941388">
              <a:lnSpc>
                <a:spcPct val="130000"/>
              </a:lnSpc>
            </a:pPr>
            <a:r>
              <a:rPr lang="th-TH" sz="4200" dirty="0">
                <a:solidFill>
                  <a:srgbClr val="0000FF"/>
                </a:solidFill>
                <a:cs typeface="FreesiaUPC" pitchFamily="34" charset="-34"/>
              </a:rPr>
              <a:t>๓. เหตุจากเหตุการณ์ที่ปรากฏขึ้น</a:t>
            </a:r>
          </a:p>
          <a:p>
            <a:pPr algn="l" defTabSz="941388">
              <a:lnSpc>
                <a:spcPct val="130000"/>
              </a:lnSpc>
            </a:pPr>
            <a:r>
              <a:rPr lang="th-TH" sz="4200" dirty="0">
                <a:solidFill>
                  <a:srgbClr val="0000FF"/>
                </a:solidFill>
                <a:cs typeface="FreesiaUPC" pitchFamily="34" charset="-34"/>
              </a:rPr>
              <a:t>๔. เหตุจากผู้รับหนังสือ</a:t>
            </a: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8" name="Text Box 2"/>
          <p:cNvSpPr txBox="1">
            <a:spLocks noChangeArrowheads="1"/>
          </p:cNvSpPr>
          <p:nvPr/>
        </p:nvSpPr>
        <p:spPr bwMode="auto">
          <a:xfrm>
            <a:off x="228600" y="457200"/>
            <a:ext cx="4449763" cy="833939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4800" i="1" dirty="0">
                <a:solidFill>
                  <a:srgbClr val="800000"/>
                </a:solidFill>
                <a:ea typeface="Gulim" pitchFamily="34" charset="-127"/>
                <a:cs typeface="FreesiaUPC" pitchFamily="34" charset="-34"/>
              </a:rPr>
              <a:t>     </a:t>
            </a:r>
            <a:r>
              <a:rPr lang="th-TH" sz="4800" i="1" dirty="0">
                <a:solidFill>
                  <a:schemeClr val="tx2"/>
                </a:solidFill>
                <a:ea typeface="Gulim" pitchFamily="34" charset="-127"/>
                <a:cs typeface="FreesiaUPC" pitchFamily="34" charset="-34"/>
              </a:rPr>
              <a:t>ประเด็นเนื้อหา </a:t>
            </a:r>
          </a:p>
        </p:txBody>
      </p:sp>
      <p:sp>
        <p:nvSpPr>
          <p:cNvPr id="594949" name="Text Box 3"/>
          <p:cNvSpPr txBox="1">
            <a:spLocks noChangeArrowheads="1"/>
          </p:cNvSpPr>
          <p:nvPr/>
        </p:nvSpPr>
        <p:spPr bwMode="auto">
          <a:xfrm>
            <a:off x="914400" y="1439863"/>
            <a:ext cx="8305800" cy="563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ts val="5400"/>
              </a:lnSpc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ในส่วนเหตุที่มีหนังสือไปจะมีหลายประเด็น หรือประเด็นใดประเด็นหนึ่ง ดังต่อไปนี้</a:t>
            </a:r>
          </a:p>
          <a:p>
            <a:pPr marL="2000250" algn="l" defTabSz="941388">
              <a:lnSpc>
                <a:spcPts val="5400"/>
              </a:lnSpc>
              <a:buSzPct val="70000"/>
              <a:buBlip>
                <a:blip r:embed="rId3"/>
              </a:buBlip>
              <a:tabLst>
                <a:tab pos="2571750" algn="l"/>
              </a:tabLst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	ที่มา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ของเรื่อง</a:t>
            </a:r>
          </a:p>
          <a:p>
            <a:pPr marL="2000250" algn="l" defTabSz="941388">
              <a:lnSpc>
                <a:spcPts val="5400"/>
              </a:lnSpc>
              <a:buSzPct val="70000"/>
              <a:buBlip>
                <a:blip r:embed="rId3"/>
              </a:buBlip>
              <a:tabLst>
                <a:tab pos="2571750" algn="l"/>
              </a:tabLst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	ข้อเท็จจริง</a:t>
            </a:r>
            <a:endParaRPr lang="th-TH" sz="3600" dirty="0">
              <a:solidFill>
                <a:srgbClr val="0000FF"/>
              </a:solidFill>
              <a:cs typeface="FreesiaUPC" pitchFamily="34" charset="-34"/>
            </a:endParaRPr>
          </a:p>
          <a:p>
            <a:pPr marL="2000250" algn="l" defTabSz="941388">
              <a:lnSpc>
                <a:spcPts val="5400"/>
              </a:lnSpc>
              <a:buSzPct val="70000"/>
              <a:buBlip>
                <a:blip r:embed="rId3"/>
              </a:buBlip>
              <a:tabLst>
                <a:tab pos="2571750" algn="l"/>
              </a:tabLst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	หลักเกณฑ์ 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กฎ ระเบียบที่เกี่ยวข้อง</a:t>
            </a:r>
          </a:p>
          <a:p>
            <a:pPr marL="2000250" algn="l" defTabSz="941388">
              <a:lnSpc>
                <a:spcPts val="5400"/>
              </a:lnSpc>
              <a:buSzPct val="70000"/>
              <a:buBlip>
                <a:blip r:embed="rId3"/>
              </a:buBlip>
              <a:tabLst>
                <a:tab pos="2571750" algn="l"/>
              </a:tabLst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	การ</a:t>
            </a: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ดำเนินการที่ผ่านมา</a:t>
            </a:r>
          </a:p>
          <a:p>
            <a:pPr marL="2000250" algn="l" defTabSz="941388">
              <a:lnSpc>
                <a:spcPts val="5400"/>
              </a:lnSpc>
              <a:buSzPct val="70000"/>
              <a:buBlip>
                <a:blip r:embed="rId3"/>
              </a:buBlip>
              <a:tabLst>
                <a:tab pos="2571750" algn="l"/>
              </a:tabLst>
            </a:pPr>
            <a:r>
              <a:rPr lang="th-TH" sz="3600" dirty="0">
                <a:solidFill>
                  <a:srgbClr val="CC00CC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CC00CC"/>
                </a:solidFill>
                <a:cs typeface="FreesiaUPC" pitchFamily="34" charset="-34"/>
              </a:rPr>
              <a:t>	</a:t>
            </a:r>
            <a:r>
              <a:rPr lang="th-TH" sz="3600" dirty="0" smtClean="0">
                <a:solidFill>
                  <a:schemeClr val="tx2"/>
                </a:solidFill>
                <a:cs typeface="FreesiaUPC" pitchFamily="34" charset="-34"/>
              </a:rPr>
              <a:t>ข้อเสนอ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/ประเด็นพิจารณา</a:t>
            </a:r>
          </a:p>
          <a:p>
            <a:pPr algn="l" defTabSz="941388">
              <a:lnSpc>
                <a:spcPts val="5400"/>
              </a:lnSpc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	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2" name="Text Box 2"/>
          <p:cNvSpPr txBox="1">
            <a:spLocks noChangeArrowheads="1"/>
          </p:cNvSpPr>
          <p:nvPr/>
        </p:nvSpPr>
        <p:spPr bwMode="auto">
          <a:xfrm>
            <a:off x="228600" y="111125"/>
            <a:ext cx="4797425" cy="72707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๑. เหตุจากผู้มีหนังสือไป</a:t>
            </a:r>
          </a:p>
        </p:txBody>
      </p:sp>
      <p:sp>
        <p:nvSpPr>
          <p:cNvPr id="406531" name="Text Box 3"/>
          <p:cNvSpPr txBox="1">
            <a:spLocks noChangeArrowheads="1"/>
          </p:cNvSpPr>
          <p:nvPr/>
        </p:nvSpPr>
        <p:spPr bwMode="auto">
          <a:xfrm>
            <a:off x="371475" y="838200"/>
            <a:ext cx="8978530" cy="251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6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๑</a:t>
            </a:r>
            <a:endParaRPr lang="th-TH" sz="2800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ด้วย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กรมประชาสงเคราะห์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ประสงค์จะได้สิ่งของบริจาคเพื่อช่วยเหลือ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ผู้ประสบอุทกภัยภาคใต้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จึงเรียนขอความร่วมมือมาเพื่อโปรดรับบริจาคสิ่งของจากผู้มีจิตศรัทธา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แล้วส่งให้กรมประชาสงเคราะห์ด้วย  จะขอบคุณมาก</a:t>
            </a:r>
          </a:p>
        </p:txBody>
      </p:sp>
      <p:sp>
        <p:nvSpPr>
          <p:cNvPr id="406532" name="Text Box 4"/>
          <p:cNvSpPr txBox="1">
            <a:spLocks noChangeArrowheads="1"/>
          </p:cNvSpPr>
          <p:nvPr/>
        </p:nvSpPr>
        <p:spPr bwMode="auto">
          <a:xfrm>
            <a:off x="381000" y="3352800"/>
            <a:ext cx="9156463" cy="343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6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๒</a:t>
            </a:r>
            <a:endParaRPr lang="th-TH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ตามหนังสือที่อ้างถึง  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กรมประชาสงเคราะห์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ได้ขอความร่วมมือในการรับ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บริจาคสิ่งของเพื่อช่วยเหลือผู้ประสบอุทกภัยภาคใต้  ความละเอียดแจ้งแล้ว นั้น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กรมประชาสงเคราะห์ใคร่จะได้ของบริจาคดังกล่าวภายในวันที่...............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เพื่อจะได้รีบจัดส่งไปช่วยเหลือผู้ประสบภัยโดยด่วน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จึงเรียนมาเพื่อขอได้โปรดส่งสิ่งของที่รับบริจาคไว้ไปยังกรมประชา-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สงเคราะห์ภายในกำหนดังกล่าวด้วย จะขอบคุณมาก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1938" name="Straight Arrow Connector 21"/>
          <p:cNvCxnSpPr>
            <a:cxnSpLocks noChangeShapeType="1"/>
            <a:stCxn id="551952" idx="1"/>
            <a:endCxn id="551953" idx="1"/>
          </p:cNvCxnSpPr>
          <p:nvPr/>
        </p:nvCxnSpPr>
        <p:spPr bwMode="auto">
          <a:xfrm>
            <a:off x="6619603" y="838200"/>
            <a:ext cx="0" cy="595312"/>
          </a:xfrm>
          <a:prstGeom prst="straightConnector1">
            <a:avLst/>
          </a:prstGeom>
          <a:noFill/>
          <a:ln w="9525" algn="ctr">
            <a:solidFill>
              <a:srgbClr val="FFFF00"/>
            </a:solidFill>
            <a:round/>
            <a:headEnd type="arrow" w="med" len="med"/>
            <a:tailEnd type="arrow" w="med" len="med"/>
          </a:ln>
        </p:spPr>
      </p:cxnSp>
      <p:sp>
        <p:nvSpPr>
          <p:cNvPr id="551940" name="TextBox 3"/>
          <p:cNvSpPr txBox="1">
            <a:spLocks noChangeArrowheads="1"/>
          </p:cNvSpPr>
          <p:nvPr/>
        </p:nvSpPr>
        <p:spPr bwMode="auto">
          <a:xfrm>
            <a:off x="1138238" y="7938"/>
            <a:ext cx="8539162" cy="680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5786" tIns="47893" rIns="95786" bIns="47893">
            <a:spAutoFit/>
          </a:bodyPr>
          <a:lstStyle/>
          <a:p>
            <a:pPr algn="l" defTabSz="957263" eaLnBrk="1" hangingPunct="1"/>
            <a:r>
              <a:rPr lang="th-TH" sz="1900" dirty="0">
                <a:solidFill>
                  <a:srgbClr val="0000FF"/>
                </a:solidFill>
                <a:cs typeface="FreesiaUPC" pitchFamily="34" charset="-34"/>
              </a:rPr>
              <a:t>		                           </a:t>
            </a:r>
            <a:r>
              <a:rPr lang="th-TH" sz="1900" i="1" dirty="0">
                <a:solidFill>
                  <a:srgbClr val="FF0000"/>
                </a:solidFill>
                <a:cs typeface="FreesiaUPC" pitchFamily="34" charset="-34"/>
              </a:rPr>
              <a:t>ชั้นความลับ (ถ้ามี)</a:t>
            </a:r>
            <a:r>
              <a:rPr lang="th-TH" sz="1900" dirty="0">
                <a:solidFill>
                  <a:srgbClr val="FF0000"/>
                </a:solidFill>
                <a:cs typeface="FreesiaUPC" pitchFamily="34" charset="-34"/>
              </a:rPr>
              <a:t/>
            </a:r>
            <a:br>
              <a:rPr lang="th-TH" sz="1900" dirty="0">
                <a:solidFill>
                  <a:srgbClr val="FF0000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rgbClr val="0000FF"/>
                </a:solidFill>
                <a:cs typeface="FreesiaUPC" pitchFamily="34" charset="-34"/>
              </a:rPr>
              <a:t>		</a:t>
            </a:r>
          </a:p>
          <a:p>
            <a:pPr algn="l" defTabSz="957263" eaLnBrk="1" hangingPunct="1">
              <a:lnSpc>
                <a:spcPct val="80000"/>
              </a:lnSpc>
            </a:pPr>
            <a:r>
              <a:rPr lang="th-TH" sz="1900" i="1" dirty="0">
                <a:solidFill>
                  <a:srgbClr val="0000FF"/>
                </a:solidFill>
                <a:cs typeface="FreesiaUPC" pitchFamily="34" charset="-34"/>
              </a:rPr>
              <a:t/>
            </a:r>
            <a:br>
              <a:rPr lang="th-TH" sz="1900" i="1" dirty="0">
                <a:solidFill>
                  <a:srgbClr val="0000FF"/>
                </a:solidFill>
                <a:cs typeface="FreesiaUPC" pitchFamily="34" charset="-34"/>
              </a:rPr>
            </a:br>
            <a:endParaRPr lang="th-TH" sz="1900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57263" eaLnBrk="1" hangingPunct="1">
              <a:lnSpc>
                <a:spcPct val="70000"/>
              </a:lnSpc>
            </a:pPr>
            <a:r>
              <a:rPr lang="th-TH" sz="1900" i="1" dirty="0">
                <a:solidFill>
                  <a:srgbClr val="FF0000"/>
                </a:solidFill>
                <a:cs typeface="FreesiaUPC" pitchFamily="34" charset="-34"/>
              </a:rPr>
              <a:t>ชั้นความเร็ว (ถ้ามี) </a:t>
            </a:r>
            <a:br>
              <a:rPr lang="th-TH" sz="1900" i="1" dirty="0">
                <a:solidFill>
                  <a:srgbClr val="FF0000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ที่</a:t>
            </a:r>
            <a:r>
              <a:rPr lang="th-TH" sz="4400" baseline="-25000" dirty="0">
                <a:solidFill>
                  <a:schemeClr val="tx2"/>
                </a:solidFill>
                <a:cs typeface="FreesiaUPC" pitchFamily="34" charset="-34"/>
              </a:rPr>
              <a:t>*</a:t>
            </a:r>
            <a:r>
              <a:rPr lang="th-TH" sz="1900" dirty="0" err="1">
                <a:solidFill>
                  <a:schemeClr val="tx2"/>
                </a:solidFill>
                <a:cs typeface="FreesiaUPC" pitchFamily="34" charset="-34"/>
              </a:rPr>
              <a:t>นร</a:t>
            </a:r>
            <a:r>
              <a:rPr lang="th-TH" sz="4400" baseline="-25000" dirty="0">
                <a:solidFill>
                  <a:schemeClr val="tx2"/>
                </a:solidFill>
                <a:cs typeface="FreesiaUPC" pitchFamily="34" charset="-34"/>
              </a:rPr>
              <a:t>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๑๐๐๒/........			                                   สำนักนายกรัฐมนตรี</a:t>
            </a:r>
          </a:p>
          <a:p>
            <a:pPr algn="l" defTabSz="957263" eaLnBrk="1" hangingPunct="1">
              <a:lnSpc>
                <a:spcPct val="70000"/>
              </a:lnSpc>
            </a:pP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                                                                                                          ทำเนียบรัฐบาล กทม. ๑๐๓๐๐</a:t>
            </a:r>
          </a:p>
          <a:p>
            <a:pPr algn="l" defTabSz="957263" eaLnBrk="1" hangingPunct="1">
              <a:lnSpc>
                <a:spcPct val="60000"/>
              </a:lnSpc>
            </a:pP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				    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๑๙ มกราคม ๒๕๓๓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เรื่อง</a:t>
            </a: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(คำขึ้นต้น</a:t>
            </a:r>
            <a:r>
              <a:rPr lang="th-TH" sz="1900" i="1" dirty="0">
                <a:solidFill>
                  <a:srgbClr val="0000FF"/>
                </a:solidFill>
                <a:cs typeface="FreesiaUPC" pitchFamily="34" charset="-34"/>
              </a:rPr>
              <a:t>)</a:t>
            </a: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อ้างถึง</a:t>
            </a: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 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(ถ้ามี) 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สิ่งที่ส่งมาด้วย</a:t>
            </a: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 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(ถ้ามี)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**********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ภาคเหตุ.......................................................................................................................................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4400" baseline="-25000" dirty="0">
                <a:solidFill>
                  <a:srgbClr val="0000FF"/>
                </a:solidFill>
                <a:cs typeface="FreesiaUPC" pitchFamily="34" charset="-34"/>
              </a:rPr>
              <a:t>*********</a:t>
            </a:r>
            <a:r>
              <a:rPr lang="th-TH" sz="4400" baseline="-25000" dirty="0">
                <a:solidFill>
                  <a:schemeClr val="tx2"/>
                </a:solidFill>
                <a:cs typeface="FreesiaUPC" pitchFamily="34" charset="-34"/>
              </a:rPr>
              <a:t>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ภาคความประสงค์.......................................................................................................................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..............................................................................................................................................................................</a:t>
            </a:r>
            <a:endParaRPr lang="th-TH" sz="18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57263" eaLnBrk="1" hangingPunct="1">
              <a:lnSpc>
                <a:spcPct val="60000"/>
              </a:lnSpc>
            </a:pPr>
            <a:r>
              <a:rPr lang="th-TH" sz="4400" baseline="-25000" dirty="0">
                <a:solidFill>
                  <a:schemeClr val="tx2"/>
                </a:solidFill>
                <a:cs typeface="FreesiaUPC" pitchFamily="34" charset="-34"/>
              </a:rPr>
              <a:t>**********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ภาคสรุป.................................................................................................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endParaRPr lang="th-TH" sz="19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57263" eaLnBrk="1" hangingPunct="1">
              <a:lnSpc>
                <a:spcPct val="80000"/>
              </a:lnSpc>
            </a:pP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			                         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ขอแสดงความนับถือ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				                </a:t>
            </a:r>
            <a:r>
              <a:rPr lang="th-TH" sz="1800" i="1" dirty="0">
                <a:solidFill>
                  <a:schemeClr val="tx2"/>
                </a:solidFill>
                <a:cs typeface="FreesiaUPC" pitchFamily="34" charset="-34"/>
              </a:rPr>
              <a:t>(ลงชื่อ) </a:t>
            </a:r>
            <a:br>
              <a:rPr lang="th-TH" sz="18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800" i="1" dirty="0">
                <a:solidFill>
                  <a:schemeClr val="tx2"/>
                </a:solidFill>
                <a:cs typeface="FreesiaUPC" pitchFamily="34" charset="-34"/>
              </a:rPr>
              <a:t>				            (พิมพ์ชื่อเต็ม)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				     </a:t>
            </a: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ปลัดสำนักนายกรัฐมนตรี 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สำนักงานปลัดสำนักนายกรัฐมนตรี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โทร. ๐ ๒๒๘๐ ๙๐๐๐ ต่อ ๓๒๙</a:t>
            </a:r>
          </a:p>
          <a:p>
            <a:pPr algn="l" defTabSz="957263" eaLnBrk="1" hangingPunct="1">
              <a:lnSpc>
                <a:spcPct val="70000"/>
              </a:lnSpc>
            </a:pP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โทรสาร ๐ ๒๒๘๐ ๙๐๑</a:t>
            </a:r>
            <a:br>
              <a:rPr lang="th-TH" sz="19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dirty="0">
                <a:solidFill>
                  <a:schemeClr val="tx2"/>
                </a:solidFill>
                <a:cs typeface="FreesiaUPC" pitchFamily="34" charset="-34"/>
              </a:rPr>
              <a:t>สำเนาส่ง </a:t>
            </a:r>
            <a: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  <a:t>(ถ้ามี) </a:t>
            </a:r>
            <a:br>
              <a:rPr lang="th-TH" sz="1900" i="1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1900" i="1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1900" i="1" dirty="0">
                <a:solidFill>
                  <a:srgbClr val="FF0000"/>
                </a:solidFill>
                <a:cs typeface="FreesiaUPC" pitchFamily="34" charset="-34"/>
              </a:rPr>
              <a:t>                          ชั้นความลับ (ถ้ามี</a:t>
            </a:r>
            <a:r>
              <a:rPr lang="th-TH" sz="1900" i="1" dirty="0">
                <a:solidFill>
                  <a:srgbClr val="C00000"/>
                </a:solidFill>
                <a:cs typeface="FreesiaUPC" pitchFamily="34" charset="-34"/>
              </a:rPr>
              <a:t>) </a:t>
            </a:r>
          </a:p>
        </p:txBody>
      </p:sp>
      <p:pic>
        <p:nvPicPr>
          <p:cNvPr id="55194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600" y="746125"/>
            <a:ext cx="9144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7" name="Text Box 7"/>
          <p:cNvSpPr txBox="1">
            <a:spLocks noChangeArrowheads="1"/>
          </p:cNvSpPr>
          <p:nvPr/>
        </p:nvSpPr>
        <p:spPr bwMode="auto">
          <a:xfrm>
            <a:off x="912813" y="3136900"/>
            <a:ext cx="13890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  <a:defRPr/>
            </a:pPr>
            <a:r>
              <a:rPr lang="th-TH" sz="1600">
                <a:solidFill>
                  <a:srgbClr val="0000FF"/>
                </a:solidFill>
                <a:cs typeface="FreesiaUPC" pitchFamily="34" charset="-34"/>
              </a:rPr>
              <a:t>(10 เคาะ)</a:t>
            </a:r>
          </a:p>
        </p:txBody>
      </p:sp>
      <p:grpSp>
        <p:nvGrpSpPr>
          <p:cNvPr id="551943" name="Group 10"/>
          <p:cNvGrpSpPr>
            <a:grpSpLocks/>
          </p:cNvGrpSpPr>
          <p:nvPr/>
        </p:nvGrpSpPr>
        <p:grpSpPr bwMode="auto">
          <a:xfrm>
            <a:off x="9525" y="3376613"/>
            <a:ext cx="1133475" cy="357187"/>
            <a:chOff x="113" y="2568"/>
            <a:chExt cx="680" cy="272"/>
          </a:xfrm>
        </p:grpSpPr>
        <p:sp>
          <p:nvSpPr>
            <p:cNvPr id="551956" name="Line 8"/>
            <p:cNvSpPr>
              <a:spLocks noChangeShapeType="1"/>
            </p:cNvSpPr>
            <p:nvPr/>
          </p:nvSpPr>
          <p:spPr bwMode="auto">
            <a:xfrm>
              <a:off x="113" y="2752"/>
              <a:ext cx="680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  <a:cs typeface="FreesiaUPC" pitchFamily="34" charset="-34"/>
              </a:endParaRPr>
            </a:p>
          </p:txBody>
        </p:sp>
        <p:sp>
          <p:nvSpPr>
            <p:cNvPr id="245769" name="Text Box 9"/>
            <p:cNvSpPr txBox="1">
              <a:spLocks noChangeArrowheads="1"/>
            </p:cNvSpPr>
            <p:nvPr/>
          </p:nvSpPr>
          <p:spPr bwMode="auto">
            <a:xfrm>
              <a:off x="152" y="2568"/>
              <a:ext cx="625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80028" tIns="40014" rIns="80028" bIns="40014">
              <a:spAutoFit/>
            </a:bodyPr>
            <a:lstStyle/>
            <a:p>
              <a:pPr defTabSz="942975">
                <a:spcBef>
                  <a:spcPct val="50000"/>
                </a:spcBef>
                <a:defRPr/>
              </a:pPr>
              <a:r>
                <a:rPr lang="th-TH" sz="1800" dirty="0">
                  <a:solidFill>
                    <a:srgbClr val="CC00CC"/>
                  </a:solidFill>
                  <a:cs typeface="FreesiaUPC" pitchFamily="34" charset="-34"/>
                </a:rPr>
                <a:t>3 ซม.</a:t>
              </a:r>
            </a:p>
          </p:txBody>
        </p:sp>
      </p:grpSp>
      <p:grpSp>
        <p:nvGrpSpPr>
          <p:cNvPr id="551944" name="Group 18"/>
          <p:cNvGrpSpPr>
            <a:grpSpLocks/>
          </p:cNvGrpSpPr>
          <p:nvPr/>
        </p:nvGrpSpPr>
        <p:grpSpPr bwMode="auto">
          <a:xfrm>
            <a:off x="9144000" y="3292475"/>
            <a:ext cx="863600" cy="357188"/>
            <a:chOff x="6252" y="2504"/>
            <a:chExt cx="597" cy="272"/>
          </a:xfrm>
        </p:grpSpPr>
        <p:sp>
          <p:nvSpPr>
            <p:cNvPr id="551954" name="Line 12"/>
            <p:cNvSpPr>
              <a:spLocks noChangeShapeType="1"/>
            </p:cNvSpPr>
            <p:nvPr/>
          </p:nvSpPr>
          <p:spPr bwMode="auto">
            <a:xfrm>
              <a:off x="6445" y="2696"/>
              <a:ext cx="340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  <a:cs typeface="FreesiaUPC" pitchFamily="34" charset="-34"/>
              </a:endParaRPr>
            </a:p>
          </p:txBody>
        </p:sp>
        <p:sp>
          <p:nvSpPr>
            <p:cNvPr id="245773" name="Text Box 13"/>
            <p:cNvSpPr txBox="1">
              <a:spLocks noChangeArrowheads="1"/>
            </p:cNvSpPr>
            <p:nvPr/>
          </p:nvSpPr>
          <p:spPr bwMode="auto">
            <a:xfrm>
              <a:off x="6252" y="2504"/>
              <a:ext cx="597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80028" tIns="40014" rIns="80028" bIns="40014">
              <a:spAutoFit/>
            </a:bodyPr>
            <a:lstStyle/>
            <a:p>
              <a:pPr defTabSz="942975">
                <a:spcBef>
                  <a:spcPct val="50000"/>
                </a:spcBef>
                <a:defRPr/>
              </a:pPr>
              <a:r>
                <a:rPr lang="th-TH" sz="1800" dirty="0">
                  <a:solidFill>
                    <a:srgbClr val="CC00CC"/>
                  </a:solidFill>
                  <a:cs typeface="FreesiaUPC" pitchFamily="34" charset="-34"/>
                </a:rPr>
                <a:t>2 ซม.</a:t>
              </a:r>
            </a:p>
          </p:txBody>
        </p:sp>
      </p:grpSp>
      <p:sp>
        <p:nvSpPr>
          <p:cNvPr id="551945" name="Line 15"/>
          <p:cNvSpPr>
            <a:spLocks noChangeShapeType="1"/>
          </p:cNvSpPr>
          <p:nvPr/>
        </p:nvSpPr>
        <p:spPr bwMode="auto">
          <a:xfrm rot="5400000">
            <a:off x="4762" y="688975"/>
            <a:ext cx="1400176" cy="0"/>
          </a:xfrm>
          <a:prstGeom prst="line">
            <a:avLst/>
          </a:prstGeom>
          <a:noFill/>
          <a:ln w="6350">
            <a:solidFill>
              <a:srgbClr val="008000"/>
            </a:solidFill>
            <a:round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/>
          <a:lstStyle/>
          <a:p>
            <a:endParaRPr lang="th-TH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245776" name="Text Box 16"/>
          <p:cNvSpPr txBox="1">
            <a:spLocks noChangeArrowheads="1"/>
          </p:cNvSpPr>
          <p:nvPr/>
        </p:nvSpPr>
        <p:spPr bwMode="auto">
          <a:xfrm>
            <a:off x="-14288" y="449263"/>
            <a:ext cx="901701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  <a:defRPr/>
            </a:pPr>
            <a:r>
              <a:rPr lang="th-TH" sz="1800" dirty="0">
                <a:solidFill>
                  <a:srgbClr val="CC00CC"/>
                </a:solidFill>
                <a:cs typeface="FreesiaUPC" pitchFamily="34" charset="-34"/>
              </a:rPr>
              <a:t>5 ซม.</a:t>
            </a:r>
          </a:p>
        </p:txBody>
      </p:sp>
      <p:sp>
        <p:nvSpPr>
          <p:cNvPr id="551947" name="AutoShape 22"/>
          <p:cNvSpPr>
            <a:spLocks/>
          </p:cNvSpPr>
          <p:nvPr/>
        </p:nvSpPr>
        <p:spPr bwMode="auto">
          <a:xfrm>
            <a:off x="8534400" y="1409700"/>
            <a:ext cx="292100" cy="5219700"/>
          </a:xfrm>
          <a:prstGeom prst="rightBrace">
            <a:avLst>
              <a:gd name="adj1" fmla="val 148913"/>
              <a:gd name="adj2" fmla="val 26042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 wrap="none" lIns="80028" tIns="40014" rIns="80028" bIns="40014" anchor="ctr"/>
          <a:lstStyle/>
          <a:p>
            <a:pPr defTabSz="942975"/>
            <a:endParaRPr lang="th-TH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245783" name="Text Box 23"/>
          <p:cNvSpPr txBox="1">
            <a:spLocks noChangeArrowheads="1"/>
          </p:cNvSpPr>
          <p:nvPr/>
        </p:nvSpPr>
        <p:spPr bwMode="auto">
          <a:xfrm>
            <a:off x="8797925" y="2532063"/>
            <a:ext cx="9953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  <a:defRPr/>
            </a:pPr>
            <a:r>
              <a:rPr lang="th-TH" sz="1800" i="1">
                <a:solidFill>
                  <a:srgbClr val="CC00CC"/>
                </a:solidFill>
                <a:cs typeface="FreesiaUPC" pitchFamily="34" charset="-34"/>
              </a:rPr>
              <a:t>25 บรรทัด</a:t>
            </a:r>
          </a:p>
        </p:txBody>
      </p:sp>
      <p:sp>
        <p:nvSpPr>
          <p:cNvPr id="245786" name="Text Box 26"/>
          <p:cNvSpPr txBox="1">
            <a:spLocks noChangeArrowheads="1"/>
          </p:cNvSpPr>
          <p:nvPr/>
        </p:nvSpPr>
        <p:spPr bwMode="auto">
          <a:xfrm>
            <a:off x="3967163" y="3541713"/>
            <a:ext cx="22907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0028" tIns="40014" rIns="80028" bIns="40014">
            <a:spAutoFit/>
          </a:bodyPr>
          <a:lstStyle/>
          <a:p>
            <a:pPr defTabSz="942975">
              <a:spcBef>
                <a:spcPct val="50000"/>
              </a:spcBef>
              <a:defRPr/>
            </a:pPr>
            <a:r>
              <a:rPr lang="th-TH" sz="1800">
                <a:solidFill>
                  <a:srgbClr val="0000FF"/>
                </a:solidFill>
                <a:cs typeface="FreesiaUPC" pitchFamily="34" charset="-34"/>
              </a:rPr>
              <a:t>( 1 บรรทัด 70 เคาะ)</a:t>
            </a:r>
          </a:p>
        </p:txBody>
      </p:sp>
      <p:grpSp>
        <p:nvGrpSpPr>
          <p:cNvPr id="551950" name="Group 22"/>
          <p:cNvGrpSpPr>
            <a:grpSpLocks/>
          </p:cNvGrpSpPr>
          <p:nvPr/>
        </p:nvGrpSpPr>
        <p:grpSpPr bwMode="auto">
          <a:xfrm>
            <a:off x="5486403" y="838199"/>
            <a:ext cx="2031997" cy="597201"/>
            <a:chOff x="5105399" y="926798"/>
            <a:chExt cx="2032484" cy="597201"/>
          </a:xfrm>
        </p:grpSpPr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6096233" y="1079199"/>
              <a:ext cx="1041650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80028" tIns="40014" rIns="80028" bIns="40014">
              <a:spAutoFit/>
            </a:bodyPr>
            <a:lstStyle/>
            <a:p>
              <a:pPr defTabSz="942975">
                <a:spcBef>
                  <a:spcPct val="50000"/>
                </a:spcBef>
                <a:defRPr/>
              </a:pPr>
              <a:r>
                <a:rPr lang="th-TH" sz="1800" dirty="0">
                  <a:solidFill>
                    <a:srgbClr val="CC00CC"/>
                  </a:solidFill>
                  <a:cs typeface="FreesiaUPC" pitchFamily="34" charset="-34"/>
                </a:rPr>
                <a:t>3 ซม.</a:t>
              </a:r>
            </a:p>
          </p:txBody>
        </p:sp>
        <p:sp>
          <p:nvSpPr>
            <p:cNvPr id="551952" name="Line 8"/>
            <p:cNvSpPr>
              <a:spLocks noChangeShapeType="1"/>
            </p:cNvSpPr>
            <p:nvPr/>
          </p:nvSpPr>
          <p:spPr bwMode="auto">
            <a:xfrm>
              <a:off x="5105399" y="926798"/>
              <a:ext cx="1133475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  <a:cs typeface="FreesiaUPC" pitchFamily="34" charset="-34"/>
              </a:endParaRPr>
            </a:p>
          </p:txBody>
        </p:sp>
        <p:sp>
          <p:nvSpPr>
            <p:cNvPr id="551953" name="Line 8"/>
            <p:cNvSpPr>
              <a:spLocks noChangeShapeType="1"/>
            </p:cNvSpPr>
            <p:nvPr/>
          </p:nvSpPr>
          <p:spPr bwMode="auto">
            <a:xfrm>
              <a:off x="5105401" y="1523999"/>
              <a:ext cx="1133475" cy="0"/>
            </a:xfrm>
            <a:prstGeom prst="line">
              <a:avLst/>
            </a:prstGeom>
            <a:noFill/>
            <a:ln w="6350">
              <a:solidFill>
                <a:srgbClr val="008000"/>
              </a:solidFill>
              <a:round/>
              <a:headEnd/>
              <a:tailEnd/>
            </a:ln>
            <a:effectLst>
              <a:prstShdw prst="shdw17" dist="17961" dir="2700000">
                <a:srgbClr val="999900"/>
              </a:prstShdw>
            </a:effectLst>
          </p:spPr>
          <p:txBody>
            <a:bodyPr/>
            <a:lstStyle/>
            <a:p>
              <a:endParaRPr lang="th-TH">
                <a:solidFill>
                  <a:srgbClr val="0000FF"/>
                </a:solidFill>
                <a:cs typeface="FreesiaUPC" pitchFamily="34" charset="-34"/>
              </a:endParaRPr>
            </a:p>
          </p:txBody>
        </p:sp>
      </p:grpSp>
      <p:sp>
        <p:nvSpPr>
          <p:cNvPr id="24" name="Line 15"/>
          <p:cNvSpPr>
            <a:spLocks noChangeShapeType="1"/>
          </p:cNvSpPr>
          <p:nvPr/>
        </p:nvSpPr>
        <p:spPr bwMode="auto">
          <a:xfrm rot="5400000">
            <a:off x="6324600" y="1143000"/>
            <a:ext cx="609600" cy="0"/>
          </a:xfrm>
          <a:prstGeom prst="line">
            <a:avLst/>
          </a:prstGeom>
          <a:noFill/>
          <a:ln w="6350">
            <a:solidFill>
              <a:srgbClr val="008000"/>
            </a:solidFill>
            <a:round/>
            <a:headEnd type="triangle" w="med" len="med"/>
            <a:tailEnd type="triangle" w="med" len="med"/>
          </a:ln>
          <a:effectLst>
            <a:prstShdw prst="shdw17" dist="17961" dir="2700000">
              <a:srgbClr val="999900"/>
            </a:prstShdw>
          </a:effectLst>
        </p:spPr>
        <p:txBody>
          <a:bodyPr/>
          <a:lstStyle/>
          <a:p>
            <a:endParaRPr lang="th-TH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27" name="Rectangle 6"/>
          <p:cNvSpPr txBox="1">
            <a:spLocks noChangeArrowheads="1"/>
          </p:cNvSpPr>
          <p:nvPr/>
        </p:nvSpPr>
        <p:spPr>
          <a:xfrm>
            <a:off x="7381875" y="63261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6" name="Text Box 2"/>
          <p:cNvSpPr txBox="1">
            <a:spLocks noChangeArrowheads="1"/>
          </p:cNvSpPr>
          <p:nvPr/>
        </p:nvSpPr>
        <p:spPr bwMode="auto">
          <a:xfrm>
            <a:off x="579438" y="381000"/>
            <a:ext cx="4867275" cy="72707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๒. เหตุจากบุคคลภายนอก</a:t>
            </a:r>
          </a:p>
        </p:txBody>
      </p:sp>
      <p:sp>
        <p:nvSpPr>
          <p:cNvPr id="407555" name="Text Box 3"/>
          <p:cNvSpPr txBox="1">
            <a:spLocks noChangeArrowheads="1"/>
          </p:cNvSpPr>
          <p:nvPr/>
        </p:nvSpPr>
        <p:spPr bwMode="auto">
          <a:xfrm>
            <a:off x="560388" y="1143000"/>
            <a:ext cx="9000972" cy="251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๑</a:t>
            </a:r>
            <a:endParaRPr lang="th-TH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ด้วยมี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ผู้ร้องเรียน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ว่า  การส่งสิ่งของไปช่วยเหลือผู้ประสบอุทกภัยภาคใต้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ล่าช้าไม่ทันการ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จึงขอได้โปรดกำชับเจ้าหน้าที่ให้รีบเร่งส่งสิ่งของให้ถึงมือผู้ประสบ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อุทกภัยโดยเร็วที่สุดท้าย</a:t>
            </a:r>
          </a:p>
        </p:txBody>
      </p:sp>
      <p:sp>
        <p:nvSpPr>
          <p:cNvPr id="407556" name="Text Box 4"/>
          <p:cNvSpPr txBox="1">
            <a:spLocks noChangeArrowheads="1"/>
          </p:cNvSpPr>
          <p:nvPr/>
        </p:nvSpPr>
        <p:spPr bwMode="auto">
          <a:xfrm>
            <a:off x="579438" y="3808814"/>
            <a:ext cx="8587397" cy="297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๒</a:t>
            </a:r>
            <a:endParaRPr lang="th-TH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ตามที่มี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ข่าวในหนังสือพิมพ์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บางฉบับว่า การส่งสิ่งของไปช่วยเหลือ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ประสบอุทกภัยภาคใต้ล่าช้าไม่ทันการ นั้น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กรมประชาสงเคราะห์ได้มีหนังสือกำชับไปยังเจ้าหน้าที่ผู้รับผิดชอบ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ให้รีบเร่งส่งสิ่งของให้ถึงมือผู้ประสบอุทกภัยโดยเร็วที่สุดแล้ว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จึงเรียนมาเพื่อทราบ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69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20" name="Text Box 2"/>
          <p:cNvSpPr txBox="1">
            <a:spLocks noChangeArrowheads="1"/>
          </p:cNvSpPr>
          <p:nvPr/>
        </p:nvSpPr>
        <p:spPr bwMode="auto">
          <a:xfrm>
            <a:off x="457200" y="228600"/>
            <a:ext cx="5907087" cy="72707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๓. เหตุจากเหตุการณ์ที่ปรากฏขึ้น</a:t>
            </a:r>
          </a:p>
        </p:txBody>
      </p:sp>
      <p:sp>
        <p:nvSpPr>
          <p:cNvPr id="408579" name="Text Box 3"/>
          <p:cNvSpPr txBox="1">
            <a:spLocks noChangeArrowheads="1"/>
          </p:cNvSpPr>
          <p:nvPr/>
        </p:nvSpPr>
        <p:spPr bwMode="auto">
          <a:xfrm>
            <a:off x="560388" y="939223"/>
            <a:ext cx="8882350" cy="248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๑</a:t>
            </a:r>
            <a:endParaRPr lang="th-TH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ด้วยได้เกิดอุทกภัย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ขึ้นในหลายจังหวัดภาคใต้  เป็นเหตุให้ประชาชน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จำนวนมากไร้ที่อยู่อาศัยและขาดเครื่องอุปโภคบริโภค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จึงขอให้กรมประชาสงเคราะห์รีบส่งเครื่องอุปโภคบริโภคไปช่วยเหลือ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ผู้ประสบภัยดังกล่าวโดยด่วน</a:t>
            </a:r>
          </a:p>
        </p:txBody>
      </p:sp>
      <p:sp>
        <p:nvSpPr>
          <p:cNvPr id="408580" name="Text Box 4"/>
          <p:cNvSpPr txBox="1">
            <a:spLocks noChangeArrowheads="1"/>
          </p:cNvSpPr>
          <p:nvPr/>
        </p:nvSpPr>
        <p:spPr bwMode="auto">
          <a:xfrm>
            <a:off x="579438" y="3657600"/>
            <a:ext cx="8831054" cy="297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dirty="0">
                <a:solidFill>
                  <a:srgbClr val="008000"/>
                </a:solidFill>
                <a:cs typeface="FreesiaUPC" pitchFamily="34" charset="-34"/>
              </a:rPr>
              <a:t>	</a:t>
            </a:r>
            <a:r>
              <a:rPr lang="th-TH" sz="37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๒</a:t>
            </a:r>
            <a:endParaRPr lang="th-TH" u="sng" dirty="0">
              <a:solidFill>
                <a:srgbClr val="008000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ตามที่ได้เกิดอุทกภัย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ขึ้นในหลายจังหวัดภาคใต้  เป็นเหตุให้ประชาชน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จำนวนมากไร้ที่อยู่อาศัย และขาดเครื่องอุปโภคบริโภค นั้น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กรมประชาสงเคราะห์ได้ส่งเครื่องอุปโภคบริโภคจำนวนหนึ่ง 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ไปช่วยเหลือผู้ประสบภัยดังกล่าวในเบื้องต้นแล้ว  และจะทยอยส่งเพิ่มเติม</a:t>
            </a:r>
          </a:p>
          <a:p>
            <a:pPr algn="l" defTabSz="941388">
              <a:defRPr/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ต่อไปโดยด่วน</a:t>
            </a: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4" name="Text Box 2"/>
          <p:cNvSpPr txBox="1">
            <a:spLocks noChangeArrowheads="1"/>
          </p:cNvSpPr>
          <p:nvPr/>
        </p:nvSpPr>
        <p:spPr bwMode="auto">
          <a:xfrm>
            <a:off x="304800" y="264383"/>
            <a:ext cx="3705933" cy="726217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๔. เหตุจากผู้รับหนังสือ</a:t>
            </a:r>
          </a:p>
        </p:txBody>
      </p:sp>
      <p:sp>
        <p:nvSpPr>
          <p:cNvPr id="409603" name="Text Box 3"/>
          <p:cNvSpPr txBox="1">
            <a:spLocks noChangeArrowheads="1"/>
          </p:cNvSpPr>
          <p:nvPr/>
        </p:nvSpPr>
        <p:spPr bwMode="auto">
          <a:xfrm>
            <a:off x="819495" y="1084723"/>
            <a:ext cx="8324505" cy="257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lnSpc>
                <a:spcPct val="70000"/>
              </a:lnSpc>
              <a:defRPr/>
            </a:pPr>
            <a:r>
              <a:rPr lang="th-TH" dirty="0">
                <a:cs typeface="FreesiaUPC" pitchFamily="34" charset="-34"/>
              </a:rPr>
              <a:t>	</a:t>
            </a:r>
            <a:r>
              <a:rPr lang="th-TH" sz="32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</a:t>
            </a:r>
            <a:r>
              <a:rPr lang="th-TH" sz="3200" u="sng" dirty="0" smtClean="0">
                <a:solidFill>
                  <a:srgbClr val="008000"/>
                </a:solidFill>
                <a:cs typeface="FreesiaUPC" pitchFamily="34" charset="-34"/>
              </a:rPr>
              <a:t>๑</a:t>
            </a:r>
            <a:endParaRPr lang="th-TH" sz="28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ด้วย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ท่านเป็นผู้สอบแข่งขัน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ได้ในการสอบแข่งขันเพื่อเข้ารับราชการใน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กรม................................ และถึงลำดับที่ที่จะบรรจุเข้ารับราชการแล้ว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จึงขอให้ท่านไปรายงานตัว ณ ..........................ภายในวันที่.................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.......... หากท่านมิได้ไปรายงานตัวภายในกำหนดนี้  ถือว่าท่านสละสิทธิ์ในการ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บรรจุเข้ารับราชการ</a:t>
            </a:r>
          </a:p>
        </p:txBody>
      </p:sp>
      <p:sp>
        <p:nvSpPr>
          <p:cNvPr id="409604" name="Text Box 4"/>
          <p:cNvSpPr txBox="1">
            <a:spLocks noChangeArrowheads="1"/>
          </p:cNvSpPr>
          <p:nvPr/>
        </p:nvSpPr>
        <p:spPr bwMode="auto">
          <a:xfrm>
            <a:off x="762000" y="3670314"/>
            <a:ext cx="8310077" cy="317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2800" dirty="0">
                <a:cs typeface="FreesiaUPC" pitchFamily="34" charset="-34"/>
              </a:rPr>
              <a:t>	</a:t>
            </a:r>
            <a:r>
              <a:rPr lang="th-TH" sz="3200" u="sng" dirty="0">
                <a:solidFill>
                  <a:srgbClr val="008000"/>
                </a:solidFill>
                <a:cs typeface="FreesiaUPC" pitchFamily="34" charset="-34"/>
              </a:rPr>
              <a:t>ตัวอย่างที่ </a:t>
            </a:r>
            <a:r>
              <a:rPr lang="th-TH" sz="3200" u="sng" dirty="0" smtClean="0">
                <a:solidFill>
                  <a:srgbClr val="008000"/>
                </a:solidFill>
                <a:cs typeface="FreesiaUPC" pitchFamily="34" charset="-34"/>
              </a:rPr>
              <a:t>๒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ตามที่ท่านสอบแข่งขัน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เพื่อบรรจุเข้ารับราชการได้ในกรม...................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และแสดงความจำนงจะรับราชการในจังหวัดภาคใต้  นั้น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บัดนี้  ได้มีคำสั่งบรรจุท่านเข้ารับราชการแล้วในจังหวัด......................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ตั้งแต่วันที่.................................................. เป็นต้นไป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จึงขอให้ท่านไปรับหนังสือนำตัวจากกรม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......................เพื่อ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ไปรายงาน</a:t>
            </a:r>
          </a:p>
          <a:p>
            <a:pPr algn="l" defTabSz="941388">
              <a:defRPr/>
            </a:pP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ตัวเข้ารับราชการ  ณ  จังหวัด............................... ต่อไป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8" name="Text Box 2"/>
          <p:cNvSpPr txBox="1">
            <a:spLocks noChangeArrowheads="1"/>
          </p:cNvSpPr>
          <p:nvPr/>
        </p:nvSpPr>
        <p:spPr bwMode="auto">
          <a:xfrm>
            <a:off x="354013" y="1261985"/>
            <a:ext cx="9209087" cy="551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31" tIns="47166" rIns="94331" bIns="47166">
            <a:spAutoFit/>
          </a:bodyPr>
          <a:lstStyle/>
          <a:p>
            <a:pPr algn="thaiDist" defTabSz="941388">
              <a:lnSpc>
                <a:spcPts val="4500"/>
              </a:lnSpc>
              <a:spcBef>
                <a:spcPts val="0"/>
              </a:spcBef>
            </a:pP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เรียน </a:t>
            </a:r>
            <a:r>
              <a:rPr lang="th-TH" dirty="0" smtClean="0">
                <a:solidFill>
                  <a:schemeClr val="tx2"/>
                </a:solidFill>
                <a:cs typeface="FreesiaUPC" pitchFamily="34" charset="-34"/>
              </a:rPr>
              <a:t> เลขาธิการ ก.พ.</a:t>
            </a:r>
          </a:p>
          <a:p>
            <a:pPr algn="l" defTabSz="941388">
              <a:lnSpc>
                <a:spcPts val="4500"/>
              </a:lnSpc>
              <a:spcBef>
                <a:spcPts val="0"/>
              </a:spcBef>
            </a:pP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	ด้วยกรมสรรพากรจะจัดการฝึกอบรมเจ้าหน้าที่ธุรการของกรมสรรพากร จำนวน ๓๐ คน ตามหลักสูตรการเขียนหนังสือราชการ  ในระหว่างวันที่   ๑-๑๐ กุมภาพันธ์ ๒๕๔๗ เต็มวันในเวลาราชการ  ในการนี้กรมสรรพากรขอใช้ห้องฝึกอบรมของสถาบันพัฒนาข้าราชการ</a:t>
            </a:r>
            <a:r>
              <a:rPr lang="th-TH" dirty="0" err="1">
                <a:solidFill>
                  <a:schemeClr val="tx2"/>
                </a:solidFill>
                <a:cs typeface="FreesiaUPC" pitchFamily="34" charset="-34"/>
              </a:rPr>
              <a:t>พลเรือน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สำนักงาน ก.พ. สำหรับการฝึกอบรมดังกล่าว   </a:t>
            </a:r>
          </a:p>
          <a:p>
            <a:pPr algn="l" defTabSz="941388">
              <a:lnSpc>
                <a:spcPts val="4500"/>
              </a:lnSpc>
              <a:spcBef>
                <a:spcPts val="0"/>
              </a:spcBef>
            </a:pP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         จึงเรียนมาเพื่อขอได้โปรดอนุเคราะห์ให้กรมสรรพากรใช้ห้องของสถาบันพัฒนาข้าราชการ</a:t>
            </a:r>
            <a:r>
              <a:rPr lang="th-TH" dirty="0" err="1">
                <a:solidFill>
                  <a:schemeClr val="tx2"/>
                </a:solidFill>
                <a:cs typeface="FreesiaUPC" pitchFamily="34" charset="-34"/>
              </a:rPr>
              <a:t>พลเรือน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สำหรับการฝึกอบรมดังกล่าวด้วย จะขอบคุณมาก</a:t>
            </a:r>
          </a:p>
          <a:p>
            <a:pPr algn="thaiDist" defTabSz="941388">
              <a:lnSpc>
                <a:spcPts val="4500"/>
              </a:lnSpc>
              <a:spcBef>
                <a:spcPct val="50000"/>
              </a:spcBef>
            </a:pPr>
            <a:endParaRPr lang="en-US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683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r>
              <a:rPr lang="th-TH" sz="3200" dirty="0" smtClean="0">
                <a:solidFill>
                  <a:srgbClr val="FFFF00"/>
                </a:solidFill>
                <a:cs typeface="FreesiaUPC" pitchFamily="34" charset="-34"/>
              </a:rPr>
              <a:t>ตัวอย่างข้อความตอนเดียว</a:t>
            </a:r>
            <a:endParaRPr lang="th-TH" sz="3200" dirty="0">
              <a:solidFill>
                <a:srgbClr val="FFFF00"/>
              </a:solidFill>
              <a:cs typeface="FreesiaUPC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2" name="Text Box 2"/>
          <p:cNvSpPr txBox="1">
            <a:spLocks noChangeArrowheads="1"/>
          </p:cNvSpPr>
          <p:nvPr/>
        </p:nvSpPr>
        <p:spPr bwMode="auto">
          <a:xfrm>
            <a:off x="289719" y="1219200"/>
            <a:ext cx="9326562" cy="521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>
            <a:spAutoFit/>
          </a:bodyPr>
          <a:lstStyle/>
          <a:p>
            <a:pPr algn="thaiDist" defTabSz="941388">
              <a:lnSpc>
                <a:spcPts val="4300"/>
              </a:lnSpc>
              <a:spcBef>
                <a:spcPct val="50000"/>
              </a:spcBef>
            </a:pP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เรียน </a:t>
            </a:r>
            <a:r>
              <a:rPr lang="th-TH" dirty="0" smtClean="0">
                <a:solidFill>
                  <a:schemeClr val="tx2"/>
                </a:solidFill>
                <a:cs typeface="FreesiaUPC" pitchFamily="34" charset="-34"/>
              </a:rPr>
              <a:t> เลขาธิการ 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ก.พ.</a:t>
            </a:r>
          </a:p>
          <a:p>
            <a:pPr algn="thaiDist" defTabSz="941388">
              <a:lnSpc>
                <a:spcPts val="4300"/>
              </a:lnSpc>
              <a:spcBef>
                <a:spcPts val="1200"/>
              </a:spcBef>
            </a:pPr>
            <a:r>
              <a:rPr lang="th-TH" spc="-3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ตามที่สำนักงาน ก.พ. ได้อนุเคราะห์ให้กรมสรรพากรใช้ห้องฝึกอบรมของสถาบันพัฒนาข้าราชการ</a:t>
            </a:r>
            <a:r>
              <a:rPr lang="th-TH" spc="-30" dirty="0" err="1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พลเรือน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เพื่อฝึกอบรมเจ้าหน้าที่ธุรการของกรมสรรพากร จำนวน ... คน ตามหลักสูตรการเขียนหนังสือราชการ ใน</a:t>
            </a:r>
            <a:r>
              <a:rPr lang="th-TH" spc="-30" dirty="0" smtClean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ระหว่างวันที่ 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.... กุมภาพันธ์ ..... </a:t>
            </a:r>
            <a:r>
              <a:rPr lang="th-TH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นั้น</a:t>
            </a:r>
          </a:p>
          <a:p>
            <a:pPr algn="thaiDist" defTabSz="941388">
              <a:lnSpc>
                <a:spcPts val="4300"/>
              </a:lnSpc>
              <a:spcBef>
                <a:spcPts val="0"/>
              </a:spcBef>
            </a:pPr>
            <a:r>
              <a:rPr lang="th-TH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           	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บัดนี้  การฝึกอบรมหลักสูตรดังกล่าวได้เสร็จสิ้นลงแล้ว  ในการฝึกอบรมครั้งนี้   เจ้าหน้าที่ของสถาบันพัฒนาข้าราชการ</a:t>
            </a:r>
            <a:r>
              <a:rPr lang="th-TH" spc="-30" dirty="0" err="1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พลเรือน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 </a:t>
            </a:r>
            <a:r>
              <a:rPr lang="th-TH" spc="-30" dirty="0" smtClean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  </a:t>
            </a:r>
            <a:r>
              <a:rPr lang="th-TH" spc="-30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ได้อำนวยความสะดวกและให้ความช่วยเหลืออย่างดียิ่ง  ทำให้การฝึกอบรมสำเร็จเป็นผลดีสมความมุ่ง</a:t>
            </a:r>
            <a:r>
              <a:rPr lang="th-TH" spc="-30" dirty="0" smtClean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หมาย</a:t>
            </a:r>
            <a:endParaRPr lang="en-US" dirty="0">
              <a:solidFill>
                <a:schemeClr val="tx2"/>
              </a:solidFill>
              <a:latin typeface="Angsana New" pitchFamily="18" charset="-34"/>
              <a:cs typeface="FreesiaUPC" pitchFamily="34" charset="-34"/>
            </a:endParaRPr>
          </a:p>
          <a:p>
            <a:pPr algn="thaiDist" defTabSz="941388">
              <a:lnSpc>
                <a:spcPts val="4300"/>
              </a:lnSpc>
              <a:spcBef>
                <a:spcPts val="0"/>
              </a:spcBef>
            </a:pPr>
            <a:r>
              <a:rPr lang="en-US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          </a:t>
            </a:r>
            <a:r>
              <a:rPr lang="th-TH" dirty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	จึงเรียนมาเพื่อทราบ และขอขอบคุณมา ณ โอกาส</a:t>
            </a:r>
            <a:r>
              <a:rPr lang="th-TH" dirty="0" smtClean="0">
                <a:solidFill>
                  <a:schemeClr val="tx2"/>
                </a:solidFill>
                <a:latin typeface="Angsana New" pitchFamily="18" charset="-34"/>
                <a:cs typeface="FreesiaUPC" pitchFamily="34" charset="-34"/>
              </a:rPr>
              <a:t>นี้</a:t>
            </a:r>
            <a:endParaRPr lang="th-TH" dirty="0">
              <a:solidFill>
                <a:schemeClr val="tx2"/>
              </a:solidFill>
              <a:latin typeface="Angsana New" pitchFamily="18" charset="-34"/>
              <a:cs typeface="FreesiaUPC" pitchFamily="34" charset="-34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810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r>
              <a:rPr lang="th-TH" sz="3200" dirty="0" smtClean="0">
                <a:solidFill>
                  <a:srgbClr val="FFFF00"/>
                </a:solidFill>
                <a:cs typeface="FreesiaUPC" pitchFamily="34" charset="-34"/>
              </a:rPr>
              <a:t>ตัวอย่างข้อความ ๒ ตอน</a:t>
            </a:r>
            <a:endParaRPr lang="th-TH" sz="3200" dirty="0">
              <a:solidFill>
                <a:srgbClr val="FFFF00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6" name="Text Box 2"/>
          <p:cNvSpPr txBox="1">
            <a:spLocks noChangeArrowheads="1"/>
          </p:cNvSpPr>
          <p:nvPr/>
        </p:nvSpPr>
        <p:spPr bwMode="auto">
          <a:xfrm>
            <a:off x="152400" y="942106"/>
            <a:ext cx="9525000" cy="576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thaiDist" defTabSz="941388">
              <a:lnSpc>
                <a:spcPts val="3400"/>
              </a:lnSpc>
              <a:spcBef>
                <a:spcPts val="0"/>
              </a:spcBef>
              <a:tabLst>
                <a:tab pos="742950" algn="l"/>
              </a:tabLst>
            </a:pP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เรียน	รัฐมนตรีว่าการ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กระทรวงเกษตรและสหกรณ์</a:t>
            </a:r>
          </a:p>
          <a:p>
            <a:pPr algn="l" defTabSz="941388">
              <a:lnSpc>
                <a:spcPts val="3400"/>
              </a:lnSpc>
              <a:spcBef>
                <a:spcPts val="0"/>
              </a:spcBef>
              <a:tabLst>
                <a:tab pos="742950" algn="l"/>
              </a:tabLst>
            </a:pPr>
            <a:r>
              <a:rPr lang="th-TH" sz="2800" dirty="0">
                <a:solidFill>
                  <a:schemeClr val="tx2"/>
                </a:solidFill>
              </a:rPr>
              <a:t>	</a:t>
            </a:r>
            <a:r>
              <a:rPr lang="th-TH" sz="2800" spc="-50" dirty="0" smtClean="0">
                <a:solidFill>
                  <a:schemeClr val="tx2"/>
                </a:solidFill>
                <a:cs typeface="FreesiaUPC" pitchFamily="34" charset="-34"/>
              </a:rPr>
              <a:t>ตามที่มีบัญชาให้กรมป่าไม้  ดำเนินการให้ราษฎรในจังหวัดชุมพร ที่บ้านเรือนเสียหาย 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เพราะ</a:t>
            </a:r>
            <a:r>
              <a:rPr lang="th-TH" sz="2800" dirty="0" err="1">
                <a:solidFill>
                  <a:schemeClr val="tx2"/>
                </a:solidFill>
                <a:cs typeface="FreesiaUPC" pitchFamily="34" charset="-34"/>
              </a:rPr>
              <a:t>วาต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ภัย  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ได้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ใช้ไม้ที่โค่นล้มเพราะ</a:t>
            </a:r>
            <a:r>
              <a:rPr lang="th-TH" sz="2800" dirty="0" err="1">
                <a:solidFill>
                  <a:schemeClr val="tx2"/>
                </a:solidFill>
                <a:cs typeface="FreesiaUPC" pitchFamily="34" charset="-34"/>
              </a:rPr>
              <a:t>วาต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ภัย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สำหรับปลูก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สร้าง  ซ่อมแซม  บ้านเรือนของตนเอง  นั้น</a:t>
            </a:r>
          </a:p>
          <a:p>
            <a:pPr algn="thaiDist" defTabSz="941388">
              <a:lnSpc>
                <a:spcPts val="3400"/>
              </a:lnSpc>
              <a:spcBef>
                <a:spcPts val="0"/>
              </a:spcBef>
              <a:tabLst>
                <a:tab pos="742950" algn="l"/>
              </a:tabLst>
            </a:pP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	กรม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ป่าไม้ได้ดำเนินการตามบัญชาแล้ว  แต่ยังมีต้นไม้ที่โค่นล้มกระจัด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กระจาย</a:t>
            </a:r>
            <a:b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อยู่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อีกจำนวนมาก  ซึ่งใช้ปลูกสร้างซ่อมแซมบ้านเรือนไม่ได้  และได้รับรายงานจากจังหวัดชุมพรว่า ต้นไม้ดังกล่าวอาจถูกกระแสน้ำพัดพาไหลไปปะทะบ้านเรือนราษฎรที่ปลูกใหม่อีกเมื่อถึงฤดูฝน  จังหวัดจึงขอความช่วยเหลือมายังกรมป่าไม้ ให้ชักลากไม้เหล่านั้นออกไปให้พ้นเขตอันตรายดังกล่าว</a:t>
            </a:r>
          </a:p>
          <a:p>
            <a:pPr algn="l" defTabSz="941388">
              <a:lnSpc>
                <a:spcPts val="3400"/>
              </a:lnSpc>
              <a:spcBef>
                <a:spcPts val="0"/>
              </a:spcBef>
              <a:tabLst>
                <a:tab pos="742950" algn="l"/>
              </a:tabLst>
            </a:pP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กรมป่าไม้ได้พิจารณาแล้ว 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เห็น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ควรขอความร่วมมือไปยัง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องค์การอุตสาหกรรม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ป่าไม้เพื่อดำเนินการตามที่จังหวัดขอความช่วยเหลือมา</a:t>
            </a:r>
          </a:p>
          <a:p>
            <a:pPr algn="thaiDist" defTabSz="941388">
              <a:lnSpc>
                <a:spcPts val="3400"/>
              </a:lnSpc>
              <a:spcBef>
                <a:spcPts val="0"/>
              </a:spcBef>
              <a:tabLst>
                <a:tab pos="742950" algn="l"/>
              </a:tabLst>
            </a:pP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spc="-50" dirty="0">
                <a:solidFill>
                  <a:schemeClr val="tx2"/>
                </a:solidFill>
                <a:cs typeface="FreesiaUPC" pitchFamily="34" charset="-34"/>
              </a:rPr>
              <a:t>จึงเรียนมาเพื่อโปรดพิจารณา หากชอบด้วยดำริ โปรดสั่งให้</a:t>
            </a:r>
            <a:r>
              <a:rPr lang="th-TH" sz="2800" spc="-50" dirty="0" smtClean="0">
                <a:solidFill>
                  <a:schemeClr val="tx2"/>
                </a:solidFill>
                <a:cs typeface="FreesiaUPC" pitchFamily="34" charset="-34"/>
              </a:rPr>
              <a:t>องค์การอุตสาหกรรม</a:t>
            </a:r>
            <a:r>
              <a:rPr lang="th-TH" sz="2800" spc="-50" dirty="0">
                <a:solidFill>
                  <a:schemeClr val="tx2"/>
                </a:solidFill>
                <a:cs typeface="FreesiaUPC" pitchFamily="34" charset="-34"/>
              </a:rPr>
              <a:t>ป่าไม้ 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ให้ความช่วยเหลือแก่จังหวัด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ต่อไป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524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r>
              <a:rPr lang="th-TH" sz="3200" dirty="0" smtClean="0">
                <a:solidFill>
                  <a:srgbClr val="FFFF00"/>
                </a:solidFill>
                <a:cs typeface="FreesiaUPC" pitchFamily="34" charset="-34"/>
              </a:rPr>
              <a:t>ตัวอย่างข้อความ ๓ ตอน</a:t>
            </a:r>
            <a:endParaRPr lang="th-TH" sz="3200" dirty="0">
              <a:solidFill>
                <a:srgbClr val="FFFF00"/>
              </a:solidFill>
              <a:cs typeface="FreesiaUPC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40" name="Text Box 2"/>
          <p:cNvSpPr txBox="1">
            <a:spLocks noChangeArrowheads="1"/>
          </p:cNvSpPr>
          <p:nvPr/>
        </p:nvSpPr>
        <p:spPr bwMode="auto">
          <a:xfrm>
            <a:off x="696912" y="76200"/>
            <a:ext cx="8523288" cy="601662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lIns="94352" tIns="47177" rIns="94352" bIns="47177"/>
          <a:lstStyle/>
          <a:p>
            <a:pPr defTabSz="941388"/>
            <a:r>
              <a:rPr lang="th-TH" sz="4400" dirty="0">
                <a:solidFill>
                  <a:schemeClr val="tx2"/>
                </a:solidFill>
                <a:cs typeface="FreesiaUPC" pitchFamily="34" charset="-34"/>
              </a:rPr>
              <a:t>การเขียนข้อความในส่วนจุดประสงค์</a:t>
            </a:r>
          </a:p>
        </p:txBody>
      </p:sp>
      <p:sp>
        <p:nvSpPr>
          <p:cNvPr id="603141" name="Rectangle 3"/>
          <p:cNvSpPr>
            <a:spLocks noChangeArrowheads="1"/>
          </p:cNvSpPr>
          <p:nvPr/>
        </p:nvSpPr>
        <p:spPr bwMode="auto">
          <a:xfrm>
            <a:off x="1828800" y="838200"/>
            <a:ext cx="197485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4352" tIns="47177" rIns="94352" bIns="47177" anchor="ctr"/>
          <a:lstStyle/>
          <a:p>
            <a:pPr defTabSz="941388"/>
            <a:r>
              <a:rPr lang="th-TH" sz="3300" dirty="0">
                <a:solidFill>
                  <a:schemeClr val="bg2">
                    <a:lumMod val="50000"/>
                  </a:schemeClr>
                </a:solidFill>
                <a:cs typeface="FreesiaUPC" pitchFamily="34" charset="-34"/>
              </a:rPr>
              <a:t>ลักษณะ</a:t>
            </a:r>
          </a:p>
        </p:txBody>
      </p:sp>
      <p:sp>
        <p:nvSpPr>
          <p:cNvPr id="603142" name="Rectangle 4"/>
          <p:cNvSpPr>
            <a:spLocks noChangeArrowheads="1"/>
          </p:cNvSpPr>
          <p:nvPr/>
        </p:nvSpPr>
        <p:spPr bwMode="auto">
          <a:xfrm>
            <a:off x="5280025" y="838200"/>
            <a:ext cx="2644775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4352" tIns="47177" rIns="94352" bIns="47177" anchor="ctr"/>
          <a:lstStyle/>
          <a:p>
            <a:pPr defTabSz="941388"/>
            <a:r>
              <a:rPr lang="th-TH" sz="3300" dirty="0">
                <a:solidFill>
                  <a:schemeClr val="bg2">
                    <a:lumMod val="50000"/>
                  </a:schemeClr>
                </a:solidFill>
                <a:cs typeface="FreesiaUPC" pitchFamily="34" charset="-34"/>
              </a:rPr>
              <a:t>ความมุ่งหมาย</a:t>
            </a:r>
          </a:p>
        </p:txBody>
      </p:sp>
      <p:sp>
        <p:nvSpPr>
          <p:cNvPr id="603143" name="Text Box 5"/>
          <p:cNvSpPr txBox="1">
            <a:spLocks noChangeArrowheads="1"/>
          </p:cNvSpPr>
          <p:nvPr/>
        </p:nvSpPr>
        <p:spPr bwMode="auto">
          <a:xfrm>
            <a:off x="1600200" y="1322774"/>
            <a:ext cx="7315200" cy="553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คำ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แจ้ง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เพื่อทราบ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คำ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ขอ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เพื่อให้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พิจารณา</a:t>
            </a: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	เพื่อให้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ดำเนินการ</a:t>
            </a: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เพื่อให้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ร่วมมือ</a:t>
            </a: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	เพื่อให้ช่วยเหลือ</a:t>
            </a:r>
            <a:endParaRPr lang="th-TH" sz="28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คำ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ซักซ้อม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เพื่อให้เข้าใจ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คำ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ชี้แจง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เพื่อให้เข้าใจ</a:t>
            </a:r>
            <a:endParaRPr lang="th-TH" sz="28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คำยืนยัน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เพื่อให้แน่ใจ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คำสั่ง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เพื่อให้ปฏิบัติ</a:t>
            </a:r>
            <a:endParaRPr lang="th-TH" sz="28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คำ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เตือน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เพื่อ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ไม่ให้ลืม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ปฏิบัติ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คำ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กำชับ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เพื่อให้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ปฏิบัติตาม</a:t>
            </a: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	เพื่อให้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สังวร  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ระมัดระวัง</a:t>
            </a:r>
            <a:endParaRPr lang="th-TH" sz="2800" dirty="0">
              <a:solidFill>
                <a:schemeClr val="tx2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คำถาม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เพื่อ</a:t>
            </a:r>
            <a:r>
              <a:rPr lang="th-TH" sz="2800" dirty="0">
                <a:solidFill>
                  <a:srgbClr val="0000FF"/>
                </a:solidFill>
                <a:cs typeface="FreesiaUPC" pitchFamily="34" charset="-34"/>
              </a:rPr>
              <a:t>ขอ</a:t>
            </a: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ทราบ</a:t>
            </a:r>
            <a:endParaRPr lang="th-TH" sz="2800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685800" algn="l"/>
                <a:tab pos="4057650" algn="l"/>
              </a:tabLst>
            </a:pPr>
            <a:r>
              <a:rPr lang="th-TH" sz="28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2800" dirty="0" smtClean="0">
                <a:solidFill>
                  <a:schemeClr val="tx2"/>
                </a:solidFill>
                <a:cs typeface="FreesiaUPC" pitchFamily="34" charset="-34"/>
              </a:rPr>
              <a:t>คำหารือ	เพื่อ</a:t>
            </a:r>
            <a:r>
              <a:rPr lang="th-TH" sz="2800" dirty="0">
                <a:solidFill>
                  <a:schemeClr val="tx2"/>
                </a:solidFill>
                <a:cs typeface="FreesiaUPC" pitchFamily="34" charset="-34"/>
              </a:rPr>
              <a:t>ขอความเห็น</a:t>
            </a:r>
          </a:p>
        </p:txBody>
      </p:sp>
      <p:sp>
        <p:nvSpPr>
          <p:cNvPr id="9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85800" y="990601"/>
            <a:ext cx="8686800" cy="665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defRPr/>
            </a:pPr>
            <a:r>
              <a:rPr lang="th-TH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 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คำแจ้ง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เรียนมาเพื่อทราบ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ขอแจ้งให้ทราบไว้ล่วงหน้า</a:t>
            </a:r>
          </a:p>
          <a:p>
            <a:pPr algn="l" defTabSz="941388">
              <a:defRPr/>
            </a:pPr>
            <a:r>
              <a:rPr lang="th-TH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 smtClean="0">
                <a:solidFill>
                  <a:schemeClr val="tx2"/>
                </a:solidFill>
              </a:rPr>
              <a:t> </a:t>
            </a:r>
            <a:r>
              <a:rPr lang="th-TH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คำขอ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เรียนมาเพื่อขอได้โปรดพิจารณาอนุมัติด้วย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เรียนมาเพื่อโปรดนำเสนอคณะรัฐมนตรีพิจารณาต่อไปด้วย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เรียนมาเพื่อขอได้โปรดให้ความร่วมมือในการนี้ตามสมควร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ด้วย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>
                <a:solidFill>
                  <a:schemeClr val="tx2"/>
                </a:solidFill>
              </a:rPr>
              <a:t> 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คำซักซ้อม</a:t>
            </a:r>
          </a:p>
          <a:p>
            <a:pPr algn="l" defTabSz="941388">
              <a:defRPr/>
            </a:pP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ขอเรียนซ้อมความเข้าใจมาเพื่อถือเป็นหลักปฏิบัติ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ต่อไป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defRPr/>
            </a:pPr>
            <a:r>
              <a:rPr lang="th-TH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คำชี้แจง</a:t>
            </a:r>
          </a:p>
          <a:p>
            <a:pPr algn="l" defTabSz="941388"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เรียนชี้แจงมาเพื่อทราบ</a:t>
            </a:r>
          </a:p>
          <a:p>
            <a:pPr algn="l" defTabSz="941388">
              <a:defRPr/>
            </a:pPr>
            <a:endParaRPr lang="th-TH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defRPr/>
            </a:pPr>
            <a:endParaRPr lang="th-TH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FreesiaUPC" pitchFamily="34" charset="-34"/>
            </a:endParaRPr>
          </a:p>
          <a:p>
            <a:pPr algn="l" defTabSz="941388">
              <a:defRPr/>
            </a:pPr>
            <a:endParaRPr lang="th-TH" i="1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152400"/>
            <a:ext cx="9906000" cy="6223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200" dirty="0" err="1" smtClean="0">
                <a:solidFill>
                  <a:srgbClr val="FFFF00"/>
                </a:solidFill>
                <a:cs typeface="FreesiaUPC" pitchFamily="34" charset="-34"/>
              </a:rPr>
              <a:t>ตัวอย่าง</a:t>
            </a:r>
            <a:r>
              <a:rPr lang="en-US" sz="3200" dirty="0" smtClean="0">
                <a:solidFill>
                  <a:srgbClr val="FFFF00"/>
                </a:solidFill>
                <a:latin typeface="LilyUPC" pitchFamily="34" charset="-34"/>
                <a:cs typeface="FreesiaUPC" pitchFamily="34" charset="-34"/>
              </a:rPr>
              <a:t> “</a:t>
            </a:r>
            <a:r>
              <a:rPr lang="en-US" sz="3200" dirty="0" err="1" smtClean="0">
                <a:solidFill>
                  <a:srgbClr val="FFFF00"/>
                </a:solidFill>
                <a:latin typeface="LilyUPC" pitchFamily="34" charset="-34"/>
                <a:cs typeface="FreesiaUPC" pitchFamily="34" charset="-34"/>
              </a:rPr>
              <a:t>จุดประสงค์ที่มีหนังสือไป</a:t>
            </a:r>
            <a:r>
              <a:rPr lang="en-US" sz="3200" dirty="0" smtClean="0">
                <a:solidFill>
                  <a:srgbClr val="FFFF00"/>
                </a:solidFill>
                <a:latin typeface="LilyUPC" pitchFamily="34" charset="-34"/>
                <a:cs typeface="FreesiaUPC" pitchFamily="34" charset="-34"/>
              </a:rPr>
              <a:t>”</a:t>
            </a:r>
            <a:endParaRPr lang="en-US" sz="3200" dirty="0">
              <a:solidFill>
                <a:srgbClr val="FFFF00"/>
              </a:solidFill>
              <a:latin typeface="Lily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49300" y="375617"/>
            <a:ext cx="9232900" cy="665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spcBef>
                <a:spcPts val="300"/>
              </a:spcBef>
              <a:defRPr/>
            </a:pPr>
            <a:r>
              <a:rPr lang="th-TH" b="0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>
                <a:cs typeface="FreesiaUPC" pitchFamily="34" charset="-34"/>
              </a:rPr>
              <a:t>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คำยืนยัน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i="1" dirty="0" smtClean="0">
                <a:solidFill>
                  <a:schemeClr val="bg1"/>
                </a:solidFill>
                <a:cs typeface="FreesiaUPC" pitchFamily="34" charset="-34"/>
              </a:rPr>
              <a:t>จึง	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เรียน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ยืนยันมาเพื่อทราบ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ขอเรียนยืนยันข้อตกลงดังกล่าวมา ณ ที่นี้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b="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 smtClean="0">
                <a:cs typeface="FreesiaUPC" pitchFamily="34" charset="-34"/>
              </a:rPr>
              <a:t>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คำสั่ง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ขอเรียนมาเพื่อถือเป็นหลักปฏิบัติต่อไป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เรียนมาเพื่อดำเนินการ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ต่อไป</a:t>
            </a:r>
            <a:endParaRPr lang="th-TH" i="1" dirty="0">
              <a:solidFill>
                <a:schemeClr val="bg1"/>
              </a:solidFill>
              <a:cs typeface="FreesiaUPC" pitchFamily="34" charset="-34"/>
            </a:endParaRPr>
          </a:p>
          <a:p>
            <a:pPr algn="l" defTabSz="941388">
              <a:spcBef>
                <a:spcPts val="300"/>
              </a:spcBef>
              <a:defRPr/>
            </a:pPr>
            <a:r>
              <a:rPr lang="th-TH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คำเตือน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	จึงขอเรียนเตือนมาเพื่อโปรดดำเนินการเรื่องนี้ให้เสร็จโดยด่วนด้วย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i="1" dirty="0">
                <a:solidFill>
                  <a:schemeClr val="tx2"/>
                </a:solidFill>
                <a:cs typeface="FreesiaUPC" pitchFamily="34" charset="-34"/>
              </a:rPr>
              <a:t>บัดนี้ เวลาล่วงเลยมานานแล้ว  ยังไม่ได้รับรายงานเกี่ยวกับ</a:t>
            </a:r>
          </a:p>
          <a:p>
            <a:pPr algn="l" defTabSz="941388">
              <a:spcBef>
                <a:spcPts val="300"/>
              </a:spcBef>
              <a:tabLst>
                <a:tab pos="514350" algn="l"/>
              </a:tabLst>
              <a:defRPr/>
            </a:pPr>
            <a:r>
              <a:rPr lang="th-TH" i="1" dirty="0" smtClean="0">
                <a:solidFill>
                  <a:schemeClr val="tx2"/>
                </a:solidFill>
                <a:cs typeface="FreesiaUPC" pitchFamily="34" charset="-34"/>
              </a:rPr>
              <a:t>	เรื่อง</a:t>
            </a:r>
            <a:r>
              <a:rPr lang="th-TH" i="1" dirty="0">
                <a:solidFill>
                  <a:schemeClr val="tx2"/>
                </a:solidFill>
                <a:cs typeface="FreesiaUPC" pitchFamily="34" charset="-34"/>
              </a:rPr>
              <a:t>นี้แต่ประการใด  จึงขอเรียนเตือนมา</a:t>
            </a:r>
          </a:p>
          <a:p>
            <a:pPr algn="l" defTabSz="941388">
              <a:spcBef>
                <a:spcPts val="300"/>
              </a:spcBef>
              <a:defRPr/>
            </a:pP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บัดนี้ ถึง</a:t>
            </a: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กำหนดชำระค่าเล่าเรียนแล้ว  จึงขอได้โปรดนำเงิน</a:t>
            </a:r>
          </a:p>
          <a:p>
            <a:pPr algn="l" defTabSz="941388">
              <a:spcBef>
                <a:spcPts val="300"/>
              </a:spcBef>
              <a:tabLst>
                <a:tab pos="514350" algn="l"/>
              </a:tabLst>
              <a:defRPr/>
            </a:pP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	จำนวน</a:t>
            </a: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................ บาท ไปชำระภายในวันที่.......................</a:t>
            </a:r>
          </a:p>
          <a:p>
            <a:pPr algn="l" defTabSz="941388">
              <a:spcBef>
                <a:spcPts val="300"/>
              </a:spcBef>
              <a:defRPr/>
            </a:pPr>
            <a:endParaRPr lang="th-TH" i="1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8600" y="504442"/>
            <a:ext cx="9535318" cy="742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lnSpc>
                <a:spcPct val="150000"/>
              </a:lnSpc>
              <a:defRPr/>
            </a:pPr>
            <a:r>
              <a:rPr lang="th-TH" sz="3200" b="0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200" dirty="0"/>
              <a:t> </a:t>
            </a:r>
            <a:r>
              <a:rPr lang="th-TH" sz="3200" dirty="0">
                <a:cs typeface="FreesiaUPC" pitchFamily="34" charset="-34"/>
              </a:rPr>
              <a:t> </a:t>
            </a:r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คำกำชับ</a:t>
            </a:r>
          </a:p>
          <a:p>
            <a:pPr algn="l" defTabSz="941388">
              <a:lnSpc>
                <a:spcPct val="150000"/>
              </a:lnSpc>
              <a:tabLst>
                <a:tab pos="571500" algn="l"/>
              </a:tabLst>
              <a:defRPr/>
            </a:pP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		จึง</a:t>
            </a:r>
            <a:r>
              <a:rPr lang="th-TH" i="1" dirty="0">
                <a:solidFill>
                  <a:srgbClr val="0000FF"/>
                </a:solidFill>
                <a:cs typeface="FreesiaUPC" pitchFamily="34" charset="-34"/>
              </a:rPr>
              <a:t>เรียนมาเพื่อจักได้ปฏิบัติตามมติคณะรัฐมนตรีดังกล่าวโดย</a:t>
            </a: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เคร่งครัดต่อไป </a:t>
            </a:r>
            <a:endParaRPr lang="th-TH" i="1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150000"/>
              </a:lnSpc>
              <a:defRPr/>
            </a:pPr>
            <a:r>
              <a:rPr lang="th-TH" i="1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i="1" dirty="0" smtClean="0">
                <a:solidFill>
                  <a:schemeClr val="tx2"/>
                </a:solidFill>
                <a:cs typeface="FreesiaUPC" pitchFamily="34" charset="-34"/>
              </a:rPr>
              <a:t>จึง</a:t>
            </a:r>
            <a:r>
              <a:rPr lang="th-TH" i="1" dirty="0">
                <a:solidFill>
                  <a:schemeClr val="tx2"/>
                </a:solidFill>
                <a:cs typeface="FreesiaUPC" pitchFamily="34" charset="-34"/>
              </a:rPr>
              <a:t>เรียนมาเพื่อโปรดกำชับเจ้าหน้าที่ให้ระมัดระวังมิให้เกิดกรณีเช่นนี้ขึ้นอีก</a:t>
            </a:r>
          </a:p>
          <a:p>
            <a:pPr algn="l" defTabSz="941388">
              <a:lnSpc>
                <a:spcPct val="150000"/>
              </a:lnSpc>
              <a:defRPr/>
            </a:pPr>
            <a:r>
              <a:rPr lang="th-TH" sz="3200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200" dirty="0" smtClean="0">
                <a:solidFill>
                  <a:schemeClr val="tx2"/>
                </a:solidFill>
              </a:rPr>
              <a:t> </a:t>
            </a:r>
            <a:r>
              <a:rPr lang="th-TH" sz="3200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คำถาม</a:t>
            </a:r>
          </a:p>
          <a:p>
            <a:pPr algn="l" defTabSz="941388">
              <a:lnSpc>
                <a:spcPct val="150000"/>
              </a:lnSpc>
              <a:defRPr/>
            </a:pPr>
            <a:r>
              <a:rPr lang="th-TH" sz="3200" i="1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sz="3200" i="1" dirty="0">
                <a:solidFill>
                  <a:srgbClr val="0000FF"/>
                </a:solidFill>
                <a:cs typeface="FreesiaUPC" pitchFamily="34" charset="-34"/>
              </a:rPr>
              <a:t>เรียนมาเพื่อขอทราบว่า...........................................</a:t>
            </a:r>
          </a:p>
          <a:p>
            <a:pPr algn="l" defTabSz="941388">
              <a:lnSpc>
                <a:spcPct val="150000"/>
              </a:lnSpc>
              <a:defRPr/>
            </a:pPr>
            <a:r>
              <a:rPr lang="th-TH" sz="3200" b="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200" dirty="0" smtClean="0"/>
              <a:t> </a:t>
            </a:r>
            <a:r>
              <a:rPr lang="th-TH" sz="3200" dirty="0" smtClean="0">
                <a:cs typeface="FreesiaUPC" pitchFamily="34" charset="-34"/>
              </a:rPr>
              <a:t>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คำหารือ</a:t>
            </a:r>
          </a:p>
          <a:p>
            <a:pPr algn="l" defTabSz="941388">
              <a:lnSpc>
                <a:spcPct val="150000"/>
              </a:lnSpc>
              <a:defRPr/>
            </a:pPr>
            <a:r>
              <a:rPr lang="th-TH" sz="3200" i="1" dirty="0" smtClean="0">
                <a:solidFill>
                  <a:srgbClr val="0000FF"/>
                </a:solidFill>
                <a:cs typeface="FreesiaUPC" pitchFamily="34" charset="-34"/>
              </a:rPr>
              <a:t>	จึง</a:t>
            </a:r>
            <a:r>
              <a:rPr lang="th-TH" sz="3200" i="1" dirty="0">
                <a:solidFill>
                  <a:srgbClr val="0000FF"/>
                </a:solidFill>
                <a:cs typeface="FreesiaUPC" pitchFamily="34" charset="-34"/>
              </a:rPr>
              <a:t>เรียนหารือมาว่า..................................................</a:t>
            </a:r>
          </a:p>
          <a:p>
            <a:pPr algn="l" defTabSz="941388">
              <a:lnSpc>
                <a:spcPct val="150000"/>
              </a:lnSpc>
              <a:defRPr/>
            </a:pPr>
            <a:r>
              <a:rPr lang="th-TH" sz="3200" i="1" dirty="0">
                <a:solidFill>
                  <a:srgbClr val="0000FF"/>
                </a:solidFill>
                <a:cs typeface="FreesiaUPC" pitchFamily="34" charset="-34"/>
              </a:rPr>
              <a:t> </a:t>
            </a:r>
          </a:p>
          <a:p>
            <a:pPr algn="l" defTabSz="941388">
              <a:lnSpc>
                <a:spcPct val="150000"/>
              </a:lnSpc>
              <a:defRPr/>
            </a:pPr>
            <a:endParaRPr lang="th-TH" sz="3200" i="1" dirty="0">
              <a:cs typeface="FreesiaUPC" pitchFamily="34" charset="-34"/>
            </a:endParaRPr>
          </a:p>
          <a:p>
            <a:pPr algn="l" defTabSz="941388">
              <a:lnSpc>
                <a:spcPct val="150000"/>
              </a:lnSpc>
              <a:defRPr/>
            </a:pPr>
            <a:endParaRPr lang="th-TH" sz="3200" i="1" dirty="0">
              <a:cs typeface="FreesiaUPC" pitchFamily="34" charset="-34"/>
            </a:endParaRPr>
          </a:p>
        </p:txBody>
      </p:sp>
      <p:sp>
        <p:nvSpPr>
          <p:cNvPr id="3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93031" y="0"/>
            <a:ext cx="7816454" cy="6858000"/>
          </a:xfrm>
          <a:ln>
            <a:solidFill>
              <a:srgbClr val="000000"/>
            </a:solidFill>
          </a:ln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    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                                 </a:t>
            </a:r>
            <a:endParaRPr lang="en-US" sz="4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4860634" y="-257949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cs typeface="FreesiaUPC" pitchFamily="34" charset="-34"/>
            </a:endParaRP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/>
        </p:nvGraphicFramePr>
        <p:xfrm>
          <a:off x="4411267" y="500063"/>
          <a:ext cx="1021556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Picture" r:id="rId4" imgW="466531" imgH="494522" progId="Word.Picture.8">
                  <p:embed/>
                </p:oleObj>
              </mc:Choice>
              <mc:Fallback>
                <p:oleObj name="Picture" r:id="rId4" imgW="466531" imgH="494522" progId="Word.Picture.8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267" y="500063"/>
                        <a:ext cx="1021556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990600" y="942241"/>
            <a:ext cx="83712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ที่ นร ๐๕๐๖/๑                              </a:t>
            </a:r>
            <a:r>
              <a:rPr lang="th-TH" sz="2400" smtClean="0">
                <a:solidFill>
                  <a:srgbClr val="000000"/>
                </a:solidFill>
                <a:cs typeface="FreesiaUPC" pitchFamily="34" charset="-34"/>
              </a:rPr>
              <a:t> สำนัก</a:t>
            </a:r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นายกรัฐมนตรี</a:t>
            </a:r>
            <a:endParaRPr lang="en-US" sz="2400">
              <a:solidFill>
                <a:srgbClr val="000000"/>
              </a:solidFill>
              <a:cs typeface="FreesiaUPC" pitchFamily="34" charset="-34"/>
            </a:endParaRPr>
          </a:p>
          <a:p>
            <a:r>
              <a:rPr lang="en-US" sz="2400">
                <a:solidFill>
                  <a:srgbClr val="000000"/>
                </a:solidFill>
                <a:cs typeface="FreesiaUPC" pitchFamily="34" charset="-34"/>
              </a:rPr>
              <a:t>                                                          </a:t>
            </a:r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   </a:t>
            </a:r>
            <a:r>
              <a:rPr lang="th-TH" sz="2400" smtClean="0">
                <a:solidFill>
                  <a:srgbClr val="000000"/>
                </a:solidFill>
                <a:cs typeface="FreesiaUPC" pitchFamily="34" charset="-34"/>
              </a:rPr>
              <a:t>เนียบ</a:t>
            </a:r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รัฐบาล กทม. ๑๐๓๐๐</a:t>
            </a:r>
            <a:endParaRPr lang="en-US" sz="240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3522572" name="Line 12"/>
          <p:cNvSpPr>
            <a:spLocks noChangeShapeType="1"/>
          </p:cNvSpPr>
          <p:nvPr/>
        </p:nvSpPr>
        <p:spPr bwMode="auto">
          <a:xfrm>
            <a:off x="3869523" y="1285860"/>
            <a:ext cx="696521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3522573" name="Line 13"/>
          <p:cNvSpPr>
            <a:spLocks noChangeShapeType="1"/>
          </p:cNvSpPr>
          <p:nvPr/>
        </p:nvSpPr>
        <p:spPr bwMode="auto">
          <a:xfrm>
            <a:off x="4875610" y="620714"/>
            <a:ext cx="0" cy="13684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2536" name="Text Box 14"/>
          <p:cNvSpPr txBox="1">
            <a:spLocks noChangeArrowheads="1"/>
          </p:cNvSpPr>
          <p:nvPr/>
        </p:nvSpPr>
        <p:spPr bwMode="auto">
          <a:xfrm>
            <a:off x="2833001" y="4759326"/>
            <a:ext cx="1847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cs typeface="FreesiaUPC" pitchFamily="34" charset="-34"/>
            </a:endParaRPr>
          </a:p>
        </p:txBody>
      </p:sp>
      <p:sp>
        <p:nvSpPr>
          <p:cNvPr id="22537" name="Text Box 15"/>
          <p:cNvSpPr txBox="1">
            <a:spLocks noChangeArrowheads="1"/>
          </p:cNvSpPr>
          <p:nvPr/>
        </p:nvSpPr>
        <p:spPr bwMode="auto">
          <a:xfrm>
            <a:off x="3221674" y="4641850"/>
            <a:ext cx="184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>
              <a:cs typeface="FreesiaUPC" pitchFamily="34" charset="-34"/>
            </a:endParaRPr>
          </a:p>
        </p:txBody>
      </p:sp>
      <p:sp>
        <p:nvSpPr>
          <p:cNvPr id="3522576" name="Text Box 16"/>
          <p:cNvSpPr txBox="1">
            <a:spLocks noChangeArrowheads="1"/>
          </p:cNvSpPr>
          <p:nvPr/>
        </p:nvSpPr>
        <p:spPr bwMode="auto">
          <a:xfrm>
            <a:off x="4719109" y="1773238"/>
            <a:ext cx="205515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๒ มกราคม ๒๕๕๕</a:t>
            </a:r>
            <a:endParaRPr lang="en-US" sz="240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3522577" name="Line 17"/>
          <p:cNvSpPr>
            <a:spLocks noChangeShapeType="1"/>
          </p:cNvSpPr>
          <p:nvPr/>
        </p:nvSpPr>
        <p:spPr bwMode="auto">
          <a:xfrm>
            <a:off x="4875610" y="2276475"/>
            <a:ext cx="0" cy="237648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3522578" name="Text Box 18"/>
          <p:cNvSpPr txBox="1">
            <a:spLocks noChangeArrowheads="1"/>
          </p:cNvSpPr>
          <p:nvPr/>
        </p:nvSpPr>
        <p:spPr bwMode="auto">
          <a:xfrm>
            <a:off x="4232407" y="4508501"/>
            <a:ext cx="2887531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cs typeface="FreesiaUPC" pitchFamily="34" charset="-34"/>
              </a:rPr>
              <a:t>      </a:t>
            </a:r>
            <a:r>
              <a:rPr lang="th-TH" sz="2400">
                <a:solidFill>
                  <a:srgbClr val="000000"/>
                </a:solidFill>
                <a:cs typeface="FreesiaUPC" pitchFamily="34" charset="-34"/>
              </a:rPr>
              <a:t>ขอแสดงความนับถือ</a:t>
            </a:r>
          </a:p>
          <a:p>
            <a:endParaRPr lang="en-US" sz="2400">
              <a:solidFill>
                <a:srgbClr val="000000"/>
              </a:solidFill>
              <a:cs typeface="FreesiaUPC" pitchFamily="34" charset="-34"/>
            </a:endParaRPr>
          </a:p>
        </p:txBody>
      </p:sp>
      <p:sp>
        <p:nvSpPr>
          <p:cNvPr id="3522579" name="Text Box 19"/>
          <p:cNvSpPr txBox="1">
            <a:spLocks noChangeArrowheads="1"/>
          </p:cNvSpPr>
          <p:nvPr/>
        </p:nvSpPr>
        <p:spPr bwMode="auto">
          <a:xfrm>
            <a:off x="3946915" y="5357826"/>
            <a:ext cx="36786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>
                <a:cs typeface="FreesiaUPC" pitchFamily="34" charset="-34"/>
              </a:rPr>
              <a:t>(..............................................)</a:t>
            </a:r>
          </a:p>
          <a:p>
            <a:r>
              <a:rPr lang="th-TH" sz="2800">
                <a:cs typeface="FreesiaUPC" pitchFamily="34" charset="-34"/>
              </a:rPr>
              <a:t>      </a:t>
            </a:r>
            <a:r>
              <a:rPr lang="th-TH" sz="2400">
                <a:cs typeface="FreesiaUPC" pitchFamily="34" charset="-34"/>
              </a:rPr>
              <a:t>ปลัดสำนักนายกรัฐมนตรี</a:t>
            </a:r>
            <a:endParaRPr lang="en-US" sz="2400">
              <a:cs typeface="FreesiaUPC" pitchFamily="34" charset="-34"/>
            </a:endParaRPr>
          </a:p>
        </p:txBody>
      </p:sp>
      <p:sp>
        <p:nvSpPr>
          <p:cNvPr id="22542" name="Right Brace 14"/>
          <p:cNvSpPr>
            <a:spLocks/>
          </p:cNvSpPr>
          <p:nvPr/>
        </p:nvSpPr>
        <p:spPr bwMode="auto">
          <a:xfrm>
            <a:off x="5417344" y="0"/>
            <a:ext cx="696516" cy="5715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2543" name="TextBox 15"/>
          <p:cNvSpPr txBox="1">
            <a:spLocks noChangeArrowheads="1"/>
          </p:cNvSpPr>
          <p:nvPr/>
        </p:nvSpPr>
        <p:spPr bwMode="auto">
          <a:xfrm>
            <a:off x="6113859" y="19050"/>
            <a:ext cx="2760265" cy="5847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smtClean="0">
                <a:cs typeface="FreesiaUPC" pitchFamily="34" charset="-34"/>
              </a:rPr>
              <a:t>1.5-2 </a:t>
            </a:r>
            <a:r>
              <a:rPr lang="th-TH" sz="3200" smtClean="0">
                <a:cs typeface="FreesiaUPC" pitchFamily="34" charset="-34"/>
              </a:rPr>
              <a:t>เซนติเมตร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22544" name="Right Brace 16"/>
          <p:cNvSpPr>
            <a:spLocks/>
          </p:cNvSpPr>
          <p:nvPr/>
        </p:nvSpPr>
        <p:spPr bwMode="auto">
          <a:xfrm rot="5400000">
            <a:off x="8578454" y="1654969"/>
            <a:ext cx="642937" cy="619125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2545" name="Right Brace 17"/>
          <p:cNvSpPr>
            <a:spLocks/>
          </p:cNvSpPr>
          <p:nvPr/>
        </p:nvSpPr>
        <p:spPr bwMode="auto">
          <a:xfrm rot="5400000">
            <a:off x="1577579" y="1244204"/>
            <a:ext cx="714375" cy="1083469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22546" name="TextBox 18"/>
          <p:cNvSpPr txBox="1">
            <a:spLocks noChangeArrowheads="1"/>
          </p:cNvSpPr>
          <p:nvPr/>
        </p:nvSpPr>
        <p:spPr bwMode="auto">
          <a:xfrm>
            <a:off x="1779985" y="2143125"/>
            <a:ext cx="2089546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 </a:t>
            </a:r>
            <a:r>
              <a:rPr lang="en-US" sz="3200">
                <a:solidFill>
                  <a:srgbClr val="000000"/>
                </a:solidFill>
                <a:cs typeface="FreesiaUPC" pitchFamily="34" charset="-34"/>
              </a:rPr>
              <a:t>3 </a:t>
            </a:r>
            <a:r>
              <a:rPr lang="th-TH" sz="3200">
                <a:solidFill>
                  <a:srgbClr val="000000"/>
                </a:solidFill>
                <a:cs typeface="FreesiaUPC" pitchFamily="34" charset="-34"/>
              </a:rPr>
              <a:t>เซนติเมตร</a:t>
            </a:r>
          </a:p>
        </p:txBody>
      </p:sp>
      <p:sp>
        <p:nvSpPr>
          <p:cNvPr id="22547" name="TextBox 19"/>
          <p:cNvSpPr txBox="1">
            <a:spLocks noChangeArrowheads="1"/>
          </p:cNvSpPr>
          <p:nvPr/>
        </p:nvSpPr>
        <p:spPr bwMode="auto">
          <a:xfrm>
            <a:off x="7119938" y="2357438"/>
            <a:ext cx="2476500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cs typeface="FreesiaUPC" pitchFamily="34" charset="-34"/>
              </a:rPr>
              <a:t>     </a:t>
            </a:r>
            <a:r>
              <a:rPr lang="en-US" sz="3200">
                <a:cs typeface="FreesiaUPC" pitchFamily="34" charset="-34"/>
              </a:rPr>
              <a:t>2 </a:t>
            </a:r>
            <a:r>
              <a:rPr lang="th-TH" sz="3200">
                <a:cs typeface="FreesiaUPC" pitchFamily="34" charset="-34"/>
              </a:rPr>
              <a:t>เซนติเมตร</a:t>
            </a: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6995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22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22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22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22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5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72" grpId="0" animBg="1"/>
      <p:bldP spid="3522573" grpId="0" animBg="1"/>
      <p:bldP spid="3522576" grpId="0"/>
      <p:bldP spid="3522577" grpId="0" animBg="1"/>
      <p:bldP spid="3522578" grpId="0"/>
      <p:bldP spid="352257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47800" y="111508"/>
            <a:ext cx="4247748" cy="726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defRPr/>
            </a:pPr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การเขียนคำลงท้ายหนังสือ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2648" y="846434"/>
            <a:ext cx="9201150" cy="6038850"/>
          </a:xfrm>
          <a:prstGeom prst="rect">
            <a:avLst/>
          </a:prstGeom>
          <a:noFill/>
        </p:spPr>
        <p:txBody>
          <a:bodyPr/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h-TH" sz="2900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โดยทั่วไป</a:t>
            </a: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ใช้ </a:t>
            </a:r>
            <a:r>
              <a:rPr lang="en-US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“</a:t>
            </a: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ขอแสดงความนับถือ</a:t>
            </a:r>
            <a:r>
              <a:rPr lang="en-US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”</a:t>
            </a:r>
          </a:p>
          <a:p>
            <a:pPr marL="352425" indent="-352425" algn="l" defTabSz="941388">
              <a:lnSpc>
                <a:spcPct val="90000"/>
              </a:lnSpc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th-TH" sz="2900" kern="0" dirty="0">
                <a:solidFill>
                  <a:schemeClr val="tx2"/>
                </a:solidFill>
                <a:latin typeface="+mn-lt"/>
                <a:cs typeface="FreesiaUPC" pitchFamily="34" charset="-34"/>
              </a:rPr>
              <a:t>ถึงพระบรมวงศานุวงศ์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พระ</a:t>
            </a:r>
            <a:r>
              <a:rPr lang="th-TH" sz="2900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เจ้าอยู่หัว	ควร</a:t>
            </a: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มิควรแล้วแต่จะทรงพระกรุณาโปรดเกล้าโปรด</a:t>
            </a:r>
            <a:b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</a:b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                               </a:t>
            </a:r>
            <a:r>
              <a:rPr lang="th-TH" sz="2900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	กระหม่อม </a:t>
            </a:r>
            <a:r>
              <a:rPr lang="th-TH" sz="2900" kern="0" dirty="0">
                <a:solidFill>
                  <a:srgbClr val="0000FF"/>
                </a:solidFill>
                <a:cs typeface="FreesiaUPC" pitchFamily="34" charset="-34"/>
              </a:rPr>
              <a:t>ขอเดชะข้าพระพุทธเจ้า ลงชื่อ..........</a:t>
            </a:r>
            <a:endParaRPr lang="th-TH" sz="2900" kern="0" dirty="0">
              <a:solidFill>
                <a:srgbClr val="0000FF"/>
              </a:solidFill>
              <a:latin typeface="+mn-lt"/>
              <a:cs typeface="FreesiaUPC" pitchFamily="34" charset="-34"/>
            </a:endParaRP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	</a:t>
            </a:r>
            <a:r>
              <a:rPr lang="th-TH" sz="2900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หรือ </a:t>
            </a: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ข้าพระพุทธเจ้า ลงชื่อ..........ขอเดชะ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r>
              <a:rPr lang="th-TH" sz="2900" kern="0" dirty="0">
                <a:solidFill>
                  <a:srgbClr val="663300"/>
                </a:solidFill>
                <a:latin typeface="+mn-lt"/>
                <a:cs typeface="FreesiaUPC" pitchFamily="34" charset="-34"/>
              </a:rPr>
              <a:t>สมเด็จพระบรมราชินี   </a:t>
            </a:r>
            <a:r>
              <a:rPr lang="th-TH" sz="2900" kern="0" dirty="0" smtClean="0">
                <a:solidFill>
                  <a:srgbClr val="663300"/>
                </a:solidFill>
                <a:latin typeface="+mn-lt"/>
                <a:cs typeface="FreesiaUPC" pitchFamily="34" charset="-34"/>
              </a:rPr>
              <a:t>	</a:t>
            </a:r>
            <a:r>
              <a:rPr lang="th-TH" sz="2900" kern="0" dirty="0" smtClean="0">
                <a:solidFill>
                  <a:srgbClr val="663300"/>
                </a:solidFill>
                <a:cs typeface="FreesiaUPC" pitchFamily="34" charset="-34"/>
              </a:rPr>
              <a:t>ควร</a:t>
            </a:r>
            <a:r>
              <a:rPr lang="th-TH" sz="2900" kern="0" dirty="0">
                <a:solidFill>
                  <a:srgbClr val="663300"/>
                </a:solidFill>
                <a:cs typeface="FreesiaUPC" pitchFamily="34" charset="-34"/>
              </a:rPr>
              <a:t>มิควรแล้วแต่จะทรงพระกรุณาโปรดเกล้าโปรด</a:t>
            </a:r>
            <a:br>
              <a:rPr lang="th-TH" sz="2900" kern="0" dirty="0">
                <a:solidFill>
                  <a:srgbClr val="663300"/>
                </a:solidFill>
                <a:cs typeface="FreesiaUPC" pitchFamily="34" charset="-34"/>
              </a:rPr>
            </a:br>
            <a:r>
              <a:rPr lang="th-TH" sz="2900" kern="0" dirty="0">
                <a:solidFill>
                  <a:srgbClr val="663300"/>
                </a:solidFill>
                <a:cs typeface="FreesiaUPC" pitchFamily="34" charset="-34"/>
              </a:rPr>
              <a:t>                               </a:t>
            </a:r>
            <a:r>
              <a:rPr lang="th-TH" sz="2900" kern="0" dirty="0" smtClean="0">
                <a:solidFill>
                  <a:srgbClr val="663300"/>
                </a:solidFill>
                <a:cs typeface="FreesiaUPC" pitchFamily="34" charset="-34"/>
              </a:rPr>
              <a:t>	กระหม่อม</a:t>
            </a:r>
            <a:endParaRPr lang="th-TH" sz="2900" kern="0" dirty="0">
              <a:solidFill>
                <a:srgbClr val="663300"/>
              </a:solidFill>
              <a:cs typeface="FreesiaUPC" pitchFamily="34" charset="-34"/>
            </a:endParaRP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พระยุพราช 	</a:t>
            </a:r>
            <a:r>
              <a:rPr lang="th-TH" sz="2900" kern="0" dirty="0" smtClean="0">
                <a:solidFill>
                  <a:srgbClr val="0000FF"/>
                </a:solidFill>
                <a:cs typeface="FreesiaUPC" pitchFamily="34" charset="-34"/>
              </a:rPr>
              <a:t>ควร</a:t>
            </a:r>
            <a:r>
              <a:rPr lang="th-TH" sz="2900" kern="0" dirty="0">
                <a:solidFill>
                  <a:srgbClr val="0000FF"/>
                </a:solidFill>
                <a:cs typeface="FreesiaUPC" pitchFamily="34" charset="-34"/>
              </a:rPr>
              <a:t>มิควรแล้วแต่จะทรงพระกรุณาโปรดเกล้าโปรด</a:t>
            </a:r>
            <a:br>
              <a:rPr lang="th-TH" sz="2900" kern="0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2900" kern="0" dirty="0">
                <a:solidFill>
                  <a:srgbClr val="0000FF"/>
                </a:solidFill>
                <a:cs typeface="FreesiaUPC" pitchFamily="34" charset="-34"/>
              </a:rPr>
              <a:t>                               </a:t>
            </a:r>
            <a:r>
              <a:rPr lang="th-TH" sz="2900" kern="0" dirty="0" smtClean="0">
                <a:solidFill>
                  <a:srgbClr val="0000FF"/>
                </a:solidFill>
                <a:cs typeface="FreesiaUPC" pitchFamily="34" charset="-34"/>
              </a:rPr>
              <a:t>	กระหม่อม</a:t>
            </a:r>
            <a:endParaRPr lang="th-TH" sz="2900" kern="0" dirty="0">
              <a:solidFill>
                <a:srgbClr val="0000FF"/>
              </a:solidFill>
              <a:cs typeface="FreesiaUPC" pitchFamily="34" charset="-34"/>
            </a:endParaRP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r>
              <a:rPr lang="th-TH" sz="2900" kern="0" dirty="0">
                <a:solidFill>
                  <a:srgbClr val="663300"/>
                </a:solidFill>
                <a:latin typeface="+mn-lt"/>
                <a:cs typeface="FreesiaUPC" pitchFamily="34" charset="-34"/>
              </a:rPr>
              <a:t>เจ้าฟ้า/พระองค์</a:t>
            </a:r>
            <a:r>
              <a:rPr lang="th-TH" sz="2900" kern="0" dirty="0" smtClean="0">
                <a:solidFill>
                  <a:srgbClr val="663300"/>
                </a:solidFill>
                <a:latin typeface="+mn-lt"/>
                <a:cs typeface="FreesiaUPC" pitchFamily="34" charset="-34"/>
              </a:rPr>
              <a:t>เจ้า	ควร</a:t>
            </a:r>
            <a:r>
              <a:rPr lang="th-TH" sz="2900" kern="0" dirty="0">
                <a:solidFill>
                  <a:srgbClr val="663300"/>
                </a:solidFill>
                <a:latin typeface="+mn-lt"/>
                <a:cs typeface="FreesiaUPC" pitchFamily="34" charset="-34"/>
              </a:rPr>
              <a:t>มิควรแล้วแต่จะโปรดเกล้าโประกระหม่อม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พระ</a:t>
            </a:r>
            <a:r>
              <a:rPr lang="th-TH" sz="2900" kern="0" dirty="0" err="1">
                <a:solidFill>
                  <a:srgbClr val="0000FF"/>
                </a:solidFill>
                <a:latin typeface="+mn-lt"/>
                <a:cs typeface="FreesiaUPC" pitchFamily="34" charset="-34"/>
              </a:rPr>
              <a:t>เจ้าวรวงศ์</a:t>
            </a:r>
            <a:r>
              <a:rPr lang="th-TH" sz="2900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เธอ	ควร</a:t>
            </a: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มิควรแล้วแต่จะโปรด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tabLst>
                <a:tab pos="3143250" algn="l"/>
              </a:tabLst>
              <a:defRPr/>
            </a:pPr>
            <a:r>
              <a:rPr lang="th-TH" sz="290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r>
              <a:rPr lang="th-TH" sz="2900" kern="0" dirty="0">
                <a:solidFill>
                  <a:srgbClr val="663300"/>
                </a:solidFill>
                <a:latin typeface="+mn-lt"/>
                <a:cs typeface="FreesiaUPC" pitchFamily="34" charset="-34"/>
              </a:rPr>
              <a:t>หม่อม</a:t>
            </a:r>
            <a:r>
              <a:rPr lang="th-TH" sz="2900" kern="0" dirty="0" smtClean="0">
                <a:solidFill>
                  <a:srgbClr val="663300"/>
                </a:solidFill>
                <a:latin typeface="+mn-lt"/>
                <a:cs typeface="FreesiaUPC" pitchFamily="34" charset="-34"/>
              </a:rPr>
              <a:t>เจ้า	แล้วแต่</a:t>
            </a:r>
            <a:r>
              <a:rPr lang="th-TH" sz="2900" kern="0" dirty="0">
                <a:solidFill>
                  <a:srgbClr val="663300"/>
                </a:solidFill>
                <a:latin typeface="+mn-lt"/>
                <a:cs typeface="FreesiaUPC" pitchFamily="34" charset="-34"/>
              </a:rPr>
              <a:t>จะโปรด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defRPr/>
            </a:pPr>
            <a:endParaRPr lang="th-TH" sz="2900" b="0" u="sng" kern="0" dirty="0">
              <a:solidFill>
                <a:srgbClr val="0000FF"/>
              </a:solidFill>
              <a:latin typeface="+mn-lt"/>
              <a:cs typeface="FreesiaUPC" pitchFamily="34" charset="-34"/>
            </a:endParaRP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defRPr/>
            </a:pPr>
            <a:endParaRPr lang="th-TH" sz="2900" b="0" kern="0" dirty="0">
              <a:solidFill>
                <a:srgbClr val="0000FF"/>
              </a:solidFill>
              <a:latin typeface="+mn-lt"/>
              <a:cs typeface="FreesiaUPC" pitchFamily="34" charset="-34"/>
            </a:endParaRP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  <a:defRPr/>
            </a:pPr>
            <a:r>
              <a:rPr lang="th-TH" sz="2900" b="0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endParaRPr lang="en-US" sz="2900" b="0" kern="0" dirty="0">
              <a:solidFill>
                <a:srgbClr val="0000FF"/>
              </a:solidFill>
              <a:latin typeface="+mn-lt"/>
              <a:cs typeface="FreesiaUPC" pitchFamily="34" charset="-34"/>
            </a:endParaRPr>
          </a:p>
        </p:txBody>
      </p:sp>
      <p:sp>
        <p:nvSpPr>
          <p:cNvPr id="10" name="Slide Number Placeholder 25"/>
          <p:cNvSpPr txBox="1">
            <a:spLocks/>
          </p:cNvSpPr>
          <p:nvPr/>
        </p:nvSpPr>
        <p:spPr bwMode="auto">
          <a:xfrm>
            <a:off x="7292975" y="6416675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79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62000" y="533400"/>
            <a:ext cx="4247748" cy="726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4100" i="1" dirty="0">
                <a:solidFill>
                  <a:schemeClr val="tx2"/>
                </a:solidFill>
                <a:cs typeface="FreesiaUPC" pitchFamily="34" charset="-34"/>
              </a:rPr>
              <a:t>การเขียนคำลงท้ายหนังสือ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57250" y="1752600"/>
            <a:ext cx="8743950" cy="4191000"/>
          </a:xfrm>
          <a:prstGeom prst="rect">
            <a:avLst/>
          </a:prstGeom>
          <a:noFill/>
        </p:spPr>
        <p:txBody>
          <a:bodyPr/>
          <a:lstStyle/>
          <a:p>
            <a:pPr marL="352425" indent="-352425" algn="l" defTabSz="941388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th-TH" kern="0" dirty="0" smtClean="0">
                <a:solidFill>
                  <a:schemeClr val="tx2"/>
                </a:solidFill>
                <a:latin typeface="+mn-lt"/>
                <a:cs typeface="FreesiaUPC" pitchFamily="34" charset="-34"/>
              </a:rPr>
              <a:t>ถึง</a:t>
            </a:r>
            <a:r>
              <a:rPr lang="th-TH" kern="0" dirty="0">
                <a:solidFill>
                  <a:schemeClr val="tx2"/>
                </a:solidFill>
                <a:latin typeface="+mn-lt"/>
                <a:cs typeface="FreesiaUPC" pitchFamily="34" charset="-34"/>
              </a:rPr>
              <a:t>พระภิกษุสงฆ์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chemeClr val="bg1"/>
                </a:solidFill>
                <a:latin typeface="+mn-lt"/>
                <a:cs typeface="FreesiaUPC" pitchFamily="34" charset="-34"/>
              </a:rPr>
              <a:t>	</a:t>
            </a: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พระสังฆราชเจ้า	ควรมิควรแล้วแต่จะโปรดเกล้าโปรดกระหม่อม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r>
              <a:rPr lang="th-TH" kern="0" dirty="0" smtClean="0">
                <a:solidFill>
                  <a:schemeClr val="tx2"/>
                </a:solidFill>
                <a:latin typeface="+mn-lt"/>
                <a:cs typeface="FreesiaUPC" pitchFamily="34" charset="-34"/>
              </a:rPr>
              <a:t>พระสังฆราช	ควร</a:t>
            </a:r>
            <a:r>
              <a:rPr lang="th-TH" kern="0" dirty="0">
                <a:solidFill>
                  <a:schemeClr val="tx2"/>
                </a:solidFill>
                <a:latin typeface="+mn-lt"/>
                <a:cs typeface="FreesiaUPC" pitchFamily="34" charset="-34"/>
              </a:rPr>
              <a:t>มิควรแล้วแต่จะโปรด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พระราชา</a:t>
            </a:r>
            <a:r>
              <a:rPr lang="th-TH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คณะ	ขอ</a:t>
            </a: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นมัสการด้วยความเคารพอย่างยิ่ง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    (สมเด็จ/รองสมเด็จ)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</a:t>
            </a:r>
            <a:r>
              <a:rPr lang="th-TH" kern="0" dirty="0">
                <a:solidFill>
                  <a:schemeClr val="tx2"/>
                </a:solidFill>
                <a:latin typeface="+mn-lt"/>
                <a:cs typeface="FreesiaUPC" pitchFamily="34" charset="-34"/>
              </a:rPr>
              <a:t>พระราชาคณะ	ขอนมัสการด้วยความเคารพอย่างสูง</a:t>
            </a:r>
          </a:p>
          <a:p>
            <a:pPr marL="352425" indent="-352425" algn="l" defTabSz="941388">
              <a:spcBef>
                <a:spcPts val="1200"/>
              </a:spcBef>
              <a:tabLst>
                <a:tab pos="3257550" algn="l"/>
              </a:tabLst>
              <a:defRPr/>
            </a:pPr>
            <a:r>
              <a:rPr lang="th-TH" kern="0" dirty="0">
                <a:solidFill>
                  <a:srgbClr val="0000FF"/>
                </a:solidFill>
                <a:latin typeface="+mn-lt"/>
                <a:cs typeface="FreesiaUPC" pitchFamily="34" charset="-34"/>
              </a:rPr>
              <a:t>	พระภิกษุสงฆ์ทั่วไป	ขอนมัสการด้วยความ</a:t>
            </a:r>
            <a:r>
              <a:rPr lang="th-TH" kern="0" dirty="0" smtClean="0">
                <a:solidFill>
                  <a:srgbClr val="0000FF"/>
                </a:solidFill>
                <a:latin typeface="+mn-lt"/>
                <a:cs typeface="FreesiaUPC" pitchFamily="34" charset="-34"/>
              </a:rPr>
              <a:t>เคารพ</a:t>
            </a:r>
            <a:endParaRPr lang="en-US" b="0" kern="0" dirty="0">
              <a:solidFill>
                <a:srgbClr val="0000FF"/>
              </a:solidFill>
              <a:latin typeface="+mn-lt"/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81000" y="569927"/>
            <a:ext cx="9409113" cy="71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defRPr/>
            </a:pPr>
            <a:r>
              <a:rPr lang="th-TH" sz="4000" i="1" dirty="0">
                <a:solidFill>
                  <a:srgbClr val="663300"/>
                </a:solidFill>
                <a:cs typeface="FreesiaUPC" pitchFamily="34" charset="-34"/>
              </a:rPr>
              <a:t>หลักทั่วไปที่นิยม</a:t>
            </a:r>
            <a:r>
              <a:rPr lang="th-TH" sz="4000" i="1" dirty="0" smtClean="0">
                <a:solidFill>
                  <a:srgbClr val="663300"/>
                </a:solidFill>
                <a:cs typeface="FreesiaUPC" pitchFamily="34" charset="-34"/>
              </a:rPr>
              <a:t>ยึดถือใน</a:t>
            </a:r>
            <a:r>
              <a:rPr lang="th-TH" sz="4000" i="1" dirty="0">
                <a:solidFill>
                  <a:srgbClr val="663300"/>
                </a:solidFill>
                <a:cs typeface="FreesiaUPC" pitchFamily="34" charset="-34"/>
              </a:rPr>
              <a:t>การเขียนหนังสือติดต่อราชการให้ดี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76287" y="1371600"/>
            <a:ext cx="2061252" cy="58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/>
            <a:r>
              <a:rPr lang="th-TH" sz="3200">
                <a:solidFill>
                  <a:srgbClr val="0000FF"/>
                </a:solidFill>
                <a:cs typeface="FreesiaUPC" pitchFamily="34" charset="-34"/>
              </a:rPr>
              <a:t>มี ดังนี้..............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52400" y="1981200"/>
            <a:ext cx="9674225" cy="452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defRPr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๑. เขียนให้ถูกต้อง 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โดยเขียนให้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ถูกแบบ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ถูกเนื้อหา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ถูกหลักภาษา  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			          และ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ถูกความนิยม</a:t>
            </a:r>
          </a:p>
          <a:p>
            <a:pPr algn="l" defTabSz="941388">
              <a:defRPr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๒. เขียนให้ชัดเจน 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6600"/>
                </a:solidFill>
                <a:cs typeface="FreesiaUPC" pitchFamily="34" charset="-34"/>
              </a:rPr>
              <a:t>โดยชัดเจนในเนื้อความ ชัดเจนในจุดประสงค์ 				          และกระจ่างในวรรคตอน</a:t>
            </a:r>
          </a:p>
          <a:p>
            <a:pPr algn="l" defTabSz="941388">
              <a:defRPr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๓.  เขียนให้รัดกุม  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	โดยเขียนให้มีความหมายแน่นอนดิ้นไม่ได้  </a:t>
            </a:r>
            <a:br>
              <a:rPr lang="th-TH" sz="32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				ไม่มีช่องโหว่ให้โต้แย้ง</a:t>
            </a:r>
          </a:p>
          <a:p>
            <a:pPr algn="l" defTabSz="941388">
              <a:defRPr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๔. เขียนให้กะทัดรัด 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6600"/>
                </a:solidFill>
                <a:cs typeface="FreesiaUPC" pitchFamily="34" charset="-34"/>
              </a:rPr>
              <a:t>โดยเขียนให้สั้น ไม่ใช้ข้อความเยิ่น</a:t>
            </a:r>
            <a:r>
              <a:rPr lang="th-TH" sz="3200" dirty="0" err="1">
                <a:solidFill>
                  <a:srgbClr val="006600"/>
                </a:solidFill>
                <a:cs typeface="FreesiaUPC" pitchFamily="34" charset="-34"/>
              </a:rPr>
              <a:t>เย้อ</a:t>
            </a:r>
            <a:r>
              <a:rPr lang="th-TH" sz="3200" dirty="0">
                <a:solidFill>
                  <a:srgbClr val="006600"/>
                </a:solidFill>
                <a:cs typeface="FreesiaUPC" pitchFamily="34" charset="-34"/>
              </a:rPr>
              <a:t>ยืดยาด </a:t>
            </a:r>
            <a:br>
              <a:rPr lang="th-TH" sz="3200" dirty="0">
                <a:solidFill>
                  <a:srgbClr val="006600"/>
                </a:solidFill>
                <a:cs typeface="FreesiaUPC" pitchFamily="34" charset="-34"/>
              </a:rPr>
            </a:br>
            <a:r>
              <a:rPr lang="th-TH" sz="3200" dirty="0">
                <a:solidFill>
                  <a:srgbClr val="006600"/>
                </a:solidFill>
                <a:cs typeface="FreesiaUPC" pitchFamily="34" charset="-34"/>
              </a:rPr>
              <a:t>				หรือใช้ถ้อยคำฟุ่มเฟือยโดยไม่จำเป็น</a:t>
            </a:r>
          </a:p>
          <a:p>
            <a:pPr algn="l" defTabSz="941388">
              <a:defRPr/>
            </a:pP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๕. เขียนให้บรรลุจุดประสงค์และเป็นผลดี</a:t>
            </a:r>
          </a:p>
        </p:txBody>
      </p:sp>
    </p:spTree>
    <p:extLst>
      <p:ext uri="{BB962C8B-B14F-4D97-AF65-F5344CB8AC3E}">
        <p14:creationId xmlns:p14="http://schemas.microsoft.com/office/powerpoint/2010/main" val="4389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33438" y="457200"/>
            <a:ext cx="5414962" cy="77238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การเขียนให้ถูกต้อง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74106" y="1600200"/>
            <a:ext cx="4666131" cy="476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>
            <a:defPPr>
              <a:defRPr lang="th-TH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1pPr>
            <a:lvl2pPr marL="4556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2pPr>
            <a:lvl3pPr marL="9128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3pPr>
            <a:lvl4pPr marL="13700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4pPr>
            <a:lvl5pPr marL="1827213" indent="1588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b="1" kern="1200">
                <a:solidFill>
                  <a:schemeClr val="tx1"/>
                </a:solidFill>
                <a:latin typeface="FreesiaUPC" pitchFamily="34" charset="-34"/>
                <a:ea typeface="+mn-ea"/>
                <a:cs typeface="+mn-cs"/>
              </a:defRPr>
            </a:lvl9pPr>
          </a:lstStyle>
          <a:p>
            <a:pPr algn="l" defTabSz="941388">
              <a:lnSpc>
                <a:spcPts val="5200"/>
              </a:lnSpc>
            </a:pPr>
            <a:r>
              <a:rPr lang="th-TH" sz="4100" dirty="0" smtClean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</a:t>
            </a:r>
            <a:r>
              <a:rPr lang="th-TH" sz="4100" dirty="0">
                <a:cs typeface="FreesiaUPC" pitchFamily="34" charset="-34"/>
                <a:sym typeface="Wingdings 2" pitchFamily="18" charset="2"/>
              </a:rPr>
              <a:t> </a:t>
            </a:r>
            <a:r>
              <a:rPr lang="th-TH" sz="4100" dirty="0" smtClean="0">
                <a:solidFill>
                  <a:schemeClr val="tx2"/>
                </a:solidFill>
                <a:cs typeface="FreesiaUPC" pitchFamily="34" charset="-34"/>
              </a:rPr>
              <a:t>การ</a:t>
            </a:r>
            <a:r>
              <a:rPr lang="th-TH" sz="4100" dirty="0">
                <a:solidFill>
                  <a:schemeClr val="tx2"/>
                </a:solidFill>
                <a:cs typeface="FreesiaUPC" pitchFamily="34" charset="-34"/>
              </a:rPr>
              <a:t>เขียนให้ถูกแบบ</a:t>
            </a:r>
            <a:endParaRPr lang="th-TH" sz="3700" dirty="0">
              <a:solidFill>
                <a:schemeClr val="tx2"/>
              </a:solidFill>
              <a:cs typeface="FreesiaUPC" pitchFamily="34" charset="-34"/>
            </a:endParaRPr>
          </a:p>
          <a:p>
            <a:pPr marL="571500" algn="l" defTabSz="941388">
              <a:lnSpc>
                <a:spcPts val="5200"/>
              </a:lnSpc>
              <a:buSzPct val="75000"/>
              <a:buBlip>
                <a:blip r:embed="rId2"/>
              </a:buBlip>
              <a:tabLst>
                <a:tab pos="1028700" algn="l"/>
              </a:tabLst>
            </a:pP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   แบบ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หนังสือภายนอก</a:t>
            </a:r>
          </a:p>
          <a:p>
            <a:pPr marL="571500" indent="114300" algn="l" defTabSz="941388">
              <a:lnSpc>
                <a:spcPts val="5200"/>
              </a:lnSpc>
              <a:buSzPct val="75000"/>
              <a:buBlip>
                <a:blip r:embed="rId2"/>
              </a:buBlip>
              <a:tabLst>
                <a:tab pos="1028700" algn="l"/>
              </a:tabLst>
            </a:pP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   แบบ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หนังสือภายใน</a:t>
            </a:r>
          </a:p>
          <a:p>
            <a:pPr marL="571500" indent="114300" algn="l" defTabSz="941388">
              <a:lnSpc>
                <a:spcPts val="5200"/>
              </a:lnSpc>
              <a:buSzPct val="75000"/>
              <a:buBlip>
                <a:blip r:embed="rId2"/>
              </a:buBlip>
              <a:tabLst>
                <a:tab pos="1028700" algn="l"/>
              </a:tabLst>
            </a:pP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   แบบ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หนังสือประทับตรา</a:t>
            </a:r>
          </a:p>
          <a:p>
            <a:pPr algn="l" defTabSz="941388">
              <a:lnSpc>
                <a:spcPts val="5200"/>
              </a:lnSpc>
            </a:pPr>
            <a:r>
              <a:rPr lang="th-TH" sz="4100" dirty="0">
                <a:solidFill>
                  <a:srgbClr val="008000"/>
                </a:solidFill>
                <a:cs typeface="FreesiaUPC" pitchFamily="34" charset="-34"/>
                <a:sym typeface="Wingdings 2" pitchFamily="18" charset="2"/>
              </a:rPr>
              <a:t></a:t>
            </a:r>
            <a:r>
              <a:rPr lang="th-TH" sz="4100" dirty="0">
                <a:cs typeface="FreesiaUPC" pitchFamily="34" charset="-34"/>
              </a:rPr>
              <a:t> </a:t>
            </a:r>
            <a:r>
              <a:rPr lang="th-TH" sz="4100" dirty="0" smtClean="0">
                <a:solidFill>
                  <a:schemeClr val="tx2"/>
                </a:solidFill>
                <a:cs typeface="FreesiaUPC" pitchFamily="34" charset="-34"/>
              </a:rPr>
              <a:t>การ</a:t>
            </a:r>
            <a:r>
              <a:rPr lang="th-TH" sz="4100" dirty="0">
                <a:solidFill>
                  <a:schemeClr val="tx2"/>
                </a:solidFill>
                <a:cs typeface="FreesiaUPC" pitchFamily="34" charset="-34"/>
              </a:rPr>
              <a:t>เขียนให้ถูก</a:t>
            </a:r>
            <a:r>
              <a:rPr lang="th-TH" sz="4100" dirty="0" smtClean="0">
                <a:solidFill>
                  <a:schemeClr val="tx2"/>
                </a:solidFill>
                <a:cs typeface="FreesiaUPC" pitchFamily="34" charset="-34"/>
              </a:rPr>
              <a:t>เนื้อหา</a:t>
            </a:r>
            <a:endParaRPr lang="th-TH" sz="3700" dirty="0" smtClean="0">
              <a:solidFill>
                <a:schemeClr val="tx2"/>
              </a:solidFill>
              <a:cs typeface="FreesiaUPC" pitchFamily="34" charset="-34"/>
            </a:endParaRPr>
          </a:p>
          <a:p>
            <a:pPr marL="571500" algn="l" defTabSz="941388">
              <a:lnSpc>
                <a:spcPts val="5200"/>
              </a:lnSpc>
              <a:buSzPct val="75000"/>
              <a:buBlip>
                <a:blip r:embed="rId2"/>
              </a:buBlip>
              <a:tabLst>
                <a:tab pos="1028700" algn="l"/>
              </a:tabLst>
            </a:pP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   เหตุ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ที่มีหนังสือไป</a:t>
            </a:r>
          </a:p>
          <a:p>
            <a:pPr marL="571500" algn="l" defTabSz="941388">
              <a:lnSpc>
                <a:spcPts val="5200"/>
              </a:lnSpc>
              <a:buSzPct val="75000"/>
              <a:buBlip>
                <a:blip r:embed="rId2"/>
              </a:buBlip>
              <a:tabLst>
                <a:tab pos="1028700" algn="l"/>
              </a:tabLst>
            </a:pP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จุดประสงค์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ที่มีหนังสือไป</a:t>
            </a:r>
          </a:p>
        </p:txBody>
      </p:sp>
      <p:sp>
        <p:nvSpPr>
          <p:cNvPr id="4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25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2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5624512" cy="77375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95713" tIns="47856" rIns="95713" bIns="47856">
            <a:spAutoFit/>
          </a:bodyPr>
          <a:lstStyle/>
          <a:p>
            <a:pPr algn="l" defTabSz="941388">
              <a:defRPr/>
            </a:pPr>
            <a:r>
              <a:rPr lang="th-TH" sz="4400" i="1" dirty="0">
                <a:solidFill>
                  <a:schemeClr val="tx2"/>
                </a:solidFill>
                <a:cs typeface="FreesiaUPC" pitchFamily="34" charset="-34"/>
              </a:rPr>
              <a:t>การเขียนให้ถูกหลักภาษา</a:t>
            </a:r>
          </a:p>
        </p:txBody>
      </p:sp>
      <p:sp>
        <p:nvSpPr>
          <p:cNvPr id="611333" name="Text Box 3"/>
          <p:cNvSpPr txBox="1">
            <a:spLocks noChangeArrowheads="1"/>
          </p:cNvSpPr>
          <p:nvPr/>
        </p:nvSpPr>
        <p:spPr bwMode="auto">
          <a:xfrm>
            <a:off x="838200" y="1330555"/>
            <a:ext cx="2091251" cy="65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3" tIns="47856" rIns="95713" bIns="47856">
            <a:spAutoFit/>
          </a:bodyPr>
          <a:lstStyle/>
          <a:p>
            <a:pPr algn="l" defTabSz="955675"/>
            <a:r>
              <a:rPr lang="th-TH" sz="3600" dirty="0">
                <a:solidFill>
                  <a:schemeClr val="tx2"/>
                </a:solidFill>
                <a:cs typeface="FreesiaUPC" pitchFamily="34" charset="-34"/>
              </a:rPr>
              <a:t>ก. รูปประโยค</a:t>
            </a:r>
          </a:p>
        </p:txBody>
      </p:sp>
      <p:sp>
        <p:nvSpPr>
          <p:cNvPr id="611334" name="Text Box 4"/>
          <p:cNvSpPr txBox="1">
            <a:spLocks noChangeArrowheads="1"/>
          </p:cNvSpPr>
          <p:nvPr/>
        </p:nvSpPr>
        <p:spPr bwMode="auto">
          <a:xfrm>
            <a:off x="914400" y="1905000"/>
            <a:ext cx="8305800" cy="49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3" tIns="47856" rIns="95713" bIns="47856">
            <a:spAutoFit/>
          </a:bodyPr>
          <a:lstStyle/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ประโยค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ประกอบด้วยคำต่างๆ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ได้แก่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คำนาม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คำสรรพนาม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คำกริยา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คำวิเศษณ์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(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คุณศัพท์และกริยาวิเศษณ์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)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คำบุพบท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คำสันธาน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คำอุทาน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ประโยค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แต่ละประโยคจะประกอบด้วยส่วนต่างๆ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คือ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๑.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ส่วนผู้กระทำ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เรียกว่า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rgbClr val="663300"/>
                </a:solidFill>
                <a:cs typeface="FreesiaUPC" pitchFamily="34" charset="-34"/>
              </a:rPr>
              <a:t>ประธาน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”</a:t>
            </a: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๒.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ส่วนการแสดง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เรียกว่า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 “</a:t>
            </a:r>
            <a:r>
              <a:rPr lang="en-US" sz="3200" dirty="0" err="1">
                <a:solidFill>
                  <a:srgbClr val="663300"/>
                </a:solidFill>
                <a:cs typeface="FreesiaUPC" pitchFamily="34" charset="-34"/>
              </a:rPr>
              <a:t>กริยา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”</a:t>
            </a: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๓.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ส่วนผู้ถูกกระทำ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เรียกว่า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rgbClr val="663300"/>
                </a:solidFill>
                <a:cs typeface="FreesiaUPC" pitchFamily="34" charset="-34"/>
              </a:rPr>
              <a:t>กรรม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”</a:t>
            </a:r>
            <a:endParaRPr lang="en-US" sz="3200" dirty="0">
              <a:solidFill>
                <a:srgbClr val="0000FF"/>
              </a:solidFill>
              <a:cs typeface="FreesiaUPC" pitchFamily="34" charset="-34"/>
            </a:endParaRP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๔.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ส่วนขยาย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เรียกว่า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rgbClr val="663300"/>
                </a:solidFill>
                <a:cs typeface="FreesiaUPC" pitchFamily="34" charset="-34"/>
              </a:rPr>
              <a:t>วิเศษณ์</a:t>
            </a:r>
            <a:r>
              <a:rPr lang="en-US" sz="3200" dirty="0">
                <a:solidFill>
                  <a:srgbClr val="0000FF"/>
                </a:solidFill>
                <a:latin typeface="LilyUPC" pitchFamily="34" charset="-34"/>
                <a:cs typeface="FreesiaUPC" pitchFamily="34" charset="-34"/>
              </a:rPr>
              <a:t>”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แบ่งเป็น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๒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จำพวก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คือ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</a:t>
            </a:r>
          </a:p>
          <a:p>
            <a:pPr algn="thaiDist" defTabSz="955675"/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ก) </a:t>
            </a:r>
            <a:r>
              <a:rPr lang="en-US" sz="2800" i="1" dirty="0" err="1">
                <a:solidFill>
                  <a:schemeClr val="tx2"/>
                </a:solidFill>
                <a:cs typeface="FreesiaUPC" pitchFamily="34" charset="-34"/>
              </a:rPr>
              <a:t>ขยายประธาน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800" i="1" dirty="0" err="1">
                <a:solidFill>
                  <a:schemeClr val="tx2"/>
                </a:solidFill>
                <a:cs typeface="FreesiaUPC" pitchFamily="34" charset="-34"/>
              </a:rPr>
              <a:t>หรือขยายกรรม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2800" i="1" dirty="0" err="1">
                <a:solidFill>
                  <a:schemeClr val="tx2"/>
                </a:solidFill>
                <a:cs typeface="FreesiaUPC" pitchFamily="34" charset="-34"/>
              </a:rPr>
              <a:t>เรียกว่า</a:t>
            </a:r>
            <a:r>
              <a:rPr lang="en-US" sz="2800" i="1" dirty="0">
                <a:solidFill>
                  <a:schemeClr val="tx2"/>
                </a:solidFill>
                <a:cs typeface="FreesiaUPC" pitchFamily="34" charset="-34"/>
              </a:rPr>
              <a:t> “</a:t>
            </a:r>
            <a:r>
              <a:rPr lang="en-US" sz="2800" i="1" dirty="0" err="1">
                <a:solidFill>
                  <a:srgbClr val="990000"/>
                </a:solidFill>
                <a:cs typeface="FreesiaUPC" pitchFamily="34" charset="-34"/>
              </a:rPr>
              <a:t>คุณศัพท์</a:t>
            </a:r>
            <a:r>
              <a:rPr lang="en-US" sz="2800" i="1" dirty="0">
                <a:solidFill>
                  <a:srgbClr val="CC00CC"/>
                </a:solidFill>
                <a:cs typeface="FreesiaUPC" pitchFamily="34" charset="-34"/>
              </a:rPr>
              <a:t>”</a:t>
            </a:r>
          </a:p>
          <a:p>
            <a:pPr algn="thaiDist" defTabSz="955675"/>
            <a:r>
              <a:rPr lang="en-US" sz="2800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en-US" sz="2800" i="1" dirty="0">
                <a:solidFill>
                  <a:srgbClr val="002060"/>
                </a:solidFill>
                <a:cs typeface="FreesiaUPC" pitchFamily="34" charset="-34"/>
              </a:rPr>
              <a:t>ข) </a:t>
            </a:r>
            <a:r>
              <a:rPr lang="en-US" sz="2800" i="1" dirty="0" err="1">
                <a:solidFill>
                  <a:srgbClr val="002060"/>
                </a:solidFill>
                <a:cs typeface="FreesiaUPC" pitchFamily="34" charset="-34"/>
              </a:rPr>
              <a:t>ขยายกริยา</a:t>
            </a:r>
            <a:r>
              <a:rPr lang="en-US" sz="2800" i="1" dirty="0">
                <a:solidFill>
                  <a:srgbClr val="002060"/>
                </a:solidFill>
                <a:cs typeface="FreesiaUPC" pitchFamily="34" charset="-34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cs typeface="FreesiaUPC" pitchFamily="34" charset="-34"/>
              </a:rPr>
              <a:t>เรียกว่า</a:t>
            </a:r>
            <a:r>
              <a:rPr lang="en-US" sz="2800" i="1" dirty="0">
                <a:solidFill>
                  <a:srgbClr val="002060"/>
                </a:solidFill>
                <a:cs typeface="FreesiaUPC" pitchFamily="34" charset="-34"/>
              </a:rPr>
              <a:t> “</a:t>
            </a:r>
            <a:r>
              <a:rPr lang="en-US" sz="2800" i="1" dirty="0" err="1">
                <a:solidFill>
                  <a:srgbClr val="990000"/>
                </a:solidFill>
                <a:cs typeface="FreesiaUPC" pitchFamily="34" charset="-34"/>
              </a:rPr>
              <a:t>กริยาวิเศษณ์</a:t>
            </a:r>
            <a:r>
              <a:rPr lang="en-US" sz="2800" i="1" dirty="0">
                <a:solidFill>
                  <a:srgbClr val="002060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6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39711"/>
            <a:ext cx="9906000" cy="6781801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2800" b="1" u="sng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ตัวอย่างที่ ๑</a:t>
            </a:r>
            <a:endParaRPr lang="en-US" sz="2800" dirty="0" smtClean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  <a:p>
            <a:pPr>
              <a:lnSpc>
                <a:spcPts val="3700"/>
              </a:lnSpc>
              <a:spcBef>
                <a:spcPts val="120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คนที่เป็นพลเมืองของประเทศใด ซึ่งทำการอันเป็นการบั่นทอนความมั่นคงของประเทศนั้น  ประเทศนั้นย่อมจะล่มจม</a:t>
            </a:r>
          </a:p>
          <a:p>
            <a:pPr indent="342900">
              <a:lnSpc>
                <a:spcPts val="3700"/>
              </a:lnSpc>
              <a:spcBef>
                <a:spcPts val="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๑.</a:t>
            </a:r>
            <a:r>
              <a:rPr lang="th-TH" sz="280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คนที่เป็นพลเมืองของประเทศใด.....                                                                                                                                        </a:t>
            </a:r>
          </a:p>
          <a:p>
            <a:pPr indent="342900">
              <a:lnSpc>
                <a:spcPts val="3700"/>
              </a:lnSpc>
              <a:spcBef>
                <a:spcPts val="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๒.  คนซึ่งทำการอันเป็นการบั่นทอนความมั่นคงของประเทศนั้น....                                                                                                                                   </a:t>
            </a:r>
          </a:p>
          <a:p>
            <a:pPr indent="342900">
              <a:lnSpc>
                <a:spcPts val="3700"/>
              </a:lnSpc>
              <a:spcBef>
                <a:spcPts val="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๓.  ประเทศนั้นจะล่มจม.....</a:t>
            </a:r>
            <a:endParaRPr lang="th-TH" sz="2400" dirty="0" smtClean="0">
              <a:cs typeface="FreesiaUPC" pitchFamily="34" charset="-34"/>
            </a:endParaRPr>
          </a:p>
        </p:txBody>
      </p:sp>
      <p:sp>
        <p:nvSpPr>
          <p:cNvPr id="612357" name="Text Box 2"/>
          <p:cNvSpPr txBox="1">
            <a:spLocks noChangeArrowheads="1"/>
          </p:cNvSpPr>
          <p:nvPr/>
        </p:nvSpPr>
        <p:spPr bwMode="auto">
          <a:xfrm>
            <a:off x="1023938" y="4980597"/>
            <a:ext cx="8196262" cy="157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</a:pPr>
            <a:r>
              <a:rPr lang="en-US" sz="3200" dirty="0">
                <a:solidFill>
                  <a:srgbClr val="006600"/>
                </a:solidFill>
                <a:cs typeface="FreesiaUPC" pitchFamily="34" charset="-34"/>
              </a:rPr>
              <a:t>“</a:t>
            </a:r>
            <a:r>
              <a:rPr lang="en-US" sz="3200" dirty="0" err="1">
                <a:solidFill>
                  <a:schemeClr val="tx2"/>
                </a:solidFill>
                <a:cs typeface="FreesiaUPC" pitchFamily="34" charset="-34"/>
              </a:rPr>
              <a:t>คน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200" dirty="0" err="1">
                <a:solidFill>
                  <a:schemeClr val="tx2"/>
                </a:solidFill>
                <a:cs typeface="FreesiaUPC" pitchFamily="34" charset="-34"/>
              </a:rPr>
              <a:t>ที่เป็นพลเมืองของประเทศใด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chemeClr val="tx2"/>
                </a:solidFill>
                <a:cs typeface="FreesiaUPC" pitchFamily="34" charset="-34"/>
              </a:rPr>
              <a:t>ซึ่งทำการอันเป็นการบั่นทอน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3200" dirty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chemeClr val="tx2"/>
                </a:solidFill>
                <a:cs typeface="FreesiaUPC" pitchFamily="34" charset="-34"/>
              </a:rPr>
              <a:t>ความมั่นคงของประเทศนั้น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ควรได้รับการประนามว่า</a:t>
            </a:r>
            <a:r>
              <a:rPr lang="en-US" sz="3200" dirty="0">
                <a:solidFill>
                  <a:srgbClr val="0000FF"/>
                </a:solidFill>
                <a:cs typeface="FreesiaUPC" pitchFamily="34" charset="-34"/>
              </a:rPr>
              <a:t>  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เป็น</a:t>
            </a:r>
            <a:r>
              <a:rPr lang="en-US" sz="3200" dirty="0" err="1" smtClean="0">
                <a:solidFill>
                  <a:srgbClr val="0000FF"/>
                </a:solidFill>
                <a:cs typeface="FreesiaUPC" pitchFamily="34" charset="-34"/>
              </a:rPr>
              <a:t>ทรชน</a:t>
            </a:r>
            <a:r>
              <a:rPr lang="en-US" sz="3200" dirty="0" smtClean="0">
                <a:solidFill>
                  <a:schemeClr val="tx2"/>
                </a:solidFill>
                <a:cs typeface="FreesiaUPC" pitchFamily="34" charset="-34"/>
              </a:rPr>
              <a:t/>
            </a:r>
            <a:br>
              <a:rPr lang="en-US" sz="3200" dirty="0" smtClean="0">
                <a:solidFill>
                  <a:schemeClr val="tx2"/>
                </a:solidFill>
                <a:cs typeface="FreesiaUPC" pitchFamily="34" charset="-34"/>
              </a:rPr>
            </a:br>
            <a:r>
              <a:rPr lang="en-US" sz="3200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cs typeface="FreesiaUPC" pitchFamily="34" charset="-34"/>
              </a:rPr>
              <a:t>ที่จะ</a:t>
            </a:r>
            <a:r>
              <a:rPr lang="en-US" sz="3200" dirty="0" err="1">
                <a:solidFill>
                  <a:srgbClr val="0000FF"/>
                </a:solidFill>
                <a:cs typeface="FreesiaUPC" pitchFamily="34" charset="-34"/>
              </a:rPr>
              <a:t>ทำให้</a:t>
            </a:r>
            <a:r>
              <a:rPr lang="en-US" sz="3200" dirty="0" err="1">
                <a:solidFill>
                  <a:schemeClr val="tx2"/>
                </a:solidFill>
                <a:cs typeface="FreesiaUPC" pitchFamily="34" charset="-34"/>
              </a:rPr>
              <a:t>ประเทศนั้นล่มจม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”</a:t>
            </a:r>
          </a:p>
        </p:txBody>
      </p:sp>
      <p:sp>
        <p:nvSpPr>
          <p:cNvPr id="612358" name="Rectangle 3"/>
          <p:cNvSpPr>
            <a:spLocks noChangeArrowheads="1"/>
          </p:cNvSpPr>
          <p:nvPr/>
        </p:nvSpPr>
        <p:spPr bwMode="auto">
          <a:xfrm>
            <a:off x="500062" y="4121150"/>
            <a:ext cx="3462338" cy="6032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9976" tIns="39983" rIns="79976" bIns="39983"/>
          <a:lstStyle/>
          <a:p>
            <a:pPr defTabSz="941388"/>
            <a:r>
              <a:rPr lang="th-TH" sz="3200" dirty="0" smtClean="0">
                <a:solidFill>
                  <a:srgbClr val="FFC000"/>
                </a:solidFill>
                <a:cs typeface="FreesiaUPC" pitchFamily="34" charset="-34"/>
              </a:rPr>
              <a:t>รูป</a:t>
            </a:r>
            <a:r>
              <a:rPr lang="th-TH" sz="3200" dirty="0">
                <a:solidFill>
                  <a:srgbClr val="FFC000"/>
                </a:solidFill>
                <a:cs typeface="FreesiaUPC" pitchFamily="34" charset="-34"/>
              </a:rPr>
              <a:t>ประโยคที่ถูกต้อง</a:t>
            </a:r>
            <a:endParaRPr lang="en-US" sz="3200" dirty="0">
              <a:solidFill>
                <a:srgbClr val="FFC000"/>
              </a:solidFill>
              <a:cs typeface="FreesiaUPC" pitchFamily="34" charset="-34"/>
            </a:endParaRPr>
          </a:p>
        </p:txBody>
      </p:sp>
      <p:sp>
        <p:nvSpPr>
          <p:cNvPr id="612359" name="AutoShape 7"/>
          <p:cNvSpPr>
            <a:spLocks noChangeArrowheads="1"/>
          </p:cNvSpPr>
          <p:nvPr/>
        </p:nvSpPr>
        <p:spPr bwMode="auto">
          <a:xfrm rot="5400000">
            <a:off x="4604544" y="2953544"/>
            <a:ext cx="663575" cy="13541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10800000" vert="eaVert" wrap="none" lIns="80028" tIns="40014" rIns="80028" bIns="40014" anchor="ctr"/>
          <a:lstStyle/>
          <a:p>
            <a:endParaRPr lang="th-TH"/>
          </a:p>
        </p:txBody>
      </p:sp>
      <p:sp>
        <p:nvSpPr>
          <p:cNvPr id="9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80" name="Rectangle 1027"/>
          <p:cNvSpPr>
            <a:spLocks noGrp="1" noChangeArrowheads="1"/>
          </p:cNvSpPr>
          <p:nvPr>
            <p:ph idx="1"/>
          </p:nvPr>
        </p:nvSpPr>
        <p:spPr>
          <a:xfrm>
            <a:off x="163513" y="304800"/>
            <a:ext cx="9742487" cy="6646862"/>
          </a:xfrm>
          <a:noFill/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th-TH" sz="2800" b="1" u="sng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ตัวอย่างที่ ๒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th-TH" sz="3000" b="1" dirty="0" smtClean="0">
                <a:solidFill>
                  <a:srgbClr val="0000FF"/>
                </a:solidFill>
                <a:cs typeface="FreesiaUPC" pitchFamily="34" charset="-34"/>
              </a:rPr>
              <a:t>    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ให้คณะกรรมการมีอำนาจ มีหนังสือสอบถาม หรือเรียกบุคคลใดๆมาชี้</a:t>
            </a:r>
            <a:r>
              <a:rPr lang="th-TH" sz="2800" b="1" dirty="0" err="1" smtClean="0">
                <a:solidFill>
                  <a:srgbClr val="0000FF"/>
                </a:solidFill>
                <a:cs typeface="FreesiaUPC" pitchFamily="34" charset="-34"/>
              </a:rPr>
              <a:t>เเจง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  ข้อเท็จจริง </a:t>
            </a:r>
            <a:r>
              <a:rPr lang="th-TH" sz="2800" b="1" dirty="0" err="1" smtClean="0">
                <a:solidFill>
                  <a:srgbClr val="0000FF"/>
                </a:solidFill>
                <a:cs typeface="FreesiaUPC" pitchFamily="34" charset="-34"/>
              </a:rPr>
              <a:t>เเละเเส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ดงความคิดเห็น  หรือส่งเอกสารหลักฐานที่เกี่ยวข้องมา  เพื่อประกอบการพิจารณา</a:t>
            </a:r>
            <a:endParaRPr lang="th-TH" sz="2800" dirty="0" smtClean="0">
              <a:solidFill>
                <a:srgbClr val="0000FF"/>
              </a:solidFill>
              <a:cs typeface="FreesiaUPC" pitchFamily="34" charset="-34"/>
            </a:endParaRPr>
          </a:p>
          <a:p>
            <a:pPr marL="1143000" indent="-40005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๑.	ให้คณะกรรมการมีอำนาจ </a:t>
            </a:r>
            <a:r>
              <a:rPr lang="th-TH" sz="2800" b="1" u="sng" dirty="0" smtClean="0">
                <a:solidFill>
                  <a:srgbClr val="0000FF"/>
                </a:solidFill>
                <a:cs typeface="FreesiaUPC" pitchFamily="34" charset="-34"/>
              </a:rPr>
              <a:t>มีหนังสือสอบถามบุคคลใดๆ</a:t>
            </a:r>
          </a:p>
          <a:p>
            <a:pPr marL="1143000" indent="-40005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๒. 	ให้คณะกรรมการมีอำนาจ</a:t>
            </a:r>
            <a:r>
              <a:rPr lang="th-TH" sz="2800" b="1" u="sng" dirty="0" smtClean="0">
                <a:solidFill>
                  <a:srgbClr val="0000FF"/>
                </a:solidFill>
                <a:cs typeface="FreesiaUPC" pitchFamily="34" charset="-34"/>
              </a:rPr>
              <a:t>เรียก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บุคคลใดๆ  มาชี้</a:t>
            </a:r>
            <a:r>
              <a:rPr lang="th-TH" sz="2800" b="1" dirty="0" err="1" smtClean="0">
                <a:solidFill>
                  <a:srgbClr val="0000FF"/>
                </a:solidFill>
                <a:cs typeface="FreesiaUPC" pitchFamily="34" charset="-34"/>
              </a:rPr>
              <a:t>เเจงข้อ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เท็จจริง </a:t>
            </a:r>
            <a:r>
              <a:rPr lang="th-TH" sz="2800" b="1" dirty="0" err="1" smtClean="0">
                <a:solidFill>
                  <a:srgbClr val="0000FF"/>
                </a:solidFill>
                <a:cs typeface="FreesiaUPC" pitchFamily="34" charset="-34"/>
              </a:rPr>
              <a:t>และเเส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ดง</a:t>
            </a:r>
            <a:b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ความคิดเห็นเพื่อประกอบการพิจารณา</a:t>
            </a:r>
          </a:p>
          <a:p>
            <a:pPr marL="1143000" indent="-40005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๓. 	ให้คณะกรรมการมีอำนาจ</a:t>
            </a:r>
            <a:r>
              <a:rPr lang="th-TH" sz="2800" b="1" u="sng" dirty="0" smtClean="0">
                <a:solidFill>
                  <a:srgbClr val="0000FF"/>
                </a:solidFill>
                <a:cs typeface="FreesiaUPC" pitchFamily="34" charset="-34"/>
              </a:rPr>
              <a:t>เรียก</a:t>
            </a: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บุคคลใดๆมาส่งเอกสารหลักฐานที่เกี่ยวข้อง</a:t>
            </a:r>
            <a:b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2800" b="1" dirty="0" smtClean="0">
                <a:solidFill>
                  <a:srgbClr val="0000FF"/>
                </a:solidFill>
                <a:cs typeface="FreesiaUPC" pitchFamily="34" charset="-34"/>
              </a:rPr>
              <a:t>เพื่อประกอบการพิจารณา</a:t>
            </a:r>
          </a:p>
        </p:txBody>
      </p:sp>
      <p:sp>
        <p:nvSpPr>
          <p:cNvPr id="613381" name="Text Box 2"/>
          <p:cNvSpPr txBox="1">
            <a:spLocks noChangeArrowheads="1"/>
          </p:cNvSpPr>
          <p:nvPr/>
        </p:nvSpPr>
        <p:spPr bwMode="auto">
          <a:xfrm>
            <a:off x="1127125" y="5334000"/>
            <a:ext cx="80930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spcBef>
                <a:spcPct val="50000"/>
              </a:spcBef>
            </a:pPr>
            <a:r>
              <a:rPr lang="en-US" dirty="0">
                <a:solidFill>
                  <a:srgbClr val="006600"/>
                </a:solidFill>
                <a:latin typeface="AngsanaUPC" pitchFamily="18" charset="-34"/>
                <a:cs typeface="FreesiaUPC" pitchFamily="34" charset="-34"/>
              </a:rPr>
              <a:t>“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ให้คณะกรรมการ</a:t>
            </a:r>
            <a:r>
              <a:rPr lang="en-US" dirty="0">
                <a:solidFill>
                  <a:srgbClr val="006600"/>
                </a:solidFill>
                <a:cs typeface="FreesiaUPC" pitchFamily="34" charset="-34"/>
              </a:rPr>
              <a:t>  </a:t>
            </a:r>
            <a:r>
              <a:rPr lang="en-US" dirty="0" err="1" smtClean="0">
                <a:solidFill>
                  <a:srgbClr val="006600"/>
                </a:solidFill>
                <a:cs typeface="FreesiaUPC" pitchFamily="34" charset="-34"/>
              </a:rPr>
              <a:t>มี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อำนาจสอบถามบุคคล</a:t>
            </a:r>
            <a:r>
              <a:rPr lang="en-US" dirty="0" err="1" smtClean="0">
                <a:solidFill>
                  <a:srgbClr val="006600"/>
                </a:solidFill>
                <a:cs typeface="FreesiaUPC" pitchFamily="34" charset="-34"/>
              </a:rPr>
              <a:t>ใดๆ</a:t>
            </a:r>
            <a:r>
              <a:rPr lang="en-US" dirty="0" smtClean="0">
                <a:solidFill>
                  <a:srgbClr val="006600"/>
                </a:solidFill>
                <a:cs typeface="FreesiaUPC" pitchFamily="34" charset="-34"/>
              </a:rPr>
              <a:t> 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หรือเรียกบุคคล</a:t>
            </a:r>
            <a:r>
              <a:rPr lang="en-US" dirty="0" err="1" smtClean="0">
                <a:solidFill>
                  <a:srgbClr val="006600"/>
                </a:solidFill>
                <a:cs typeface="FreesiaUPC" pitchFamily="34" charset="-34"/>
              </a:rPr>
              <a:t>ใดๆ</a:t>
            </a:r>
            <a:r>
              <a:rPr lang="en-US" dirty="0" smtClean="0">
                <a:solidFill>
                  <a:srgbClr val="006600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มาชี้แจงข้อเท็จจริงและแสดงความคิดเห็น</a:t>
            </a:r>
            <a:r>
              <a:rPr lang="en-US" dirty="0">
                <a:solidFill>
                  <a:srgbClr val="006600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หรือสั่งให้บุคคล</a:t>
            </a:r>
            <a:r>
              <a:rPr lang="en-US" dirty="0" err="1" smtClean="0">
                <a:solidFill>
                  <a:srgbClr val="006600"/>
                </a:solidFill>
                <a:cs typeface="FreesiaUPC" pitchFamily="34" charset="-34"/>
              </a:rPr>
              <a:t>ใดๆ</a:t>
            </a:r>
            <a:r>
              <a:rPr lang="en-US" dirty="0" smtClean="0">
                <a:solidFill>
                  <a:srgbClr val="006600"/>
                </a:solidFill>
                <a:cs typeface="FreesiaUPC" pitchFamily="34" charset="-34"/>
              </a:rPr>
              <a:t>  </a:t>
            </a:r>
            <a:r>
              <a:rPr lang="en-US" dirty="0" err="1">
                <a:solidFill>
                  <a:srgbClr val="006600"/>
                </a:solidFill>
                <a:cs typeface="FreesiaUPC" pitchFamily="34" charset="-34"/>
              </a:rPr>
              <a:t>ส่งเอกสารหลักฐานที่เกี่ยวข้องมาเพื่อประกอบการพิจารณา</a:t>
            </a:r>
            <a:r>
              <a:rPr lang="en-US" dirty="0">
                <a:solidFill>
                  <a:srgbClr val="006600"/>
                </a:solidFill>
                <a:latin typeface="AngsanaUPC" pitchFamily="18" charset="-34"/>
                <a:cs typeface="FreesiaUPC" pitchFamily="34" charset="-34"/>
              </a:rPr>
              <a:t>”</a:t>
            </a:r>
          </a:p>
        </p:txBody>
      </p:sp>
      <p:sp>
        <p:nvSpPr>
          <p:cNvPr id="613382" name="Rectangle 3"/>
          <p:cNvSpPr>
            <a:spLocks noChangeArrowheads="1"/>
          </p:cNvSpPr>
          <p:nvPr/>
        </p:nvSpPr>
        <p:spPr bwMode="auto">
          <a:xfrm>
            <a:off x="381000" y="4572000"/>
            <a:ext cx="3462338" cy="614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9976" tIns="39983" rIns="79976" bIns="39983"/>
          <a:lstStyle/>
          <a:p>
            <a:pPr defTabSz="941388"/>
            <a:r>
              <a:rPr lang="th-TH" sz="3200">
                <a:solidFill>
                  <a:srgbClr val="00FF00"/>
                </a:solidFill>
                <a:latin typeface="+mn-lt"/>
                <a:cs typeface="FreesiaUPC" pitchFamily="34" charset="-34"/>
              </a:rPr>
              <a:t> </a:t>
            </a:r>
            <a:r>
              <a:rPr lang="th-TH" sz="3200">
                <a:solidFill>
                  <a:srgbClr val="FFFF00"/>
                </a:solidFill>
                <a:latin typeface="+mn-lt"/>
                <a:cs typeface="FreesiaUPC" pitchFamily="34" charset="-34"/>
              </a:rPr>
              <a:t>รูปประโยคที่ถูกต้อง</a:t>
            </a:r>
            <a:endParaRPr lang="en-US" sz="3200">
              <a:solidFill>
                <a:srgbClr val="FFFF00"/>
              </a:solidFill>
              <a:latin typeface="+mn-lt"/>
              <a:cs typeface="FreesiaUPC" pitchFamily="34" charset="-34"/>
            </a:endParaRPr>
          </a:p>
        </p:txBody>
      </p:sp>
      <p:sp>
        <p:nvSpPr>
          <p:cNvPr id="613383" name="AutoShape 8"/>
          <p:cNvSpPr>
            <a:spLocks noChangeArrowheads="1"/>
          </p:cNvSpPr>
          <p:nvPr/>
        </p:nvSpPr>
        <p:spPr bwMode="auto">
          <a:xfrm rot="5400000">
            <a:off x="4612482" y="3540919"/>
            <a:ext cx="663575" cy="13541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10800000" vert="eaVert" wrap="none" lIns="80028" tIns="40014" rIns="80028" bIns="40014" anchor="ctr"/>
          <a:lstStyle/>
          <a:p>
            <a:endParaRPr lang="th-TH">
              <a:solidFill>
                <a:schemeClr val="lt1"/>
              </a:solidFill>
              <a:latin typeface="+mn-lt"/>
            </a:endParaRP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4" name="Text Box 2"/>
          <p:cNvSpPr txBox="1">
            <a:spLocks noChangeArrowheads="1"/>
          </p:cNvSpPr>
          <p:nvPr/>
        </p:nvSpPr>
        <p:spPr bwMode="auto">
          <a:xfrm>
            <a:off x="818322" y="533400"/>
            <a:ext cx="4210878" cy="726217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4100" i="1" dirty="0">
                <a:solidFill>
                  <a:srgbClr val="0000FF"/>
                </a:solidFill>
                <a:cs typeface="FreesiaUPC" pitchFamily="34" charset="-34"/>
              </a:rPr>
              <a:t>ความสัมพันธ์ของข้อความ</a:t>
            </a:r>
          </a:p>
        </p:txBody>
      </p:sp>
      <p:sp>
        <p:nvSpPr>
          <p:cNvPr id="614405" name="Text Box 3"/>
          <p:cNvSpPr txBox="1">
            <a:spLocks noChangeArrowheads="1"/>
          </p:cNvSpPr>
          <p:nvPr/>
        </p:nvSpPr>
        <p:spPr bwMode="auto">
          <a:xfrm>
            <a:off x="767144" y="1408127"/>
            <a:ext cx="6548056" cy="64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600" dirty="0">
                <a:solidFill>
                  <a:srgbClr val="006600"/>
                </a:solidFill>
                <a:cs typeface="FreesiaUPC" pitchFamily="34" charset="-34"/>
              </a:rPr>
              <a:t>(๑) </a:t>
            </a:r>
            <a:r>
              <a:rPr lang="th-TH" sz="3600" dirty="0" smtClean="0">
                <a:solidFill>
                  <a:srgbClr val="006600"/>
                </a:solidFill>
                <a:cs typeface="FreesiaUPC" pitchFamily="34" charset="-34"/>
              </a:rPr>
              <a:t>ความสัมพันธ์</a:t>
            </a:r>
            <a:r>
              <a:rPr lang="th-TH" sz="3600" dirty="0">
                <a:solidFill>
                  <a:srgbClr val="006600"/>
                </a:solidFill>
                <a:cs typeface="FreesiaUPC" pitchFamily="34" charset="-34"/>
              </a:rPr>
              <a:t>ระหว่างประโยคกับประโยค</a:t>
            </a:r>
            <a:endParaRPr lang="en-US" sz="3600" dirty="0">
              <a:solidFill>
                <a:srgbClr val="006600"/>
              </a:solidFill>
              <a:cs typeface="FreesiaUPC" pitchFamily="34" charset="-34"/>
            </a:endParaRPr>
          </a:p>
        </p:txBody>
      </p:sp>
      <p:sp>
        <p:nvSpPr>
          <p:cNvPr id="614406" name="Text Box 4"/>
          <p:cNvSpPr txBox="1">
            <a:spLocks noChangeArrowheads="1"/>
          </p:cNvSpPr>
          <p:nvPr/>
        </p:nvSpPr>
        <p:spPr bwMode="auto">
          <a:xfrm>
            <a:off x="822325" y="2343150"/>
            <a:ext cx="9159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เรื่อง	แต่งตั้งกรรมการ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	...........................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สิ่งที่ส่งมาด้วย	สำเนาประกาศแต่งตั้งกรรมการฯ</a:t>
            </a:r>
          </a:p>
          <a:p>
            <a:pPr algn="l" defTabSz="941388"/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	เนื่องจาก ก.พ. ได้แต่งตั้งท่านเป็นกรรมการสอบแข่งขันเพื่อรับ</a:t>
            </a:r>
            <a:br>
              <a:rPr lang="th-TH" dirty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ทุนรัฐบาลไปศึกษาวิชา ณ ต่างประเทศ  ดังสำเนาประกาศแต่งตั้งกรรมการฯ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ซึ่งส่งมาพร้อมกับหนังสือนี้  ส่วนกำหนดนัดประชุมกรรมการเมื่อใด  จะได้</a:t>
            </a:r>
          </a:p>
          <a:p>
            <a:pPr algn="l" defTabSz="941388"/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เรียนมาให้ทราบภายหลัง</a:t>
            </a:r>
          </a:p>
        </p:txBody>
      </p:sp>
      <p:sp>
        <p:nvSpPr>
          <p:cNvPr id="614407" name="WordArt 5"/>
          <p:cNvSpPr>
            <a:spLocks noChangeArrowheads="1" noChangeShapeType="1" noTextEdit="1"/>
          </p:cNvSpPr>
          <p:nvPr/>
        </p:nvSpPr>
        <p:spPr bwMode="auto">
          <a:xfrm>
            <a:off x="2065338" y="2514600"/>
            <a:ext cx="5197475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663300"/>
                  </a:solidFill>
                  <a:round/>
                  <a:headEnd/>
                  <a:tailEnd/>
                </a:ln>
                <a:noFill/>
                <a:latin typeface="Browallia New"/>
                <a:cs typeface="Browallia New"/>
              </a:rPr>
              <a:t>X</a:t>
            </a:r>
            <a:endParaRPr lang="th-TH" sz="3600" kern="10" dirty="0">
              <a:ln w="12700">
                <a:solidFill>
                  <a:srgbClr val="663300"/>
                </a:solidFill>
                <a:round/>
                <a:headEnd/>
                <a:tailEnd/>
              </a:ln>
              <a:noFill/>
              <a:latin typeface="Browallia New"/>
              <a:cs typeface="Browallia New"/>
            </a:endParaRPr>
          </a:p>
        </p:txBody>
      </p:sp>
      <p:sp>
        <p:nvSpPr>
          <p:cNvPr id="8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8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066800"/>
            <a:ext cx="9304337" cy="609600"/>
          </a:xfrm>
        </p:spPr>
        <p:txBody>
          <a:bodyPr>
            <a:noAutofit/>
          </a:bodyPr>
          <a:lstStyle/>
          <a:p>
            <a:r>
              <a:rPr lang="th-TH" sz="4100" b="1" dirty="0" smtClean="0">
                <a:solidFill>
                  <a:srgbClr val="FFFF00"/>
                </a:solidFill>
                <a:cs typeface="FreesiaUPC" pitchFamily="34" charset="-34"/>
              </a:rPr>
              <a:t/>
            </a:r>
            <a:br>
              <a:rPr lang="th-TH" sz="4100" b="1" dirty="0" smtClean="0">
                <a:solidFill>
                  <a:srgbClr val="FFFF00"/>
                </a:solidFill>
                <a:cs typeface="FreesiaUPC" pitchFamily="34" charset="-34"/>
              </a:rPr>
            </a:br>
            <a:r>
              <a:rPr lang="th-TH" sz="4100" b="1" dirty="0" smtClean="0">
                <a:solidFill>
                  <a:srgbClr val="FFFF00"/>
                </a:solidFill>
                <a:cs typeface="FreesiaUPC" pitchFamily="34" charset="-34"/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  <a:latin typeface="FreesiaUPC" pitchFamily="34" charset="-34"/>
                <a:ea typeface="+mn-ea"/>
                <a:cs typeface="FreesiaUPC" pitchFamily="34" charset="-34"/>
              </a:rPr>
              <a:t>(๑) ความสัมพันธ์ระหว่างประโยคกับประโยค</a:t>
            </a:r>
            <a:r>
              <a:rPr lang="en-US" sz="3600" b="1" dirty="0" smtClean="0">
                <a:solidFill>
                  <a:srgbClr val="006600"/>
                </a:solidFill>
                <a:latin typeface="FreesiaUPC" pitchFamily="34" charset="-34"/>
                <a:ea typeface="+mn-ea"/>
                <a:cs typeface="FreesiaUPC" pitchFamily="34" charset="-34"/>
              </a:rPr>
              <a:t> </a:t>
            </a:r>
            <a:r>
              <a:rPr lang="th-TH" sz="3600" b="1" dirty="0" smtClean="0">
                <a:solidFill>
                  <a:srgbClr val="CC00CC"/>
                </a:solidFill>
                <a:latin typeface="FreesiaUPC" pitchFamily="34" charset="-34"/>
                <a:ea typeface="+mn-ea"/>
                <a:cs typeface="FreesiaUPC" pitchFamily="34" charset="-34"/>
              </a:rPr>
              <a:t>(แก้ไข)</a:t>
            </a:r>
            <a:r>
              <a:rPr lang="en-US" sz="3600" b="1" dirty="0" smtClean="0">
                <a:solidFill>
                  <a:srgbClr val="CC00CC"/>
                </a:solidFill>
                <a:latin typeface="FreesiaUPC" pitchFamily="34" charset="-34"/>
                <a:ea typeface="+mn-ea"/>
                <a:cs typeface="FreesiaUPC" pitchFamily="34" charset="-34"/>
              </a:rPr>
              <a:t/>
            </a:r>
            <a:br>
              <a:rPr lang="en-US" sz="3600" b="1" dirty="0" smtClean="0">
                <a:solidFill>
                  <a:srgbClr val="CC00CC"/>
                </a:solidFill>
                <a:latin typeface="FreesiaUPC" pitchFamily="34" charset="-34"/>
                <a:ea typeface="+mn-ea"/>
                <a:cs typeface="FreesiaUPC" pitchFamily="34" charset="-34"/>
              </a:rPr>
            </a:br>
            <a:endParaRPr lang="th-TH" sz="3600" b="1" dirty="0" smtClean="0">
              <a:solidFill>
                <a:srgbClr val="CC00CC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15429" name="Rectangle 3" descr="Canvas"/>
          <p:cNvSpPr>
            <a:spLocks noGrp="1" noChangeArrowheads="1"/>
          </p:cNvSpPr>
          <p:nvPr>
            <p:ph idx="1"/>
          </p:nvPr>
        </p:nvSpPr>
        <p:spPr>
          <a:xfrm>
            <a:off x="914401" y="1600200"/>
            <a:ext cx="8381999" cy="4495800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800100" algn="l"/>
              </a:tabLst>
            </a:pP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เรื่อง 	แต่งตั้งกรรมการ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Tx/>
              <a:buNone/>
              <a:tabLst>
                <a:tab pos="800100" algn="l"/>
              </a:tabLst>
            </a:pP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เรียน	...........................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Tx/>
              <a:buNone/>
              <a:tabLst>
                <a:tab pos="1828800" algn="l"/>
              </a:tabLst>
            </a:pP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สิ่งที่ส่งมาด้วย  	สำเนาประกาศแต่งตั้งกรรมการฯ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Tx/>
              <a:buNone/>
            </a:pP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 </a:t>
            </a:r>
            <a:r>
              <a:rPr lang="th-TH" sz="3000" b="1" spc="-50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ด้วย</a:t>
            </a:r>
            <a:r>
              <a:rPr lang="th-TH" sz="3000" b="1" spc="-50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ก.พ. ได้แต่งตั้งท่านเป็นกรรมการสอบแข่งขันเพื่อรับทุนรัฐบาล</a:t>
            </a: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ไปศึกษาวิชา ณ ต่างประเทศ  ดังสำเนาประกาศแต่งตั้งกรรมการฯ  ซึ่งส่งมาพร้อมกับหนังสือนี้</a:t>
            </a:r>
            <a:endParaRPr lang="en-US" sz="30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Tx/>
              <a:buNone/>
            </a:pPr>
            <a:r>
              <a:rPr lang="th-TH" sz="30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         </a:t>
            </a:r>
            <a:r>
              <a:rPr lang="th-TH" sz="30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จึงเรียนมาเพื่อทราบ  ส่วนกำหนดนัดประชุมกรรมการเมื่อใด จะได้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th-TH" sz="30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เรียนมาให้ทราบภายหลัง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th-TH" sz="3000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2" name="Text Box 4"/>
          <p:cNvSpPr txBox="1">
            <a:spLocks noChangeArrowheads="1"/>
          </p:cNvSpPr>
          <p:nvPr/>
        </p:nvSpPr>
        <p:spPr bwMode="auto">
          <a:xfrm>
            <a:off x="685800" y="3122613"/>
            <a:ext cx="1141413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700"/>
              <a:t>	</a:t>
            </a:r>
          </a:p>
        </p:txBody>
      </p:sp>
      <p:sp>
        <p:nvSpPr>
          <p:cNvPr id="616453" name="Text Box 5"/>
          <p:cNvSpPr txBox="1">
            <a:spLocks noChangeArrowheads="1"/>
          </p:cNvSpPr>
          <p:nvPr/>
        </p:nvSpPr>
        <p:spPr bwMode="auto">
          <a:xfrm>
            <a:off x="304799" y="533399"/>
            <a:ext cx="9551987" cy="64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sz="3600" dirty="0">
                <a:solidFill>
                  <a:srgbClr val="006600"/>
                </a:solidFill>
                <a:cs typeface="FreesiaUPC" pitchFamily="34" charset="-34"/>
              </a:rPr>
              <a:t>(๒) ความสัมพันธ์</a:t>
            </a:r>
            <a:r>
              <a:rPr lang="th-TH" sz="3600" dirty="0" smtClean="0">
                <a:solidFill>
                  <a:srgbClr val="006600"/>
                </a:solidFill>
                <a:cs typeface="FreesiaUPC" pitchFamily="34" charset="-34"/>
              </a:rPr>
              <a:t>ระหว่าง  คำ</a:t>
            </a:r>
            <a:r>
              <a:rPr lang="th-TH" sz="3600" dirty="0">
                <a:solidFill>
                  <a:srgbClr val="006600"/>
                </a:solidFill>
                <a:cs typeface="FreesiaUPC" pitchFamily="34" charset="-34"/>
              </a:rPr>
              <a:t>ประธาน - กริยา - กรรม -คำประกอบ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833438" y="1371600"/>
            <a:ext cx="175736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3200" i="1" u="sng" dirty="0">
                <a:solidFill>
                  <a:srgbClr val="C00000"/>
                </a:solidFill>
                <a:cs typeface="FreesiaUPC" pitchFamily="34" charset="-34"/>
              </a:rPr>
              <a:t>ตัวอย่าง</a:t>
            </a:r>
          </a:p>
        </p:txBody>
      </p:sp>
      <p:sp>
        <p:nvSpPr>
          <p:cNvPr id="616455" name="Text Box 7"/>
          <p:cNvSpPr txBox="1">
            <a:spLocks noChangeArrowheads="1"/>
          </p:cNvSpPr>
          <p:nvPr/>
        </p:nvSpPr>
        <p:spPr bwMode="auto">
          <a:xfrm>
            <a:off x="752475" y="2006565"/>
            <a:ext cx="8696325" cy="1803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/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การตั้ง  การเปลี่ยนแปลง  การยุบ  การกำหนดอำนาจหน้าที่ของส่วนราชการและของหัวหน้าส่วนราชการ ให้เป็นไปตามระเบียบ</a:t>
            </a:r>
            <a:endParaRPr lang="th-TH" sz="3700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16456" name="Text Box 5"/>
          <p:cNvSpPr txBox="1">
            <a:spLocks noChangeArrowheads="1"/>
          </p:cNvSpPr>
          <p:nvPr/>
        </p:nvSpPr>
        <p:spPr bwMode="auto">
          <a:xfrm>
            <a:off x="660400" y="4521200"/>
            <a:ext cx="92456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tabLst>
                <a:tab pos="1028700" algn="l"/>
              </a:tabLst>
            </a:pPr>
            <a:r>
              <a:rPr lang="th-TH" sz="37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700" dirty="0" smtClean="0">
                <a:solidFill>
                  <a:schemeClr val="tx2"/>
                </a:solidFill>
                <a:cs typeface="FreesiaUPC" pitchFamily="34" charset="-34"/>
              </a:rPr>
              <a:t>การตั้ง  การเปลี่ยนแปลง  </a:t>
            </a:r>
            <a:r>
              <a:rPr lang="th-TH" sz="3700" u="sng" dirty="0" smtClean="0">
                <a:solidFill>
                  <a:srgbClr val="0000FF"/>
                </a:solidFill>
                <a:cs typeface="FreesiaUPC" pitchFamily="34" charset="-34"/>
              </a:rPr>
              <a:t>และ</a:t>
            </a:r>
            <a:r>
              <a:rPr lang="th-TH" sz="3700" dirty="0">
                <a:solidFill>
                  <a:schemeClr val="tx2"/>
                </a:solidFill>
                <a:cs typeface="FreesiaUPC" pitchFamily="34" charset="-34"/>
              </a:rPr>
              <a:t>การยุบ</a:t>
            </a:r>
            <a:r>
              <a:rPr lang="th-TH" sz="3700" i="1" u="sng" dirty="0">
                <a:solidFill>
                  <a:srgbClr val="0000FF"/>
                </a:solidFill>
                <a:cs typeface="FreesiaUPC" pitchFamily="34" charset="-34"/>
              </a:rPr>
              <a:t>ส่วนราชการ</a:t>
            </a:r>
            <a:r>
              <a:rPr lang="th-TH" sz="3700" dirty="0">
                <a:solidFill>
                  <a:srgbClr val="0000FF"/>
                </a:solidFill>
                <a:cs typeface="FreesiaUPC" pitchFamily="34" charset="-34"/>
              </a:rPr>
              <a:t>   </a:t>
            </a:r>
            <a:r>
              <a:rPr lang="th-TH" sz="3700" u="sng" dirty="0">
                <a:solidFill>
                  <a:srgbClr val="0000FF"/>
                </a:solidFill>
                <a:cs typeface="FreesiaUPC" pitchFamily="34" charset="-34"/>
              </a:rPr>
              <a:t>ตลอดจน</a:t>
            </a:r>
            <a:r>
              <a:rPr lang="th-TH" sz="3700" dirty="0">
                <a:solidFill>
                  <a:schemeClr val="tx2"/>
                </a:solidFill>
                <a:cs typeface="FreesiaUPC" pitchFamily="34" charset="-34"/>
              </a:rPr>
              <a:t>การกำหนดอำนาจหน้าที่ของส่วนราชการและ</a:t>
            </a:r>
            <a:r>
              <a:rPr lang="th-TH" sz="3700" dirty="0" smtClean="0">
                <a:solidFill>
                  <a:schemeClr val="tx2"/>
                </a:solidFill>
                <a:cs typeface="FreesiaUPC" pitchFamily="34" charset="-34"/>
              </a:rPr>
              <a:t>ของ</a:t>
            </a:r>
            <a:br>
              <a:rPr lang="th-TH" sz="3700" dirty="0" smtClean="0">
                <a:solidFill>
                  <a:schemeClr val="tx2"/>
                </a:solidFill>
                <a:cs typeface="FreesiaUPC" pitchFamily="34" charset="-34"/>
              </a:rPr>
            </a:br>
            <a:r>
              <a:rPr lang="th-TH" sz="3700" dirty="0" smtClean="0">
                <a:solidFill>
                  <a:schemeClr val="tx2"/>
                </a:solidFill>
                <a:cs typeface="FreesiaUPC" pitchFamily="34" charset="-34"/>
              </a:rPr>
              <a:t>หัวหน้า</a:t>
            </a:r>
            <a:r>
              <a:rPr lang="th-TH" sz="3700" dirty="0">
                <a:solidFill>
                  <a:schemeClr val="tx2"/>
                </a:solidFill>
                <a:cs typeface="FreesiaUPC" pitchFamily="34" charset="-34"/>
              </a:rPr>
              <a:t>ส่วนราชการให้ เป็นไปตามระเบียบ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62000" y="3886200"/>
            <a:ext cx="3194050" cy="58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defRPr/>
            </a:pPr>
            <a:r>
              <a:rPr lang="th-TH" sz="3200" i="1" u="sng" dirty="0">
                <a:solidFill>
                  <a:srgbClr val="C00000"/>
                </a:solidFill>
                <a:cs typeface="FreesiaUPC" pitchFamily="34" charset="-34"/>
              </a:rPr>
              <a:t>ตัวอย่าง </a:t>
            </a:r>
            <a:r>
              <a:rPr lang="th-TH" sz="3200" i="1" u="sng" dirty="0">
                <a:solidFill>
                  <a:srgbClr val="CC00CC"/>
                </a:solidFill>
                <a:cs typeface="FreesiaUPC" pitchFamily="34" charset="-34"/>
              </a:rPr>
              <a:t>(แก้ไข)</a:t>
            </a:r>
          </a:p>
        </p:txBody>
      </p:sp>
      <p:sp>
        <p:nvSpPr>
          <p:cNvPr id="10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9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9906000" cy="6080919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th-TH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eesiaUPC" pitchFamily="34" charset="-34"/>
              <a:cs typeface="FreesiaUPC" pitchFamily="34" charset="-34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ที่</a:t>
            </a:r>
            <a:r>
              <a:rPr 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		                              	        </a:t>
            </a: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 ส่วนราชการเจ้าของหนังสือ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                                                                                            ที่ตั้ง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                                                                     วัน เดือน ปี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เรื่อง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คำขึ้นต้น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อ้างถึง </a:t>
            </a:r>
            <a:r>
              <a:rPr lang="th-TH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(ถ้ามี)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  สิ่งที่ส่งมาด้วย </a:t>
            </a:r>
            <a:r>
              <a:rPr lang="th-TH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(ถ้ามี)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esiaUPC" pitchFamily="34" charset="-34"/>
                <a:cs typeface="FreesiaUPC" pitchFamily="34" charset="-34"/>
              </a:rPr>
              <a:t>			ข้อความ . .........................................................................................</a:t>
            </a:r>
            <a:endParaRPr lang="th-TH" sz="28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464344" y="1357314"/>
            <a:ext cx="16200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FF0000"/>
                </a:solidFill>
                <a:cs typeface="FreesiaUPC" pitchFamily="34" charset="-34"/>
              </a:rPr>
              <a:t>ชั้นความเร็ว</a:t>
            </a: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4165740" y="714375"/>
            <a:ext cx="16209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>
                <a:solidFill>
                  <a:srgbClr val="FF0000"/>
                </a:solidFill>
                <a:cs typeface="FreesiaUPC" pitchFamily="34" charset="-34"/>
              </a:rPr>
              <a:t>ชั้นความลับ</a:t>
            </a:r>
          </a:p>
        </p:txBody>
      </p:sp>
      <p:pic>
        <p:nvPicPr>
          <p:cNvPr id="183301" name="Picture 7" descr="ครุ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1267" y="1285875"/>
            <a:ext cx="131564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2" name="Right Brace 8"/>
          <p:cNvSpPr>
            <a:spLocks/>
          </p:cNvSpPr>
          <p:nvPr/>
        </p:nvSpPr>
        <p:spPr bwMode="auto">
          <a:xfrm>
            <a:off x="6049532" y="2741248"/>
            <a:ext cx="925116" cy="423955"/>
          </a:xfrm>
          <a:prstGeom prst="rightBrace">
            <a:avLst>
              <a:gd name="adj1" fmla="val 8333"/>
              <a:gd name="adj2" fmla="val 7351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03" name="Right Brace 10"/>
          <p:cNvSpPr>
            <a:spLocks/>
          </p:cNvSpPr>
          <p:nvPr/>
        </p:nvSpPr>
        <p:spPr bwMode="auto">
          <a:xfrm>
            <a:off x="1547813" y="3643314"/>
            <a:ext cx="696516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04" name="Right Brace 11"/>
          <p:cNvSpPr>
            <a:spLocks/>
          </p:cNvSpPr>
          <p:nvPr/>
        </p:nvSpPr>
        <p:spPr bwMode="auto">
          <a:xfrm>
            <a:off x="2018688" y="4274094"/>
            <a:ext cx="696516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05" name="Right Brace 12"/>
          <p:cNvSpPr>
            <a:spLocks/>
          </p:cNvSpPr>
          <p:nvPr/>
        </p:nvSpPr>
        <p:spPr bwMode="auto">
          <a:xfrm>
            <a:off x="2658614" y="4842238"/>
            <a:ext cx="696516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06" name="Right Brace 13"/>
          <p:cNvSpPr>
            <a:spLocks/>
          </p:cNvSpPr>
          <p:nvPr/>
        </p:nvSpPr>
        <p:spPr bwMode="auto">
          <a:xfrm>
            <a:off x="4627960" y="5268007"/>
            <a:ext cx="696515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07" name="TextBox 14"/>
          <p:cNvSpPr txBox="1">
            <a:spLocks noChangeArrowheads="1"/>
          </p:cNvSpPr>
          <p:nvPr/>
        </p:nvSpPr>
        <p:spPr bwMode="auto">
          <a:xfrm>
            <a:off x="6887766" y="2741250"/>
            <a:ext cx="301823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1 enter + before 6  pt</a:t>
            </a:r>
            <a:endParaRPr lang="th-TH" sz="3200" dirty="0">
              <a:cs typeface="FreesiaUPC" pitchFamily="34" charset="-34"/>
            </a:endParaRPr>
          </a:p>
        </p:txBody>
      </p:sp>
      <p:sp>
        <p:nvSpPr>
          <p:cNvPr id="183308" name="TextBox 15"/>
          <p:cNvSpPr txBox="1">
            <a:spLocks noChangeArrowheads="1"/>
          </p:cNvSpPr>
          <p:nvPr/>
        </p:nvSpPr>
        <p:spPr bwMode="auto">
          <a:xfrm>
            <a:off x="2321719" y="3714750"/>
            <a:ext cx="28634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83309" name="TextBox 16"/>
          <p:cNvSpPr txBox="1">
            <a:spLocks noChangeArrowheads="1"/>
          </p:cNvSpPr>
          <p:nvPr/>
        </p:nvSpPr>
        <p:spPr bwMode="auto">
          <a:xfrm>
            <a:off x="2734013" y="4313558"/>
            <a:ext cx="286345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83310" name="TextBox 17"/>
          <p:cNvSpPr txBox="1">
            <a:spLocks noChangeArrowheads="1"/>
          </p:cNvSpPr>
          <p:nvPr/>
        </p:nvSpPr>
        <p:spPr bwMode="auto">
          <a:xfrm>
            <a:off x="3327796" y="4882697"/>
            <a:ext cx="28634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83311" name="TextBox 18"/>
          <p:cNvSpPr txBox="1">
            <a:spLocks noChangeArrowheads="1"/>
          </p:cNvSpPr>
          <p:nvPr/>
        </p:nvSpPr>
        <p:spPr bwMode="auto">
          <a:xfrm>
            <a:off x="5339954" y="5429251"/>
            <a:ext cx="286345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83312" name="Right Brace 22"/>
          <p:cNvSpPr>
            <a:spLocks/>
          </p:cNvSpPr>
          <p:nvPr/>
        </p:nvSpPr>
        <p:spPr bwMode="auto">
          <a:xfrm>
            <a:off x="5339954" y="3292475"/>
            <a:ext cx="696515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83313" name="TextBox 23"/>
          <p:cNvSpPr txBox="1">
            <a:spLocks noChangeArrowheads="1"/>
          </p:cNvSpPr>
          <p:nvPr/>
        </p:nvSpPr>
        <p:spPr bwMode="auto">
          <a:xfrm>
            <a:off x="6113860" y="3286125"/>
            <a:ext cx="286345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cs typeface="FreesiaUPC" pitchFamily="34" charset="-34"/>
              </a:rPr>
              <a:t>1 enter + before 6  pt</a:t>
            </a:r>
            <a:endParaRPr lang="th-TH" sz="3200">
              <a:cs typeface="FreesiaUPC" pitchFamily="34" charset="-34"/>
            </a:endParaRPr>
          </a:p>
        </p:txBody>
      </p:sp>
      <p:sp>
        <p:nvSpPr>
          <p:cNvPr id="18" name="Right Brace 10"/>
          <p:cNvSpPr>
            <a:spLocks/>
          </p:cNvSpPr>
          <p:nvPr/>
        </p:nvSpPr>
        <p:spPr bwMode="auto">
          <a:xfrm>
            <a:off x="8151835" y="2312622"/>
            <a:ext cx="696516" cy="428628"/>
          </a:xfrm>
          <a:prstGeom prst="rightBrace">
            <a:avLst>
              <a:gd name="adj1" fmla="val 8333"/>
              <a:gd name="adj2" fmla="val 46952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>
              <a:cs typeface="FreesiaUPC" pitchFamily="34" charset="-34"/>
            </a:endParaRP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8491537" y="2234549"/>
            <a:ext cx="15478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cs typeface="FreesiaUPC" pitchFamily="34" charset="-34"/>
              </a:rPr>
              <a:t>1 enter </a:t>
            </a:r>
            <a:endParaRPr lang="th-TH" sz="3200" dirty="0">
              <a:cs typeface="FreesiaUPC" pitchFamily="34" charset="-34"/>
            </a:endParaRP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7458075" y="6249988"/>
            <a:ext cx="2066925" cy="455612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/>
          <a:p>
            <a:pPr marL="0" marR="0" lvl="0" indent="0" algn="r" defTabSz="800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13702-8425-4CCA-AAB3-DE23F48B0C3F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14843">
                    <a:lumMod val="60000"/>
                    <a:lumOff val="40000"/>
                  </a:srgbClr>
                </a:solidFill>
                <a:effectLst/>
                <a:uLnTx/>
                <a:uFillTx/>
                <a:ea typeface="Gulim" pitchFamily="34" charset="-127"/>
                <a:cs typeface="FreesiaUPC" pitchFamily="34" charset="-34"/>
              </a:rPr>
              <a:pPr marL="0" marR="0" lvl="0" indent="0" algn="r" defTabSz="800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th-TH" sz="1200" b="1" i="0" u="none" strike="noStrike" kern="1200" cap="none" spc="0" normalizeH="0" baseline="0" noProof="0" dirty="0" smtClean="0">
              <a:ln>
                <a:noFill/>
              </a:ln>
              <a:solidFill>
                <a:srgbClr val="514843">
                  <a:lumMod val="60000"/>
                  <a:lumOff val="40000"/>
                </a:srgbClr>
              </a:solidFill>
              <a:effectLst/>
              <a:uLnTx/>
              <a:uFillTx/>
              <a:ea typeface="Gulim" pitchFamily="34" charset="-127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70933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6" name="Text Box 3"/>
          <p:cNvSpPr txBox="1">
            <a:spLocks noChangeArrowheads="1"/>
          </p:cNvSpPr>
          <p:nvPr/>
        </p:nvSpPr>
        <p:spPr bwMode="auto">
          <a:xfrm>
            <a:off x="762000" y="493727"/>
            <a:ext cx="6851024" cy="64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600" dirty="0">
                <a:solidFill>
                  <a:srgbClr val="006600"/>
                </a:solidFill>
                <a:cs typeface="FreesiaUPC" pitchFamily="34" charset="-34"/>
              </a:rPr>
              <a:t>(๓) ความสัมพันธ์ระหว่างคำที่แยกคร่อมข้อความ</a:t>
            </a:r>
          </a:p>
        </p:txBody>
      </p:sp>
      <p:sp>
        <p:nvSpPr>
          <p:cNvPr id="617477" name="Text Box 4"/>
          <p:cNvSpPr txBox="1">
            <a:spLocks noChangeArrowheads="1"/>
          </p:cNvSpPr>
          <p:nvPr/>
        </p:nvSpPr>
        <p:spPr bwMode="auto">
          <a:xfrm>
            <a:off x="1219201" y="1371600"/>
            <a:ext cx="8001000" cy="531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หา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อาจ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ดำเนินการ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ได้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ไม่</a:t>
            </a: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มิ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อาจ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ดำเนินการ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ได้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หา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ได้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ดำเนินการ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ไม่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จะ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ดำเนินการ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ก็</a:t>
            </a: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ได้</a:t>
            </a: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จึง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ดำเนินการ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มิได้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>
                <a:solidFill>
                  <a:srgbClr val="0000FF"/>
                </a:solidFill>
                <a:cs typeface="FreesiaUPC" pitchFamily="34" charset="-34"/>
              </a:rPr>
              <a:t>ไม่ว่า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จะ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พิจารณาในทางนิตินัย 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หรือ  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ในทาง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พฤตินัย)</a:t>
            </a:r>
          </a:p>
          <a:p>
            <a:pPr algn="l" defTabSz="941388">
              <a:lnSpc>
                <a:spcPct val="90000"/>
              </a:lnSpc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ส่ง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เอกสาร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หลักฐาน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ไป     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มา)</a:t>
            </a:r>
          </a:p>
          <a:p>
            <a:pPr algn="l" defTabSz="941388"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จัดหา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สถานศึกษา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ให้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กระทำ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การใดๆ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ได้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ทำ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หลักสูตรใหม่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ขึ้น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เสนอ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ความเห็น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ต่อ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  <a:p>
            <a:pPr algn="l" defTabSz="941388">
              <a:tabLst>
                <a:tab pos="1885950" algn="l"/>
                <a:tab pos="4914900" algn="l"/>
              </a:tabLst>
            </a:pP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ให้	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(</a:t>
            </a:r>
            <a:r>
              <a:rPr lang="th-TH" dirty="0">
                <a:solidFill>
                  <a:srgbClr val="CC00CC"/>
                </a:solidFill>
                <a:cs typeface="FreesiaUPC" pitchFamily="34" charset="-34"/>
              </a:rPr>
              <a:t>คำแนะนำ</a:t>
            </a:r>
            <a:r>
              <a:rPr lang="th-TH" dirty="0" smtClean="0">
                <a:solidFill>
                  <a:srgbClr val="CC00CC"/>
                </a:solidFill>
                <a:cs typeface="FreesiaUPC" pitchFamily="34" charset="-34"/>
              </a:rPr>
              <a:t>)</a:t>
            </a:r>
            <a:r>
              <a:rPr lang="th-TH" dirty="0" smtClean="0">
                <a:solidFill>
                  <a:srgbClr val="0000FF"/>
                </a:solidFill>
                <a:cs typeface="FreesiaUPC" pitchFamily="34" charset="-34"/>
              </a:rPr>
              <a:t>	แก่</a:t>
            </a:r>
            <a:endParaRPr lang="th-TH" dirty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89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500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381000"/>
            <a:ext cx="8202613" cy="5080000"/>
          </a:xfrm>
          <a:noFill/>
        </p:spPr>
        <p:txBody>
          <a:bodyPr/>
          <a:lstStyle/>
          <a:p>
            <a:pPr marL="0" indent="0" algn="thaiDist">
              <a:lnSpc>
                <a:spcPct val="90000"/>
              </a:lnSpc>
              <a:buFontTx/>
              <a:buNone/>
            </a:pPr>
            <a:r>
              <a:rPr lang="en-US" sz="2800" b="1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มีบางคำที่แยกคร่อมข้อความ</a:t>
            </a:r>
            <a:r>
              <a:rPr lang="en-US" sz="28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2800" b="1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ซึ่งเมื่อแต่งประโยคยาวๆ</a:t>
            </a:r>
            <a:r>
              <a:rPr lang="en-US" sz="28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2800" b="1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มีการใช</a:t>
            </a:r>
            <a:r>
              <a:rPr lang="th-TH" sz="28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้</a:t>
            </a:r>
            <a:r>
              <a:rPr lang="en-US" sz="2800" b="1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ข้อความที่ถูกต้องมักจะลืม</a:t>
            </a:r>
            <a:r>
              <a:rPr lang="en-US" sz="2800" b="1" dirty="0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600" b="1" i="1" u="sng" dirty="0" err="1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คำคร่อมตัวท้าย</a:t>
            </a:r>
            <a:r>
              <a:rPr lang="en-US" sz="3600" b="1" dirty="0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2800" b="1" dirty="0" err="1" smtClean="0">
                <a:solidFill>
                  <a:srgbClr val="008000"/>
                </a:solidFill>
                <a:latin typeface="FreesiaUPC" pitchFamily="34" charset="-34"/>
                <a:cs typeface="FreesiaUPC" pitchFamily="34" charset="-34"/>
              </a:rPr>
              <a:t>จึงต้องคอยตรวจสอบ</a:t>
            </a:r>
            <a:endParaRPr lang="en-US" sz="2800" b="1" dirty="0" smtClean="0">
              <a:solidFill>
                <a:srgbClr val="008000"/>
              </a:solidFill>
              <a:latin typeface="FreesiaUPC" pitchFamily="34" charset="-34"/>
              <a:cs typeface="FreesiaUPC" pitchFamily="34" charset="-34"/>
            </a:endParaRPr>
          </a:p>
          <a:p>
            <a:pPr marL="800100" indent="-800100">
              <a:lnSpc>
                <a:spcPts val="4200"/>
              </a:lnSpc>
              <a:buFontTx/>
              <a:buNone/>
              <a:tabLst>
                <a:tab pos="400050" algn="l"/>
                <a:tab pos="800100" algn="l"/>
              </a:tabLst>
            </a:pPr>
            <a:r>
              <a:rPr lang="en-US" sz="28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๑.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เมื่อล่วงเลยระยะเวลาที่ประสงค์จะขอลาออกจากราชการแล้ว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และไม่ทราบว่าจะได้รับอนุญาตให้ลาออกหรือไม่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ก็</a:t>
            </a:r>
            <a:r>
              <a:rPr lang="en-US" sz="3200" b="1" dirty="0" err="1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หาได</a:t>
            </a:r>
            <a:r>
              <a:rPr lang="th-TH" sz="3200" b="1" dirty="0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้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ดำเนินการประการใดที่จะแสดงให้เห็นว่ายังคงประสงค์จะ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ลาออกจากราชการตามที่ได้ยื่นหนังสือขอลาออกไว้เดิม</a:t>
            </a:r>
            <a:r>
              <a:rPr lang="en-US" sz="3200" b="1" dirty="0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...... 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b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แต่กลับปรากฏว่าผู้นี้ยังคงปฏิบัติราชการตามปกติ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  <a:p>
            <a:pPr marL="800100" indent="-400050" algn="thaiDist">
              <a:lnSpc>
                <a:spcPts val="4200"/>
              </a:lnSpc>
              <a:buFontTx/>
              <a:buNone/>
              <a:tabLst>
                <a:tab pos="400050" algn="l"/>
                <a:tab pos="800100" algn="l"/>
              </a:tabLst>
            </a:pPr>
            <a:r>
              <a:rPr lang="th-TH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๒.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คำว่า</a:t>
            </a:r>
            <a:r>
              <a:rPr lang="en-US" sz="3200" b="1" dirty="0" smtClean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 “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ก่อหนี้ผูกพัน</a:t>
            </a:r>
            <a:r>
              <a:rPr lang="en-US" sz="3200" b="1" dirty="0" smtClean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”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หมายถึงการทำข้อผูกพันที่จะต้องจ่ายให้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เป็น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เงิน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สิ่งของ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หรือบริการ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200" b="1" dirty="0" err="1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ไม่ว่า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จะเกิดจากการกู้ยืม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การซื้อ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en-US" sz="3200" b="1" dirty="0" smtClean="0">
                <a:solidFill>
                  <a:srgbClr val="CC00CC"/>
                </a:solidFill>
                <a:latin typeface="FreesiaUPC" pitchFamily="34" charset="-34"/>
                <a:cs typeface="FreesiaUPC" pitchFamily="34" charset="-34"/>
              </a:rPr>
              <a:t>...</a:t>
            </a:r>
            <a:r>
              <a:rPr lang="en-US" sz="3200" b="1" dirty="0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3200" b="1" dirty="0" err="1" smtClean="0">
                <a:solidFill>
                  <a:srgbClr val="0000FF"/>
                </a:solidFill>
                <a:latin typeface="FreesiaUPC" pitchFamily="34" charset="-34"/>
                <a:cs typeface="FreesiaUPC" pitchFamily="34" charset="-34"/>
              </a:rPr>
              <a:t>การจ้างโดยใช้เครดิต</a:t>
            </a:r>
            <a:endParaRPr lang="en-US" sz="3200" b="1" dirty="0" smtClean="0">
              <a:solidFill>
                <a:srgbClr val="0000FF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90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5" name="Text Box 4"/>
          <p:cNvSpPr>
            <a:spLocks noGrp="1" noChangeArrowheads="1"/>
          </p:cNvSpPr>
          <p:nvPr>
            <p:ph type="title"/>
          </p:nvPr>
        </p:nvSpPr>
        <p:spPr>
          <a:xfrm>
            <a:off x="795338" y="457200"/>
            <a:ext cx="8424862" cy="617538"/>
          </a:xfrm>
        </p:spPr>
        <p:txBody>
          <a:bodyPr lIns="94352" tIns="47177" rIns="94352" bIns="47177"/>
          <a:lstStyle/>
          <a:p>
            <a:pPr defTabSz="941388"/>
            <a:r>
              <a:rPr lang="th-TH" sz="3600" b="1" dirty="0" smtClean="0">
                <a:solidFill>
                  <a:srgbClr val="006600"/>
                </a:solidFill>
                <a:latin typeface="FreesiaUPC" pitchFamily="34" charset="-34"/>
                <a:ea typeface="+mn-ea"/>
                <a:cs typeface="FreesiaUPC" pitchFamily="34" charset="-34"/>
              </a:rPr>
              <a:t>(๔) ความสัมพันธ์ระหว่างคำรวมกับคำแยก</a:t>
            </a:r>
          </a:p>
        </p:txBody>
      </p:sp>
      <p:sp>
        <p:nvSpPr>
          <p:cNvPr id="294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ในกรณีใช้ </a:t>
            </a:r>
            <a:r>
              <a:rPr lang="th-TH" sz="3200" b="1" smtClean="0">
                <a:solidFill>
                  <a:schemeClr val="tx2"/>
                </a:solidFill>
                <a:cs typeface="FreesiaUPC" pitchFamily="34" charset="-34"/>
              </a:rPr>
              <a:t>คำรวม 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แล้วแยก</a:t>
            </a:r>
            <a:r>
              <a:rPr lang="th-TH" sz="3200" b="1" smtClean="0">
                <a:solidFill>
                  <a:schemeClr val="tx2"/>
                </a:solidFill>
                <a:cs typeface="FreesiaUPC" pitchFamily="34" charset="-34"/>
              </a:rPr>
              <a:t>รายละเอียด</a:t>
            </a:r>
            <a:r>
              <a:rPr lang="th-TH" sz="3200" b="1" smtClean="0">
                <a:solidFill>
                  <a:srgbClr val="0000FF"/>
                </a:solidFill>
                <a:cs typeface="FreesiaUPC" pitchFamily="34" charset="-34"/>
              </a:rPr>
              <a:t>ของ</a:t>
            </a:r>
            <a:r>
              <a:rPr lang="th-TH" sz="3200" b="1" smtClean="0">
                <a:solidFill>
                  <a:schemeClr val="tx2"/>
                </a:solidFill>
                <a:cs typeface="FreesiaUPC" pitchFamily="34" charset="-34"/>
              </a:rPr>
              <a:t>คำ</a:t>
            </a: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รวม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นั้นออกมา</a:t>
            </a:r>
          </a:p>
          <a:p>
            <a:pPr algn="ctr">
              <a:buFontTx/>
              <a:buNone/>
              <a:defRPr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     </a:t>
            </a: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รายละเอียด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 นั้นต้องสอดคล้องกับ</a:t>
            </a: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คำรวม</a:t>
            </a:r>
          </a:p>
          <a:p>
            <a:pPr>
              <a:spcBef>
                <a:spcPts val="3000"/>
              </a:spcBef>
              <a:buFontTx/>
              <a:buNone/>
              <a:tabLst>
                <a:tab pos="914400" algn="l"/>
                <a:tab pos="2171700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    	</a:t>
            </a:r>
            <a:r>
              <a:rPr lang="th-TH" sz="3200" b="1" i="1" u="sng" dirty="0" smtClean="0">
                <a:solidFill>
                  <a:srgbClr val="008000"/>
                </a:solidFill>
                <a:cs typeface="FreesiaUPC" pitchFamily="34" charset="-34"/>
              </a:rPr>
              <a:t>ตัวอย่าง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เทศบาลมี </a:t>
            </a: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รายได้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 ดังต่อไปนี้</a:t>
            </a:r>
          </a:p>
          <a:p>
            <a:pPr>
              <a:buFontTx/>
              <a:buNone/>
              <a:tabLst>
                <a:tab pos="2171700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๑. ภาษีอากร</a:t>
            </a:r>
          </a:p>
          <a:p>
            <a:pPr>
              <a:buFontTx/>
              <a:buNone/>
              <a:tabLst>
                <a:tab pos="2171700" algn="l"/>
              </a:tabLst>
              <a:defRPr/>
            </a:pP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		๒. พันธบัตร</a:t>
            </a:r>
          </a:p>
          <a:p>
            <a:pPr>
              <a:buFontTx/>
              <a:buNone/>
              <a:tabLst>
                <a:tab pos="2171700" algn="l"/>
              </a:tabLst>
              <a:defRPr/>
            </a:pPr>
            <a:r>
              <a:rPr lang="th-TH" sz="3200" b="1" dirty="0" smtClean="0">
                <a:solidFill>
                  <a:schemeClr val="tx2"/>
                </a:solidFill>
                <a:cs typeface="FreesiaUPC" pitchFamily="34" charset="-34"/>
              </a:rPr>
              <a:t>		๓. เงินกู้</a:t>
            </a:r>
            <a:endParaRPr lang="en-US" sz="3200" b="1" dirty="0" smtClean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91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9" name="Text Box 4"/>
          <p:cNvSpPr>
            <a:spLocks noGrp="1" noChangeArrowheads="1"/>
          </p:cNvSpPr>
          <p:nvPr>
            <p:ph type="title"/>
          </p:nvPr>
        </p:nvSpPr>
        <p:spPr/>
        <p:txBody>
          <a:bodyPr lIns="94352" tIns="47177" rIns="94352" bIns="47177"/>
          <a:lstStyle/>
          <a:p>
            <a:pPr defTabSz="941388"/>
            <a:r>
              <a:rPr lang="th-TH" sz="3600" b="1" dirty="0" smtClean="0">
                <a:solidFill>
                  <a:srgbClr val="006600"/>
                </a:solidFill>
                <a:latin typeface="FreesiaUPC" pitchFamily="34" charset="-34"/>
                <a:ea typeface="+mn-ea"/>
                <a:cs typeface="FreesiaUPC" pitchFamily="34" charset="-34"/>
              </a:rPr>
              <a:t>(๕) ความสัมพันธ์ระหว่างคำหลักกับคำขยาย</a:t>
            </a:r>
          </a:p>
        </p:txBody>
      </p:sp>
      <p:sp>
        <p:nvSpPr>
          <p:cNvPr id="620548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กรณีที่ใช้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คำหลัก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แล้วมี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คำขยายคำหลัก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นั้น </a:t>
            </a:r>
          </a:p>
          <a:p>
            <a:pPr algn="ctr">
              <a:buFontTx/>
              <a:buNone/>
            </a:pP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คำหลัก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กับ</a:t>
            </a:r>
            <a:r>
              <a:rPr lang="th-TH" sz="3600" b="1" dirty="0" smtClean="0">
                <a:solidFill>
                  <a:srgbClr val="0000FF"/>
                </a:solidFill>
                <a:cs typeface="FreesiaUPC" pitchFamily="34" charset="-34"/>
              </a:rPr>
              <a:t>คำขยาย</a:t>
            </a:r>
            <a:r>
              <a:rPr lang="th-TH" sz="3600" b="1" dirty="0" smtClean="0">
                <a:solidFill>
                  <a:srgbClr val="663300"/>
                </a:solidFill>
                <a:cs typeface="FreesiaUPC" pitchFamily="34" charset="-34"/>
              </a:rPr>
              <a:t>ต้องสัมพันธ์สอดคล้องกัน</a:t>
            </a:r>
          </a:p>
          <a:p>
            <a:pPr algn="thaiDist">
              <a:spcBef>
                <a:spcPts val="3600"/>
              </a:spcBef>
              <a:buFontTx/>
              <a:buNone/>
            </a:pPr>
            <a:r>
              <a:rPr lang="th-TH" sz="3200" b="1" dirty="0" smtClean="0">
                <a:solidFill>
                  <a:srgbClr val="C00000"/>
                </a:solidFill>
                <a:cs typeface="FreesiaUPC" pitchFamily="34" charset="-34"/>
              </a:rPr>
              <a:t>ตัวอย่างที่ ๑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ผู้ผลิตสารระเหยต้องจัดให้มี</a:t>
            </a:r>
            <a:r>
              <a:rPr lang="th-TH" sz="3200" b="1" u="sng" dirty="0" smtClean="0">
                <a:solidFill>
                  <a:schemeClr val="tx2"/>
                </a:solidFill>
                <a:cs typeface="FreesiaUPC" pitchFamily="34" charset="-34"/>
              </a:rPr>
              <a:t>เครื่องหมาย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ที่ภาชนะ		บรรจุสารระเหย เพื่อเป็น</a:t>
            </a:r>
            <a:r>
              <a:rPr lang="th-TH" sz="3200" b="1" u="sng" dirty="0" smtClean="0">
                <a:solidFill>
                  <a:schemeClr val="tx2"/>
                </a:solidFill>
                <a:cs typeface="FreesiaUPC" pitchFamily="34" charset="-34"/>
              </a:rPr>
              <a:t>คำเตือน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th-TH" sz="3200" b="1" u="sng" dirty="0" smtClean="0">
                <a:solidFill>
                  <a:schemeClr val="tx2"/>
                </a:solidFill>
                <a:cs typeface="FreesiaUPC" pitchFamily="34" charset="-34"/>
              </a:rPr>
              <a:t>ข้อควรระวัง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	ในการใช้สารระเหยดังกล่าว</a:t>
            </a:r>
          </a:p>
          <a:p>
            <a:pPr algn="thaiDist">
              <a:buFontTx/>
              <a:buNone/>
            </a:pPr>
            <a:r>
              <a:rPr lang="th-TH" sz="3200" b="1" dirty="0" smtClean="0">
                <a:solidFill>
                  <a:srgbClr val="C00000"/>
                </a:solidFill>
                <a:cs typeface="FreesiaUPC" pitchFamily="34" charset="-34"/>
              </a:rPr>
              <a:t>ตัวอย่างที่ ๒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ผู้ผลิตสารระเหยต้องจัดให้</a:t>
            </a:r>
            <a:r>
              <a:rPr lang="th-TH" sz="3200" b="1" smtClean="0">
                <a:solidFill>
                  <a:srgbClr val="0000FF"/>
                </a:solidFill>
                <a:cs typeface="FreesiaUPC" pitchFamily="34" charset="-34"/>
              </a:rPr>
              <a:t>มี</a:t>
            </a:r>
            <a:r>
              <a:rPr lang="th-TH" sz="3200" b="1" u="sng" smtClean="0">
                <a:solidFill>
                  <a:srgbClr val="CC00CC"/>
                </a:solidFill>
                <a:cs typeface="FreesiaUPC" pitchFamily="34" charset="-34"/>
              </a:rPr>
              <a:t>ภาพเครื่องหมาย</a:t>
            </a:r>
            <a:r>
              <a:rPr lang="th-TH" sz="3200" b="1" u="sng" dirty="0" smtClean="0">
                <a:solidFill>
                  <a:srgbClr val="0000FF"/>
                </a:solidFill>
                <a:cs typeface="FreesiaUPC" pitchFamily="34" charset="-34"/>
              </a:rPr>
              <a:t>หรือ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3200" b="1" u="sng" dirty="0" smtClean="0">
                <a:solidFill>
                  <a:srgbClr val="CC00CC"/>
                </a:solidFill>
                <a:cs typeface="FreesiaUPC" pitchFamily="34" charset="-34"/>
              </a:rPr>
              <a:t>ข้อความ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ที่ภาชนะบรรจุสารระเหย เพื่อเป็น</a:t>
            </a:r>
            <a:r>
              <a:rPr lang="th-TH" sz="3200" b="1" u="sng" dirty="0" smtClean="0">
                <a:solidFill>
                  <a:srgbClr val="CC00CC"/>
                </a:solidFill>
                <a:cs typeface="FreesiaUPC" pitchFamily="34" charset="-34"/>
              </a:rPr>
              <a:t>คำเตือน</a:t>
            </a:r>
            <a:r>
              <a:rPr lang="th-TH" sz="3200" b="1" dirty="0" smtClean="0">
                <a:solidFill>
                  <a:srgbClr val="0000FF"/>
                </a:solidFill>
                <a:cs typeface="FreesiaUPC" pitchFamily="34" charset="-34"/>
              </a:rPr>
              <a:t>		ให้ระวังการใช้สารระเหยดังกล่าว</a:t>
            </a:r>
            <a:endParaRPr lang="en-US" sz="3200" b="1" dirty="0" smtClean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92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1" name="Rectangle 2"/>
          <p:cNvSpPr>
            <a:spLocks noGrp="1" noChangeArrowheads="1"/>
          </p:cNvSpPr>
          <p:nvPr>
            <p:ph type="title"/>
          </p:nvPr>
        </p:nvSpPr>
        <p:spPr>
          <a:xfrm>
            <a:off x="890587" y="466725"/>
            <a:ext cx="5510213" cy="676275"/>
          </a:xfrm>
          <a:noFill/>
          <a:ln w="76200" cmpd="tri">
            <a:noFill/>
          </a:ln>
        </p:spPr>
        <p:txBody>
          <a:bodyPr/>
          <a:lstStyle/>
          <a:p>
            <a:pPr defTabSz="941388">
              <a:defRPr/>
            </a:pPr>
            <a:r>
              <a:rPr lang="th-TH" sz="4800" b="1" i="1" dirty="0">
                <a:solidFill>
                  <a:schemeClr val="tx2"/>
                </a:solidFill>
                <a:latin typeface="FreesiaUPC" pitchFamily="34" charset="-34"/>
                <a:ea typeface="+mn-ea"/>
                <a:cs typeface="FreesiaUPC" pitchFamily="34" charset="-34"/>
              </a:rPr>
              <a:t>การใช้ภาษาในการเขียน</a:t>
            </a:r>
            <a:endParaRPr lang="en-US" sz="4800" b="1" i="1" dirty="0">
              <a:solidFill>
                <a:schemeClr val="tx2"/>
              </a:solidFill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621572" name="Rectangle 3"/>
          <p:cNvSpPr>
            <a:spLocks noGrp="1" noChangeArrowheads="1"/>
          </p:cNvSpPr>
          <p:nvPr>
            <p:ph idx="1"/>
          </p:nvPr>
        </p:nvSpPr>
        <p:spPr>
          <a:xfrm>
            <a:off x="833437" y="1676400"/>
            <a:ext cx="8239125" cy="4497387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th-TH" sz="3600" b="1" dirty="0" smtClean="0">
                <a:solidFill>
                  <a:schemeClr val="tx2"/>
                </a:solidFill>
                <a:cs typeface="FreesiaUPC" pitchFamily="34" charset="-34"/>
              </a:rPr>
              <a:t>การเลือกใช้คำ</a:t>
            </a:r>
          </a:p>
          <a:p>
            <a:pPr marL="463550" indent="-46355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th-TH" sz="3400" b="1" dirty="0" smtClean="0">
                <a:solidFill>
                  <a:srgbClr val="00FFCC"/>
                </a:solidFill>
                <a:cs typeface="FreesiaUPC" pitchFamily="34" charset="-34"/>
                <a:sym typeface="Wingdings 2" pitchFamily="18" charset="2"/>
              </a:rPr>
              <a:t>	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เลือกให้ตรงและถูกต้องตามที่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ผู้ใช้ต้องการ</a:t>
            </a:r>
          </a:p>
          <a:p>
            <a:pPr marL="463550" indent="-46355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th-TH" sz="3400" b="1" dirty="0" smtClean="0">
                <a:solidFill>
                  <a:srgbClr val="00FFCC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400" b="1" dirty="0">
                <a:solidFill>
                  <a:schemeClr val="bg1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เลือกคำที่ใช้อยู่ใน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ภาษาปัจจุบัน</a:t>
            </a:r>
          </a:p>
          <a:p>
            <a:pPr marL="463550" indent="-46355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th-TH" sz="3400" b="1" dirty="0" smtClean="0">
                <a:solidFill>
                  <a:srgbClr val="00FFCC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400" b="1" dirty="0">
                <a:solidFill>
                  <a:schemeClr val="bg1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ใช้คำให้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ถูก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ต้องตาม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หลักภาษา</a:t>
            </a:r>
          </a:p>
          <a:p>
            <a:pPr marL="463550" indent="-46355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th-TH" sz="3400" b="1" dirty="0" smtClean="0">
                <a:solidFill>
                  <a:srgbClr val="00FFCC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400" b="1" dirty="0">
                <a:solidFill>
                  <a:schemeClr val="bg1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ใช้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คำไทย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ให้มากที่สุด</a:t>
            </a:r>
          </a:p>
          <a:p>
            <a:pPr marL="463550" indent="-46355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th-TH" sz="3400" b="1" dirty="0" smtClean="0">
                <a:solidFill>
                  <a:srgbClr val="00FFCC"/>
                </a:solidFill>
                <a:cs typeface="FreesiaUPC" pitchFamily="34" charset="-34"/>
                <a:sym typeface="Wingdings 2" pitchFamily="18" charset="2"/>
              </a:rPr>
              <a:t></a:t>
            </a:r>
            <a:r>
              <a:rPr lang="th-TH" sz="3400" b="1" dirty="0">
                <a:solidFill>
                  <a:schemeClr val="bg1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ใช้</a:t>
            </a:r>
            <a:r>
              <a:rPr lang="th-TH" sz="3400" b="1" dirty="0" smtClean="0">
                <a:solidFill>
                  <a:srgbClr val="663300"/>
                </a:solidFill>
                <a:cs typeface="FreesiaUPC" pitchFamily="34" charset="-34"/>
              </a:rPr>
              <a:t>พจนานุกรม  ปทานุกรม สารานุกรม </a:t>
            </a: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ช่วยในการเลือกหา</a:t>
            </a:r>
            <a:b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</a:br>
            <a:r>
              <a:rPr lang="th-TH" sz="3400" b="1" dirty="0" smtClean="0">
                <a:solidFill>
                  <a:srgbClr val="0000FF"/>
                </a:solidFill>
                <a:cs typeface="FreesiaUPC" pitchFamily="34" charset="-34"/>
              </a:rPr>
              <a:t>คำที่ถูกต้อง</a:t>
            </a:r>
            <a:endParaRPr lang="en-US" sz="3400" b="1" dirty="0" smtClean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93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762000" y="440661"/>
            <a:ext cx="5900737" cy="778539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94352" tIns="47177" rIns="94352" bIns="47177">
            <a:spAutoFit/>
          </a:bodyPr>
          <a:lstStyle/>
          <a:p>
            <a:pPr algn="l" defTabSz="941388">
              <a:lnSpc>
                <a:spcPct val="90000"/>
              </a:lnSpc>
              <a:defRPr/>
            </a:pPr>
            <a:r>
              <a:rPr lang="th-TH" sz="4800" i="1" dirty="0">
                <a:solidFill>
                  <a:schemeClr val="tx2"/>
                </a:solidFill>
                <a:cs typeface="FreesiaUPC" pitchFamily="34" charset="-34"/>
              </a:rPr>
              <a:t>การเขียนให้ถูกความนิยม</a:t>
            </a:r>
          </a:p>
        </p:txBody>
      </p:sp>
      <p:sp>
        <p:nvSpPr>
          <p:cNvPr id="622597" name="Text Box 3"/>
          <p:cNvSpPr txBox="1">
            <a:spLocks noChangeArrowheads="1"/>
          </p:cNvSpPr>
          <p:nvPr/>
        </p:nvSpPr>
        <p:spPr bwMode="auto">
          <a:xfrm>
            <a:off x="3784680" y="1346200"/>
            <a:ext cx="2311320" cy="212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4352" tIns="47177" rIns="94352" bIns="47177">
            <a:spAutoFit/>
          </a:bodyPr>
          <a:lstStyle/>
          <a:p>
            <a:pPr algn="l" defTabSz="941388"/>
            <a:r>
              <a:rPr lang="th-TH" sz="3300" dirty="0">
                <a:solidFill>
                  <a:schemeClr val="tx2"/>
                </a:solidFill>
                <a:cs typeface="FreesiaUPC" pitchFamily="34" charset="-34"/>
              </a:rPr>
              <a:t>ก. สรรพนาม</a:t>
            </a:r>
          </a:p>
          <a:p>
            <a:pPr algn="l" defTabSz="941388"/>
            <a:r>
              <a:rPr lang="th-TH" sz="3300" dirty="0">
                <a:solidFill>
                  <a:srgbClr val="0000FF"/>
                </a:solidFill>
                <a:cs typeface="FreesiaUPC" pitchFamily="34" charset="-34"/>
              </a:rPr>
              <a:t>ข. ถ้อยคำสำนวน</a:t>
            </a:r>
          </a:p>
          <a:p>
            <a:pPr algn="l" defTabSz="941388"/>
            <a:r>
              <a:rPr lang="th-TH" sz="3300" dirty="0">
                <a:solidFill>
                  <a:schemeClr val="tx2"/>
                </a:solidFill>
                <a:cs typeface="FreesiaUPC" pitchFamily="34" charset="-34"/>
              </a:rPr>
              <a:t>ค. วรรคตอน</a:t>
            </a:r>
          </a:p>
          <a:p>
            <a:pPr algn="l" defTabSz="941388"/>
            <a:r>
              <a:rPr lang="th-TH" sz="3300" dirty="0">
                <a:solidFill>
                  <a:srgbClr val="0000FF"/>
                </a:solidFill>
                <a:cs typeface="FreesiaUPC" pitchFamily="34" charset="-34"/>
              </a:rPr>
              <a:t>ง. รูปแบบ</a:t>
            </a:r>
          </a:p>
        </p:txBody>
      </p:sp>
      <p:sp>
        <p:nvSpPr>
          <p:cNvPr id="622598" name="Rectangle 3"/>
          <p:cNvSpPr>
            <a:spLocks noChangeArrowheads="1"/>
          </p:cNvSpPr>
          <p:nvPr/>
        </p:nvSpPr>
        <p:spPr bwMode="auto">
          <a:xfrm>
            <a:off x="-69850" y="3479800"/>
            <a:ext cx="96742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331" tIns="47166" rIns="94331" bIns="47166"/>
          <a:lstStyle/>
          <a:p>
            <a:pPr marL="352425" indent="-352425" algn="thaiDist" defTabSz="941388">
              <a:lnSpc>
                <a:spcPct val="90000"/>
              </a:lnSpc>
              <a:spcBef>
                <a:spcPct val="20000"/>
              </a:spcBef>
            </a:pPr>
            <a:r>
              <a:rPr lang="th-TH" sz="3200" b="0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3200" dirty="0">
                <a:solidFill>
                  <a:srgbClr val="0000FF"/>
                </a:solidFill>
                <a:cs typeface="FreesiaUPC" pitchFamily="34" charset="-34"/>
              </a:rPr>
              <a:t>นอกจากรูปแบบและถ้อยคำที่กำหนดไว้แน่นอน สำหรับการเขียนหนังสือติดต่อราชการตามระเบียบสำนักนายกรัฐมนตรีว่าด้วยงานสารบรรณ รายละเอียดอื่นๆที่มิได้กำหนดไว้ในระเบียบ ก็ควรเขียนตามความนิยมที่ใช้กันทั่วไปในวงราชการ หรือบางทีถ้อยคำสำนวนอาจต้องเขียนตามความนิยมของผู้ลงนาม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</a:pPr>
            <a:r>
              <a:rPr lang="th-TH" sz="3600" dirty="0">
                <a:solidFill>
                  <a:srgbClr val="0000FF"/>
                </a:solidFill>
                <a:cs typeface="FreesiaUPC" pitchFamily="34" charset="-34"/>
              </a:rPr>
              <a:t>		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สรรพนาม  </a:t>
            </a:r>
            <a:r>
              <a:rPr lang="en-US" sz="3200" dirty="0">
                <a:solidFill>
                  <a:schemeClr val="tx2"/>
                </a:solidFill>
                <a:cs typeface="FreesiaUPC" pitchFamily="34" charset="-34"/>
              </a:rPr>
              <a:t>:</a:t>
            </a: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	สรรพนามแทนของ   ผู้มีหนังสือส่งไป</a:t>
            </a:r>
          </a:p>
          <a:p>
            <a:pPr marL="352425" indent="-352425" algn="l" defTabSz="941388">
              <a:lnSpc>
                <a:spcPct val="90000"/>
              </a:lnSpc>
              <a:spcBef>
                <a:spcPct val="20000"/>
              </a:spcBef>
            </a:pPr>
            <a:r>
              <a:rPr lang="th-TH" sz="3200" dirty="0">
                <a:solidFill>
                  <a:schemeClr val="tx2"/>
                </a:solidFill>
                <a:cs typeface="FreesiaUPC" pitchFamily="34" charset="-34"/>
              </a:rPr>
              <a:t>				สรรพนามแทนของ   ผู้รับหนังสือ</a:t>
            </a:r>
            <a:endParaRPr lang="en-US" sz="3200" dirty="0">
              <a:solidFill>
                <a:schemeClr val="tx2"/>
              </a:solidFill>
              <a:cs typeface="FreesiaUPC" pitchFamily="34" charset="-34"/>
            </a:endParaRPr>
          </a:p>
        </p:txBody>
      </p:sp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94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20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447800"/>
            <a:ext cx="9601200" cy="495300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b="1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rgbClr val="0000FF"/>
                </a:solidFill>
                <a:cs typeface="FreesiaUPC" pitchFamily="34" charset="-34"/>
              </a:rPr>
              <a:t>สรรพนามแทนของผู้มี</a:t>
            </a:r>
            <a:r>
              <a:rPr lang="th-TH" sz="4100" b="1" smtClean="0">
                <a:solidFill>
                  <a:srgbClr val="0000FF"/>
                </a:solidFill>
                <a:cs typeface="FreesiaUPC" pitchFamily="34" charset="-34"/>
              </a:rPr>
              <a:t>หนังสือส่งไป</a:t>
            </a:r>
            <a:endParaRPr lang="th-TH" sz="4100" b="1" dirty="0" smtClean="0">
              <a:solidFill>
                <a:srgbClr val="0000FF"/>
              </a:solidFill>
              <a:cs typeface="FreesiaUPC" pitchFamily="34" charset="-34"/>
            </a:endParaRPr>
          </a:p>
          <a:p>
            <a:pPr marL="973138" indent="-461963">
              <a:buSzPct val="75000"/>
              <a:buBlip>
                <a:blip r:embed="rId3"/>
              </a:buBlip>
              <a:tabLst>
                <a:tab pos="973138" algn="l"/>
                <a:tab pos="2576513" algn="l"/>
              </a:tabLst>
            </a:pPr>
            <a:r>
              <a:rPr lang="th-TH" sz="3600" smtClean="0">
                <a:solidFill>
                  <a:srgbClr val="0000FF"/>
                </a:solidFill>
                <a:cs typeface="FreesiaUPC" pitchFamily="34" charset="-34"/>
              </a:rPr>
              <a:t>ส่วนราชการ	นิยมใช้ </a:t>
            </a:r>
            <a:r>
              <a:rPr lang="th-TH" sz="3600" smtClean="0">
                <a:solidFill>
                  <a:schemeClr val="tx2"/>
                </a:solidFill>
                <a:cs typeface="FreesiaUPC" pitchFamily="34" charset="-34"/>
              </a:rPr>
              <a:t>ชื่อ</a:t>
            </a:r>
            <a:r>
              <a:rPr lang="th-TH" sz="3600" b="1" smtClean="0">
                <a:solidFill>
                  <a:schemeClr val="tx2"/>
                </a:solidFill>
                <a:cs typeface="FreesiaUPC" pitchFamily="34" charset="-34"/>
              </a:rPr>
              <a:t>ส่วนราชการ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หรือไม่ก็ละไว้ในฐานที่เข้าใจ</a:t>
            </a:r>
          </a:p>
          <a:p>
            <a:pPr marL="973138" indent="-461963">
              <a:buSzPct val="75000"/>
              <a:buBlip>
                <a:blip r:embed="rId3"/>
              </a:buBlip>
              <a:tabLst>
                <a:tab pos="973138" algn="l"/>
                <a:tab pos="2576513" algn="l"/>
              </a:tabLst>
            </a:pP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บุคคล	นิยมใช้ </a:t>
            </a:r>
            <a:r>
              <a:rPr lang="th-TH" sz="3600" b="1" dirty="0" smtClean="0">
                <a:solidFill>
                  <a:schemeClr val="tx2"/>
                </a:solidFill>
                <a:cs typeface="FreesiaUPC" pitchFamily="34" charset="-34"/>
              </a:rPr>
              <a:t>ข้าพเจ้า  กระผม    ดิฉัน</a:t>
            </a:r>
          </a:p>
          <a:p>
            <a:pPr>
              <a:buFontTx/>
              <a:buNone/>
            </a:pPr>
            <a:endParaRPr lang="th-TH" sz="1600" dirty="0" smtClean="0">
              <a:solidFill>
                <a:srgbClr val="00FFFF"/>
              </a:solidFill>
              <a:cs typeface="FreesiaUPC" pitchFamily="34" charset="-34"/>
            </a:endParaRPr>
          </a:p>
          <a:p>
            <a:pPr>
              <a:buFontTx/>
              <a:buNone/>
            </a:pPr>
            <a:r>
              <a:rPr lang="th-TH" sz="4000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b="1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rgbClr val="0000FF"/>
                </a:solidFill>
                <a:cs typeface="FreesiaUPC" pitchFamily="34" charset="-34"/>
              </a:rPr>
              <a:t>สรรพนามแทนของผู้รับหนังสือ</a:t>
            </a:r>
          </a:p>
          <a:p>
            <a:pPr marL="511175" indent="-47625">
              <a:buSzPct val="75000"/>
              <a:buBlip>
                <a:blip r:embed="rId3"/>
              </a:buBlip>
              <a:tabLst>
                <a:tab pos="973138" algn="l"/>
                <a:tab pos="2576513" algn="l"/>
              </a:tabLst>
            </a:pP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</a:rPr>
              <a:t>	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ส่วนราชการ	นิยมใช้ชื่อ </a:t>
            </a:r>
            <a:r>
              <a:rPr lang="th-TH" sz="3600" b="1" dirty="0" smtClean="0">
                <a:solidFill>
                  <a:schemeClr val="tx2"/>
                </a:solidFill>
                <a:cs typeface="FreesiaUPC" pitchFamily="34" charset="-34"/>
              </a:rPr>
              <a:t>ส่วนราชการ........</a:t>
            </a:r>
            <a:r>
              <a:rPr lang="th-TH" sz="3600" dirty="0" smtClean="0">
                <a:solidFill>
                  <a:schemeClr val="tx2"/>
                </a:solidFill>
                <a:cs typeface="FreesiaUPC" pitchFamily="34" charset="-34"/>
              </a:rPr>
              <a:t>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ขอกรมได้โปรด</a:t>
            </a:r>
          </a:p>
          <a:p>
            <a:pPr marL="511175" indent="-47625">
              <a:buSzPct val="75000"/>
              <a:buBlip>
                <a:blip r:embed="rId3"/>
              </a:buBlip>
              <a:tabLst>
                <a:tab pos="973138" algn="l"/>
                <a:tab pos="2576513" algn="l"/>
              </a:tabLst>
            </a:pPr>
            <a:r>
              <a:rPr lang="th-TH" sz="3200" dirty="0" smtClean="0">
                <a:solidFill>
                  <a:srgbClr val="0000FF"/>
                </a:solidFill>
                <a:cs typeface="FreesiaUPC" pitchFamily="34" charset="-34"/>
                <a:sym typeface="Wingdings 2" pitchFamily="18" charset="2"/>
              </a:rPr>
              <a:t>	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บุคคล	นิยมใช้ </a:t>
            </a:r>
            <a:r>
              <a:rPr lang="th-TH" sz="3600" b="1" dirty="0" smtClean="0">
                <a:solidFill>
                  <a:schemeClr val="tx2"/>
                </a:solidFill>
                <a:cs typeface="FreesiaUPC" pitchFamily="34" charset="-34"/>
              </a:rPr>
              <a:t>ท่าน</a:t>
            </a:r>
            <a:r>
              <a:rPr lang="th-TH" sz="3600" dirty="0" smtClean="0">
                <a:solidFill>
                  <a:schemeClr val="tx2"/>
                </a:solidFill>
                <a:cs typeface="FreesiaUPC" pitchFamily="34" charset="-34"/>
              </a:rPr>
              <a:t>...... </a:t>
            </a:r>
            <a:r>
              <a:rPr lang="th-TH" sz="3600" dirty="0" smtClean="0">
                <a:solidFill>
                  <a:srgbClr val="0000FF"/>
                </a:solidFill>
                <a:cs typeface="FreesiaUPC" pitchFamily="34" charset="-34"/>
              </a:rPr>
              <a:t>ขอท่านได้โปรด</a:t>
            </a:r>
            <a:endParaRPr lang="en-US" sz="3600" dirty="0" smtClean="0">
              <a:solidFill>
                <a:srgbClr val="0000FF"/>
              </a:solidFill>
              <a:cs typeface="FreesiaUPC" pitchFamily="34" charset="-34"/>
            </a:endParaRPr>
          </a:p>
        </p:txBody>
      </p:sp>
      <p:sp>
        <p:nvSpPr>
          <p:cNvPr id="5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95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200"/>
            <a:ext cx="8424863" cy="717550"/>
          </a:xfrm>
          <a:noFill/>
        </p:spPr>
        <p:txBody>
          <a:bodyPr/>
          <a:lstStyle/>
          <a:p>
            <a:pPr>
              <a:buNone/>
            </a:pPr>
            <a:r>
              <a:rPr lang="th-TH" sz="4400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>
                <a:solidFill>
                  <a:schemeClr val="tx2"/>
                </a:solidFill>
                <a:cs typeface="FreesiaUPC" pitchFamily="34" charset="-34"/>
              </a:rPr>
              <a:t>หนังสือถึง พระบรมวงศานุวงศ์</a:t>
            </a:r>
          </a:p>
        </p:txBody>
      </p:sp>
      <p:graphicFrame>
        <p:nvGraphicFramePr>
          <p:cNvPr id="248075" name="Group 2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56809"/>
              </p:ext>
            </p:extLst>
          </p:nvPr>
        </p:nvGraphicFramePr>
        <p:xfrm>
          <a:off x="0" y="615388"/>
          <a:ext cx="9982919" cy="6242612"/>
        </p:xfrm>
        <a:graphic>
          <a:graphicData uri="http://schemas.openxmlformats.org/drawingml/2006/table">
            <a:tbl>
              <a:tblPr/>
              <a:tblGrid>
                <a:gridCol w="4745017"/>
                <a:gridCol w="5237902"/>
              </a:tblGrid>
              <a:tr h="692426"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หนังสือถึง</a:t>
                      </a:r>
                    </a:p>
                  </a:txBody>
                  <a:tcPr marL="80028" marR="80028" marT="40017" marB="40017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ea typeface="+mn-ea"/>
                          <a:cs typeface="FreesiaUPC" pitchFamily="34" charset="-34"/>
                        </a:rPr>
                        <a:t>คำขึ้นต้น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72160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thaiNumParenBoth"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พระบาทสมเด็จพระเจ้าอยู่หัว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ขอเดชะฝ่าละอองธุลีพระบาทปกเกล้าปกกระหม่อม ข้าพระพุทธเจ้า............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17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(๒) สมเด็จพระบรมราชินีนาถ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ขอพระราชทานพระบรมราชวโรกาสกราบบังคมทูลทราบฝ่าละอองธุลีพระบาท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7472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(๓) </a:t>
                      </a: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สมเด็จพระบรมราชินี  สมเด็จพระบรมราชชนนี    </a:t>
                      </a:r>
                    </a:p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สมเด็จพระยุพราช (สยามมกุฎราชกุมาร)</a:t>
                      </a:r>
                    </a:p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สมเด็จพระบรมราชกุมารี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ขอพระราชทานกราบบังคมทูล (ออกนาม) ทราบ</a:t>
                      </a:r>
                      <a:b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</a:b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ฝ่าละอองพระบาท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17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(๔) สมเด็จเจ้าฟ้า และพระบรมวงศ์ชั้นพระองค์เจ้า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ขอประทานกราบทูล (ออกนาม) ทราบฝ่าพระบาท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415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(๕) พระ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เจ้าวรวงศ์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เธอ (ที่มิได้ทรงกรม และ</a:t>
                      </a:r>
                    </a:p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พระอนุวงศ์ชั้น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พระวรวงศ์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เธอ (ที่ทรงกรม)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กราบทูล (ออกนาม) ทราบฝ่าพระบาท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797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(๖) พระอนุวงศ์ชั้น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พระวรวงศ์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เธอ (ที่มิได้ทรงกรม)</a:t>
                      </a:r>
                    </a:p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      และพระอนุวงศ์ชั้นหม่อมเจ้า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ทูล (ออกนาม) ทราบฝ่าพระบาท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96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200"/>
            <a:ext cx="8424863" cy="7175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4000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</a:rPr>
              <a:t>หนังสือถึง พระบรมวงศานุวงศ์</a:t>
            </a:r>
          </a:p>
        </p:txBody>
      </p:sp>
      <p:graphicFrame>
        <p:nvGraphicFramePr>
          <p:cNvPr id="248075" name="Group 2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712234"/>
              </p:ext>
            </p:extLst>
          </p:nvPr>
        </p:nvGraphicFramePr>
        <p:xfrm>
          <a:off x="89848" y="685800"/>
          <a:ext cx="9742487" cy="6000747"/>
        </p:xfrm>
        <a:graphic>
          <a:graphicData uri="http://schemas.openxmlformats.org/drawingml/2006/table">
            <a:tbl>
              <a:tblPr/>
              <a:tblGrid>
                <a:gridCol w="4859337"/>
                <a:gridCol w="2568575"/>
                <a:gridCol w="2314575"/>
              </a:tblGrid>
              <a:tr h="689682"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หนังสือถึง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คำสรรพนามแทน         เจ้าของหนังสือ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คำสรรพนามแทน   ผู้รับหนังสือ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65157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thaiNumParenBoth"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พระบาทสมเด็จพระเจ้าอยู่หัว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ข้าพระพุทธเจ้า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ใต้ฝ่าละอองธุลีพระบาท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7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(๒) สมเด็จพระบรมราชินีนาถ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ข้าพระพุทธเจ้า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ใต้ฝ่าละอองธุลีพระบาท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96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(๓) สมเด็จพระบรมราชินี  สมเด็จพระบรมราชชนนี    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ข้าพระพุทธเจ้า</a:t>
                      </a: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ใต้ฝ่าละอองพระบาท</a:t>
                      </a: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961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     สมเด็จพระยุพราช (สยามมกุฎราชกุมาร)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88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     สมเด็จพระบรมราชกุมารี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7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(๔) สมเด็จเจ้าฟ้า และพระบรมวงศ์ชั้นพระองค์เจ้า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ข้าพระพุทธเจ้า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ใต้ฝ่าพระบาท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167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(๕) พระ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เจ้าวรวงศ์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เธอ (ที่มิได้ทรงกรม และ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(ชาย) เกล้ากระหม่อม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82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     พระอนุวงศ์ชั้น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พระวรวงศ์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เธอ (ที่ทรงกรม)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(หญิง) เกล้ากระหม่อมฉัน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64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(๖) พระอนุวงศ์ชั้น</a:t>
                      </a:r>
                      <a:r>
                        <a:rPr kumimoji="0" lang="th-TH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พระวรวงศ์</a:t>
                      </a: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เธอ (ที่มิได้ทรงกรม)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(ชาย) กระหม่อม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ฝ่าพระบาท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64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     และพระอนุวงศ์ชั้นหม่อมเจ้า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(หญิง) หม่อมฉัน</a:t>
                      </a: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ngsana New" pitchFamily="18" charset="-34"/>
                        <a:cs typeface="FreesiaUPC" pitchFamily="34" charset="-34"/>
                      </a:endParaRPr>
                    </a:p>
                  </a:txBody>
                  <a:tcPr marL="80028" marR="80028" marT="40017" marB="40017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97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6850"/>
            <a:ext cx="8424863" cy="7175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4400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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  <a:sym typeface="Wingdings 2" pitchFamily="18" charset="2"/>
              </a:rPr>
              <a:t>  </a:t>
            </a:r>
            <a:r>
              <a:rPr lang="th-TH" sz="4100" b="1" dirty="0" smtClean="0">
                <a:solidFill>
                  <a:schemeClr val="tx2"/>
                </a:solidFill>
                <a:cs typeface="FreesiaUPC" pitchFamily="34" charset="-34"/>
              </a:rPr>
              <a:t>หนังสือถึง พระภิกษุ</a:t>
            </a:r>
          </a:p>
        </p:txBody>
      </p:sp>
      <p:graphicFrame>
        <p:nvGraphicFramePr>
          <p:cNvPr id="250013" name="Group 1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69174"/>
              </p:ext>
            </p:extLst>
          </p:nvPr>
        </p:nvGraphicFramePr>
        <p:xfrm>
          <a:off x="93663" y="1143000"/>
          <a:ext cx="9742487" cy="4841874"/>
        </p:xfrm>
        <a:graphic>
          <a:graphicData uri="http://schemas.openxmlformats.org/drawingml/2006/table">
            <a:tbl>
              <a:tblPr/>
              <a:tblGrid>
                <a:gridCol w="4859337"/>
                <a:gridCol w="4883150"/>
              </a:tblGrid>
              <a:tr h="714473"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หนังสือถึง</a:t>
                      </a:r>
                    </a:p>
                  </a:txBody>
                  <a:tcPr marL="80028" marR="80028" marT="40020" marB="40020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1388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คำขึ้นต้น</a:t>
                      </a:r>
                    </a:p>
                  </a:txBody>
                  <a:tcPr marL="80028" marR="80028" marT="40020" marB="40020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611272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thaiNumParenBoth"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สมเด็จพระสังฆราชเจ้า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ขอประทานกราบทูล (ออกนาม)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871">
                <a:tc>
                  <a:txBody>
                    <a:bodyPr/>
                    <a:lstStyle/>
                    <a:p>
                      <a:pPr marL="550863" marR="0" lvl="0" indent="-550863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(๒) สมเด็จพระสังฆราช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กราบทูล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7626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(๓) สมเด็จพระราชาคณะ</a:t>
                      </a:r>
                    </a:p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      และรองสมเด็จพระราชาคณะ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นมัสการ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449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(๔) พระราชาคณะ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นมัสการ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183"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(๕) พระภิกษุสงฆ์ทั่วไป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413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ngsana New" pitchFamily="18" charset="-34"/>
                          <a:cs typeface="FreesiaUPC" pitchFamily="34" charset="-34"/>
                        </a:rPr>
                        <a:t>นมัสการ</a:t>
                      </a:r>
                    </a:p>
                  </a:txBody>
                  <a:tcPr marL="80028" marR="80028" marT="40020" marB="40020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Slide Number Placeholder 25"/>
          <p:cNvSpPr txBox="1">
            <a:spLocks/>
          </p:cNvSpPr>
          <p:nvPr/>
        </p:nvSpPr>
        <p:spPr bwMode="auto">
          <a:xfrm>
            <a:off x="7289800" y="64008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r" eaLnBrk="1" hangingPunct="1"/>
            <a:fld id="{EDAF5E3E-F996-4306-B224-865A4AAAF22B}" type="slidenum">
              <a:rPr lang="ko-KR" altLang="en-US" sz="1200" b="0">
                <a:solidFill>
                  <a:srgbClr val="9D8F88"/>
                </a:solidFill>
                <a:latin typeface="Euphemia" pitchFamily="34" charset="0"/>
                <a:ea typeface="Gulim" pitchFamily="34" charset="-127"/>
              </a:rPr>
              <a:pPr algn="r" eaLnBrk="1" hangingPunct="1"/>
              <a:t>98</a:t>
            </a:fld>
            <a:endParaRPr lang="en-US" altLang="ko-KR" sz="1200" b="0" dirty="0">
              <a:solidFill>
                <a:srgbClr val="9D8F88"/>
              </a:solidFill>
              <a:latin typeface="Euphemia" pitchFamily="34" charset="0"/>
              <a:ea typeface="Guli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5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6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7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8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6361</TotalTime>
  <Words>5272</Words>
  <Application>Microsoft Office PowerPoint</Application>
  <PresentationFormat>กระดาษ A4 (210x297 มม.)</PresentationFormat>
  <Paragraphs>1665</Paragraphs>
  <Slides>156</Slides>
  <Notes>96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15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156</vt:i4>
      </vt:variant>
    </vt:vector>
  </HeadingPairs>
  <TitlesOfParts>
    <vt:vector size="172" baseType="lpstr">
      <vt:lpstr>2_Default Design</vt:lpstr>
      <vt:lpstr>3_Default Design</vt:lpstr>
      <vt:lpstr>4_Default Design</vt:lpstr>
      <vt:lpstr>6_Default Design</vt:lpstr>
      <vt:lpstr>8_Default Design</vt:lpstr>
      <vt:lpstr>2_TS103431380</vt:lpstr>
      <vt:lpstr>3_TS103431380</vt:lpstr>
      <vt:lpstr>8_TS103431380</vt:lpstr>
      <vt:lpstr>12_TS103431380</vt:lpstr>
      <vt:lpstr>13_TS103431380</vt:lpstr>
      <vt:lpstr>16_Default Design</vt:lpstr>
      <vt:lpstr>15_TS103431380</vt:lpstr>
      <vt:lpstr>16_TS103431380</vt:lpstr>
      <vt:lpstr>17_TS103431380</vt:lpstr>
      <vt:lpstr>18_TS103431380</vt:lpstr>
      <vt:lpstr>Picture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หนังสือสั่งการ</vt:lpstr>
      <vt:lpstr>คำสั่ง</vt:lpstr>
      <vt:lpstr>งานนำเสนอ PowerPoint</vt:lpstr>
      <vt:lpstr>ระเบียบ</vt:lpstr>
      <vt:lpstr>งานนำเสนอ PowerPoint</vt:lpstr>
      <vt:lpstr>ข้อบังคับ</vt:lpstr>
      <vt:lpstr>งานนำเสนอ PowerPoint</vt:lpstr>
      <vt:lpstr>หนังสือประชาสัมพันธ์</vt:lpstr>
      <vt:lpstr>ประกาศ</vt:lpstr>
      <vt:lpstr>งานนำเสนอ PowerPoint</vt:lpstr>
      <vt:lpstr>แถลงการณ์</vt:lpstr>
      <vt:lpstr>งานนำเสนอ PowerPoint</vt:lpstr>
      <vt:lpstr>ข่าว</vt:lpstr>
      <vt:lpstr>งานนำเสนอ PowerPoint</vt:lpstr>
      <vt:lpstr>งานนำเสนอ PowerPoint</vt:lpstr>
      <vt:lpstr>หนังสือที่เจ้าหน้าที่ทำขึ้นหรือรับไว้เป็นหลักฐานในราชการ</vt:lpstr>
      <vt:lpstr>หนังสือรับรอง</vt:lpstr>
      <vt:lpstr>งานนำเสนอ PowerPoint</vt:lpstr>
      <vt:lpstr>งานนำเสนอ PowerPoint</vt:lpstr>
      <vt:lpstr>บันทึก</vt:lpstr>
      <vt:lpstr>หนังสืออื่น</vt:lpstr>
      <vt:lpstr>งานนำเสนอ PowerPoint</vt:lpstr>
      <vt:lpstr>งานนำเสนอ PowerPoint</vt:lpstr>
      <vt:lpstr>งานนำเสนอ PowerPoint</vt:lpstr>
      <vt:lpstr>ข้อบกพร่อง....ในการเขียนชื่อเรื่อง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(๑) ความสัมพันธ์ระหว่างประโยคกับประโยค (แก้ไข) </vt:lpstr>
      <vt:lpstr>งานนำเสนอ PowerPoint</vt:lpstr>
      <vt:lpstr>งานนำเสนอ PowerPoint</vt:lpstr>
      <vt:lpstr>งานนำเสนอ PowerPoint</vt:lpstr>
      <vt:lpstr>(๔) ความสัมพันธ์ระหว่างคำรวมกับคำแยก</vt:lpstr>
      <vt:lpstr>(๕) ความสัมพันธ์ระหว่างคำหลักกับคำขยาย</vt:lpstr>
      <vt:lpstr>การใช้ภาษาในการเขียน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การใช้คำว่า   ควร...  พึง..  ย่อม..  ต้อง..  ให้</vt:lpstr>
      <vt:lpstr>งานนำเสนอ PowerPoint</vt:lpstr>
      <vt:lpstr>งานนำเสนอ PowerPoint</vt:lpstr>
      <vt:lpstr>สำนวนตามสมัยนิยม</vt:lpstr>
      <vt:lpstr>การเขียนให้ชัดเจนในเนื้อความ</vt:lpstr>
      <vt:lpstr>การเขียนให้ชัดเจนในจุดประสงค์ </vt:lpstr>
      <vt:lpstr>งานนำเสนอ PowerPoint</vt:lpstr>
      <vt:lpstr>การเขียนหนังสือราชการให้รัดกุม</vt:lpstr>
      <vt:lpstr>การเขียนหนังสือติดต่อราชการให้กะทัดรัด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เหตุที่เขียนหนังสือติดต่อราชการ....ไม่ได้ดี</vt:lpstr>
      <vt:lpstr>จะเขียนหนังสือให้ดี.....ต้องเขียนให้</vt:lpstr>
      <vt:lpstr>การจัดทำระเบียบวาระการประชุม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รายงานการประชุม</vt:lpstr>
      <vt:lpstr>รายงานการประชุม.......................................... ครั้งที่............................. เมื่อ.............................................. ณ............................................. ---------------------------------</vt:lpstr>
      <vt:lpstr>งานนำเสนอ PowerPoint</vt:lpstr>
      <vt:lpstr>งานนำเสนอ PowerPoint</vt:lpstr>
      <vt:lpstr>งานนำเสนอ PowerPoint</vt:lpstr>
      <vt:lpstr>ผู้จดรายงานการประชุม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ไม่มีชื่อเรื่องภาพนิ่ง</dc:title>
  <dc:creator>somporn</dc:creator>
  <cp:lastModifiedBy>ACER</cp:lastModifiedBy>
  <cp:revision>494</cp:revision>
  <cp:lastPrinted>2004-11-24T06:32:25Z</cp:lastPrinted>
  <dcterms:created xsi:type="dcterms:W3CDTF">2003-10-08T02:08:46Z</dcterms:created>
  <dcterms:modified xsi:type="dcterms:W3CDTF">2014-09-22T07:57:49Z</dcterms:modified>
</cp:coreProperties>
</file>